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1"/>
  </p:notesMasterIdLst>
  <p:sldIdLst>
    <p:sldId id="265" r:id="rId2"/>
    <p:sldId id="256" r:id="rId3"/>
    <p:sldId id="257" r:id="rId4"/>
    <p:sldId id="258"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ابن الديار" initials="ابن"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11/07/1440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2</a:t>
            </a:fld>
            <a:endParaRPr lang="ar-IQ"/>
          </a:p>
        </p:txBody>
      </p:sp>
    </p:spTree>
    <p:extLst>
      <p:ext uri="{BB962C8B-B14F-4D97-AF65-F5344CB8AC3E}">
        <p14:creationId xmlns:p14="http://schemas.microsoft.com/office/powerpoint/2010/main" val="286333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8</a:t>
            </a:fld>
            <a:endParaRPr lang="ar-IQ"/>
          </a:p>
        </p:txBody>
      </p:sp>
    </p:spTree>
    <p:extLst>
      <p:ext uri="{BB962C8B-B14F-4D97-AF65-F5344CB8AC3E}">
        <p14:creationId xmlns:p14="http://schemas.microsoft.com/office/powerpoint/2010/main" val="3360102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04053E0-CFCA-449E-9355-547425ED3205}" type="datetime8">
              <a:rPr lang="ar-IQ" smtClean="0"/>
              <a:t>17 آذار، 19</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374A73D-D570-4D74-B9BC-33BAA8031B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778ACF-2660-42D1-B02E-F36795E11957}" type="datetime8">
              <a:rPr lang="ar-IQ" smtClean="0"/>
              <a:t>17 آذار،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907900-161E-4D59-8920-70CAB8A25847}" type="datetime8">
              <a:rPr lang="ar-IQ" smtClean="0"/>
              <a:t>17 آذار،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3335BE-948D-4E33-AC79-4EC7E36C7944}" type="datetime8">
              <a:rPr lang="ar-IQ" smtClean="0"/>
              <a:t>17 آذار،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23E8FE8-DAE7-4C91-B4AD-46D90DFF6669}" type="datetime8">
              <a:rPr lang="ar-IQ" smtClean="0"/>
              <a:t>17 آذار،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57ECD92-7D89-46D5-A6F3-D7CC3E3F3E0D}" type="datetime8">
              <a:rPr lang="ar-IQ" smtClean="0"/>
              <a:t>17 آذار،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035C4BF-A78B-446D-8488-382C5E9AEC18}" type="datetime8">
              <a:rPr lang="ar-IQ" smtClean="0"/>
              <a:t>17 آذار، 19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960F7A3-4CE6-4DD4-8D21-3B542ECDD686}" type="datetime8">
              <a:rPr lang="ar-IQ" smtClean="0"/>
              <a:t>17 آذار، 19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4711EF0-0F23-4B22-9D35-2E3FF1AD93E6}" type="datetime8">
              <a:rPr lang="ar-IQ" smtClean="0"/>
              <a:t>17 آذار، 19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BF7BEB4-99BF-44EA-8A3C-D61007D8D8B4}" type="datetime8">
              <a:rPr lang="ar-IQ" smtClean="0"/>
              <a:t>17 آذار،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A25F588-F713-46EA-A1AD-86CDEBAE86B5}" type="datetime8">
              <a:rPr lang="ar-IQ" smtClean="0"/>
              <a:t>17 آذار، 19</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374A73D-D570-4D74-B9BC-33BAA8031B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3C5A7-EE5F-41DC-89FD-09542F94C853}" type="datetime8">
              <a:rPr lang="ar-IQ" smtClean="0"/>
              <a:t>17 آذار، 19</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قانون العمل </a:t>
            </a:r>
            <a:br>
              <a:rPr lang="ar-IQ" dirty="0" smtClean="0"/>
            </a:br>
            <a:r>
              <a:rPr lang="ar-IQ" dirty="0" smtClean="0"/>
              <a:t>المرحلة الثالثة </a:t>
            </a:r>
            <a:endParaRPr lang="ar-IQ" dirty="0"/>
          </a:p>
        </p:txBody>
      </p:sp>
      <p:sp>
        <p:nvSpPr>
          <p:cNvPr id="3" name="عنوان فرعي 2"/>
          <p:cNvSpPr>
            <a:spLocks noGrp="1"/>
          </p:cNvSpPr>
          <p:nvPr>
            <p:ph type="subTitle" idx="1"/>
          </p:nvPr>
        </p:nvSpPr>
        <p:spPr>
          <a:xfrm>
            <a:off x="685800" y="3611606"/>
            <a:ext cx="7772400" cy="1545585"/>
          </a:xfrm>
        </p:spPr>
        <p:txBody>
          <a:bodyPr>
            <a:noAutofit/>
          </a:bodyPr>
          <a:lstStyle/>
          <a:p>
            <a:pPr algn="ctr"/>
            <a:r>
              <a:rPr lang="ar-IQ" sz="4400" dirty="0" smtClean="0">
                <a:solidFill>
                  <a:srgbClr val="FF0000"/>
                </a:solidFill>
              </a:rPr>
              <a:t>الفصل الدراسي الثاني</a:t>
            </a:r>
          </a:p>
          <a:p>
            <a:pPr algn="ctr"/>
            <a:r>
              <a:rPr lang="ar-IQ" sz="4400" dirty="0" smtClean="0">
                <a:solidFill>
                  <a:srgbClr val="FF0000"/>
                </a:solidFill>
              </a:rPr>
              <a:t>العام الدراسي 2018-2019</a:t>
            </a:r>
            <a:endParaRPr lang="ar-IQ" sz="4400"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1</a:t>
            </a:fld>
            <a:endParaRPr lang="ar-IQ"/>
          </a:p>
        </p:txBody>
      </p:sp>
    </p:spTree>
    <p:extLst>
      <p:ext uri="{BB962C8B-B14F-4D97-AF65-F5344CB8AC3E}">
        <p14:creationId xmlns:p14="http://schemas.microsoft.com/office/powerpoint/2010/main" val="92568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solidFill>
                  <a:srgbClr val="FF0000"/>
                </a:solidFill>
              </a:rPr>
              <a:t>وقف عقد العمل وانتهاءه</a:t>
            </a:r>
            <a:endParaRPr lang="ar-IQ" dirty="0">
              <a:solidFill>
                <a:srgbClr val="FF0000"/>
              </a:solidFill>
            </a:endParaRPr>
          </a:p>
        </p:txBody>
      </p:sp>
      <p:sp>
        <p:nvSpPr>
          <p:cNvPr id="5" name="عنصر نائب لرقم الشريحة 4"/>
          <p:cNvSpPr>
            <a:spLocks noGrp="1"/>
          </p:cNvSpPr>
          <p:nvPr>
            <p:ph type="sldNum" sz="quarter" idx="12"/>
          </p:nvPr>
        </p:nvSpPr>
        <p:spPr/>
        <p:txBody>
          <a:bodyPr/>
          <a:lstStyle/>
          <a:p>
            <a:fld id="{0374A73D-D570-4D74-B9BC-33BAA8031BBC}" type="slidenum">
              <a:rPr lang="ar-IQ" smtClean="0"/>
              <a:t>2</a:t>
            </a:fld>
            <a:endParaRPr lang="ar-IQ"/>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r>
              <a:rPr lang="ar-IQ" dirty="0" smtClean="0"/>
              <a:t>تقوم نظرية وقف عقد العمل على استحالة تنفيذه بصورة مؤقتة اذا ما واجه ظروف طارئة ذات طابع مؤقت تجعل عدم امكانية تنفيذه خلال مدة معينة فان عقد العمل </a:t>
            </a:r>
            <a:r>
              <a:rPr lang="ar-IQ" dirty="0" err="1" smtClean="0"/>
              <a:t>لاينفسخ</a:t>
            </a:r>
            <a:r>
              <a:rPr lang="ar-IQ" dirty="0" smtClean="0"/>
              <a:t> وانما يبقى موقوفا لحين زوال اسباب الاستحالة  ويرتب القانون عادة بعض الاثار على وقف عقد العمل هو الامتناع عن تنفيذه خلال فترة الاستحالة على ان يعود الى النفاذ عند زوال المانع وينتج كامل اثاره كما كان قبل وقفه وبذلك ليس لهذا المانع ادنى تأثير على وجوده ويبقى العقد قائما بين طرفيه ويستمر العامل منتميا الى المشروع الذي يستخدمه وتكمن اهمية وقف عقد العمل في محاولة المشروع تحقيق الاستقرار للعامل في عمله للبقاء على مصدر رزقه كما يحقق لصاحب العمل مزية الاحتفاظ بعماله المهرة علما بان غالبية حالات الوقف ترجع الى ارادة المشرع كما قد يكون الوقف اتفاقي </a:t>
            </a:r>
          </a:p>
        </p:txBody>
      </p:sp>
      <p:sp>
        <p:nvSpPr>
          <p:cNvPr id="2" name="عنوان 1"/>
          <p:cNvSpPr>
            <a:spLocks noGrp="1"/>
          </p:cNvSpPr>
          <p:nvPr>
            <p:ph type="title"/>
          </p:nvPr>
        </p:nvSpPr>
        <p:spPr/>
        <p:txBody>
          <a:bodyPr>
            <a:normAutofit fontScale="90000"/>
          </a:bodyPr>
          <a:lstStyle/>
          <a:p>
            <a:pPr algn="ctr"/>
            <a:r>
              <a:rPr lang="ar-IQ" dirty="0" smtClean="0">
                <a:solidFill>
                  <a:srgbClr val="FF0000"/>
                </a:solidFill>
              </a:rPr>
              <a:t>الفصل الاول </a:t>
            </a:r>
            <a:br>
              <a:rPr lang="ar-IQ" dirty="0" smtClean="0">
                <a:solidFill>
                  <a:srgbClr val="FF0000"/>
                </a:solidFill>
              </a:rPr>
            </a:br>
            <a:r>
              <a:rPr lang="ar-IQ" dirty="0" smtClean="0">
                <a:solidFill>
                  <a:srgbClr val="FF0000"/>
                </a:solidFill>
              </a:rPr>
              <a:t>وقف عقد العمل</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3</a:t>
            </a:fld>
            <a:endParaRPr lang="ar-IQ"/>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dirty="0" smtClean="0"/>
              <a:t>تجيز القواعد العامة لإرادة الطرفين الاتفاق على وقف عقد العمل التي بموجبها يتم تجميد التزاماتهم التعاقدية خلال فترة معينة من الزمن تحدد من قبلهما على ان يعود العقد للنفاذ بمجرد انتهاء هذه الفترة ولقد اورد قانون العمل بعض الحالات التي يتم بها وقف عقد العمل اتفاقا حين اجاز لصاحب العمل عند الضرورة منح العامل بناءا على طلبه اجازة بدون اجر يتفقا على مدتها ، مسبقا كما اجاز للام العاملة بموافقة صاحب العمل التمتع </a:t>
            </a:r>
            <a:r>
              <a:rPr lang="ar-IQ" dirty="0" err="1" smtClean="0"/>
              <a:t>باجازة</a:t>
            </a:r>
            <a:r>
              <a:rPr lang="ar-IQ" dirty="0" smtClean="0"/>
              <a:t> امومة خاصة غير مأجورة لمدة </a:t>
            </a:r>
            <a:r>
              <a:rPr lang="ar-IQ" dirty="0" err="1" smtClean="0"/>
              <a:t>لاتزيد</a:t>
            </a:r>
            <a:r>
              <a:rPr lang="ar-IQ" dirty="0" smtClean="0"/>
              <a:t> على سنة واحدة تتصرف فيها لرعاية طفلها الذي لم يكمل سنة واحدة من عمره ومن النظر الى حالات الوقف الاتفاقي المشار اليها هي ما تقضي بها القواعد العامة التي تبيح للطرفين حرية وقف عقد العمل وبذلك فان هذا التكرار يعد عيبا تشريعيا لا مبرر له.   </a:t>
            </a:r>
            <a:endParaRPr lang="ar-IQ" dirty="0"/>
          </a:p>
        </p:txBody>
      </p:sp>
      <p:sp>
        <p:nvSpPr>
          <p:cNvPr id="3" name="عنوان 2"/>
          <p:cNvSpPr>
            <a:spLocks noGrp="1"/>
          </p:cNvSpPr>
          <p:nvPr>
            <p:ph type="title"/>
          </p:nvPr>
        </p:nvSpPr>
        <p:spPr/>
        <p:txBody>
          <a:bodyPr>
            <a:normAutofit fontScale="90000"/>
          </a:bodyPr>
          <a:lstStyle/>
          <a:p>
            <a:pPr algn="ctr"/>
            <a:r>
              <a:rPr lang="ar-IQ" dirty="0" smtClean="0">
                <a:solidFill>
                  <a:srgbClr val="FF0000"/>
                </a:solidFill>
              </a:rPr>
              <a:t>المبحث الاول </a:t>
            </a:r>
            <a:br>
              <a:rPr lang="ar-IQ" dirty="0" smtClean="0">
                <a:solidFill>
                  <a:srgbClr val="FF0000"/>
                </a:solidFill>
              </a:rPr>
            </a:br>
            <a:r>
              <a:rPr lang="ar-IQ" dirty="0" smtClean="0">
                <a:solidFill>
                  <a:srgbClr val="FF0000"/>
                </a:solidFill>
              </a:rPr>
              <a:t>الوقف الاتفاقي</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4</a:t>
            </a:fld>
            <a:endParaRPr lang="ar-IQ"/>
          </a:p>
        </p:txBody>
      </p:sp>
    </p:spTree>
    <p:extLst>
      <p:ext uri="{BB962C8B-B14F-4D97-AF65-F5344CB8AC3E}">
        <p14:creationId xmlns:p14="http://schemas.microsoft.com/office/powerpoint/2010/main" val="2314287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sz="3700" dirty="0">
                <a:solidFill>
                  <a:srgbClr val="FF0000"/>
                </a:solidFill>
              </a:rPr>
              <a:t>المبحث الثاني </a:t>
            </a:r>
            <a:br>
              <a:rPr lang="ar-IQ" sz="3700" dirty="0">
                <a:solidFill>
                  <a:srgbClr val="FF0000"/>
                </a:solidFill>
              </a:rPr>
            </a:br>
            <a:r>
              <a:rPr lang="ar-IQ" sz="3700" dirty="0">
                <a:solidFill>
                  <a:srgbClr val="FF0000"/>
                </a:solidFill>
              </a:rPr>
              <a:t>حالات استحالة التنفيذ المؤقت </a:t>
            </a:r>
            <a:endParaRPr lang="ar-IQ" dirty="0">
              <a:solidFill>
                <a:srgbClr val="FF0000"/>
              </a:solidFill>
            </a:endParaRPr>
          </a:p>
        </p:txBody>
      </p:sp>
      <p:sp>
        <p:nvSpPr>
          <p:cNvPr id="3" name="عنوان فرعي 2"/>
          <p:cNvSpPr>
            <a:spLocks noGrp="1"/>
          </p:cNvSpPr>
          <p:nvPr>
            <p:ph type="subTitle" idx="1"/>
          </p:nvPr>
        </p:nvSpPr>
        <p:spPr/>
        <p:txBody>
          <a:bodyPr/>
          <a:lstStyle/>
          <a:p>
            <a:pPr marL="365760" marR="0" lvl="0" indent="-256032">
              <a:buClr>
                <a:srgbClr val="2DA2BF"/>
              </a:buClr>
              <a:buFont typeface="Wingdings 3"/>
              <a:buChar char=""/>
            </a:pPr>
            <a:r>
              <a:rPr lang="ar-IQ" dirty="0">
                <a:solidFill>
                  <a:prstClr val="black"/>
                </a:solidFill>
              </a:rPr>
              <a:t>ان هذه الاستحالة قد تكون في جانب العامل وقد تكون من جانب صاحب العمل </a:t>
            </a: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5</a:t>
            </a:fld>
            <a:endParaRPr lang="ar-IQ"/>
          </a:p>
        </p:txBody>
      </p:sp>
    </p:spTree>
    <p:extLst>
      <p:ext uri="{BB962C8B-B14F-4D97-AF65-F5344CB8AC3E}">
        <p14:creationId xmlns:p14="http://schemas.microsoft.com/office/powerpoint/2010/main" val="230789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b="1" dirty="0" smtClean="0"/>
              <a:t>1</a:t>
            </a:r>
            <a:r>
              <a:rPr lang="ar-IQ" sz="3600" b="1" dirty="0" smtClean="0"/>
              <a:t>- المرض قصير المدة.</a:t>
            </a:r>
          </a:p>
          <a:p>
            <a:r>
              <a:rPr lang="ar-IQ" sz="3600" b="1" dirty="0"/>
              <a:t>2</a:t>
            </a:r>
            <a:r>
              <a:rPr lang="ar-IQ" sz="3600" b="1" dirty="0" smtClean="0"/>
              <a:t>- وقف العقد لولادة العاملة.</a:t>
            </a:r>
          </a:p>
          <a:p>
            <a:r>
              <a:rPr lang="ar-IQ" sz="3600" b="1" dirty="0" smtClean="0"/>
              <a:t>3- التفرغ النقابي .</a:t>
            </a:r>
          </a:p>
          <a:p>
            <a:r>
              <a:rPr lang="ar-IQ" sz="3600" b="1" dirty="0" smtClean="0"/>
              <a:t>4- وقف العقد لأداء الخدمة العسكرية الالزامية .</a:t>
            </a:r>
          </a:p>
          <a:p>
            <a:pPr marL="109728" indent="0">
              <a:buNone/>
            </a:pPr>
            <a:r>
              <a:rPr lang="ar-IQ" sz="1800" b="1" dirty="0" smtClean="0"/>
              <a:t>(الغيت هذه الفقرة بموجب قانون العمل النافذ رقم 37 لسنة 2015)</a:t>
            </a:r>
            <a:endParaRPr lang="ar-IQ" sz="3600" b="1" dirty="0" smtClean="0"/>
          </a:p>
          <a:p>
            <a:r>
              <a:rPr lang="ar-IQ" sz="3600" b="1" dirty="0" smtClean="0"/>
              <a:t>5- توقيف العامل . </a:t>
            </a:r>
          </a:p>
          <a:p>
            <a:pPr marL="109728" indent="0">
              <a:buNone/>
            </a:pPr>
            <a:r>
              <a:rPr lang="ar-IQ" b="1" dirty="0"/>
              <a:t> </a:t>
            </a:r>
            <a:r>
              <a:rPr lang="ar-IQ" b="1" dirty="0" smtClean="0"/>
              <a:t>    </a:t>
            </a:r>
          </a:p>
          <a:p>
            <a:pPr marL="109728" indent="0">
              <a:buNone/>
            </a:pPr>
            <a:endParaRPr lang="ar-IQ" b="1" dirty="0"/>
          </a:p>
        </p:txBody>
      </p:sp>
      <p:sp>
        <p:nvSpPr>
          <p:cNvPr id="3" name="عنوان 2"/>
          <p:cNvSpPr>
            <a:spLocks noGrp="1"/>
          </p:cNvSpPr>
          <p:nvPr>
            <p:ph type="title"/>
          </p:nvPr>
        </p:nvSpPr>
        <p:spPr/>
        <p:txBody>
          <a:bodyPr>
            <a:normAutofit fontScale="90000"/>
          </a:bodyPr>
          <a:lstStyle/>
          <a:p>
            <a:pPr algn="ctr"/>
            <a:r>
              <a:rPr lang="ar-IQ" dirty="0" smtClean="0">
                <a:solidFill>
                  <a:srgbClr val="FF0000"/>
                </a:solidFill>
              </a:rPr>
              <a:t>المطلب الاول </a:t>
            </a:r>
            <a:br>
              <a:rPr lang="ar-IQ" dirty="0" smtClean="0">
                <a:solidFill>
                  <a:srgbClr val="FF0000"/>
                </a:solidFill>
              </a:rPr>
            </a:br>
            <a:r>
              <a:rPr lang="ar-IQ" dirty="0" smtClean="0">
                <a:solidFill>
                  <a:srgbClr val="FF0000"/>
                </a:solidFill>
              </a:rPr>
              <a:t>استحالة التنفيذ المؤقتة </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6</a:t>
            </a:fld>
            <a:endParaRPr lang="ar-IQ"/>
          </a:p>
        </p:txBody>
      </p:sp>
    </p:spTree>
    <p:extLst>
      <p:ext uri="{BB962C8B-B14F-4D97-AF65-F5344CB8AC3E}">
        <p14:creationId xmlns:p14="http://schemas.microsoft.com/office/powerpoint/2010/main" val="260269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dirty="0" smtClean="0"/>
              <a:t>وفقا للقواعد العامة اذا واجهت ظروف تحول دون امكانية استمرار صاحب العمل بتنفيذ التزامه بفعل قوة قاهرة او وجود سبب اجنبي فان عقد العمل ينتهي بحكم القانون متى كانت هذه الظروف تقود الى استحالة نهائي ، اما اذا كانت ذات طبيعة مؤقتة فان العقد لا ينفسخ بل يوقف تنفيذه حتى تزول اسباب هذه الاستحالة ، وهنا يجب التفرقة بين وضعين هما: </a:t>
            </a:r>
          </a:p>
          <a:p>
            <a:pPr algn="just"/>
            <a:r>
              <a:rPr lang="ar-IQ" b="1" u="sng" dirty="0" smtClean="0">
                <a:solidFill>
                  <a:srgbClr val="FF0000"/>
                </a:solidFill>
              </a:rPr>
              <a:t>الوضع الاول </a:t>
            </a:r>
          </a:p>
          <a:p>
            <a:pPr marL="109728" indent="0" algn="just">
              <a:buNone/>
            </a:pPr>
            <a:r>
              <a:rPr lang="ar-IQ" dirty="0" smtClean="0"/>
              <a:t>اذا كانت التزامات صاحب العمل ترتبط بشخصه فهي لا توقف عقد العمل كما هو الحال بالنسبة الى مرضه او تجنيده او توقيفه رهن التحقيق..... الخ ما دامت المنشأة لم تتعطل عن العمل . </a:t>
            </a:r>
            <a:endParaRPr lang="ar-IQ" dirty="0"/>
          </a:p>
        </p:txBody>
      </p:sp>
      <p:sp>
        <p:nvSpPr>
          <p:cNvPr id="3" name="عنوان 2"/>
          <p:cNvSpPr>
            <a:spLocks noGrp="1"/>
          </p:cNvSpPr>
          <p:nvPr>
            <p:ph type="title"/>
          </p:nvPr>
        </p:nvSpPr>
        <p:spPr/>
        <p:txBody>
          <a:bodyPr>
            <a:normAutofit fontScale="90000"/>
          </a:bodyPr>
          <a:lstStyle/>
          <a:p>
            <a:pPr algn="ctr"/>
            <a:r>
              <a:rPr lang="ar-IQ" dirty="0" smtClean="0">
                <a:solidFill>
                  <a:srgbClr val="FF0000"/>
                </a:solidFill>
              </a:rPr>
              <a:t>المطلب الثاني </a:t>
            </a:r>
            <a:br>
              <a:rPr lang="ar-IQ" dirty="0" smtClean="0">
                <a:solidFill>
                  <a:srgbClr val="FF0000"/>
                </a:solidFill>
              </a:rPr>
            </a:br>
            <a:r>
              <a:rPr lang="ar-IQ" dirty="0" smtClean="0">
                <a:solidFill>
                  <a:srgbClr val="FF0000"/>
                </a:solidFill>
              </a:rPr>
              <a:t>استحالة التنفيذ المؤقتة الخاصة بصاحب العمل </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7</a:t>
            </a:fld>
            <a:endParaRPr lang="ar-IQ"/>
          </a:p>
        </p:txBody>
      </p:sp>
    </p:spTree>
    <p:extLst>
      <p:ext uri="{BB962C8B-B14F-4D97-AF65-F5344CB8AC3E}">
        <p14:creationId xmlns:p14="http://schemas.microsoft.com/office/powerpoint/2010/main" val="4167091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IQ" b="1" u="sng" dirty="0" smtClean="0">
                <a:solidFill>
                  <a:srgbClr val="FF0000"/>
                </a:solidFill>
              </a:rPr>
              <a:t>الوضع الثاني</a:t>
            </a:r>
          </a:p>
          <a:p>
            <a:pPr marL="109728" indent="0">
              <a:buNone/>
            </a:pPr>
            <a:r>
              <a:rPr lang="ar-IQ" dirty="0"/>
              <a:t>اذا كانت الاستحالة تتعلق </a:t>
            </a:r>
            <a:r>
              <a:rPr lang="ar-IQ" dirty="0" smtClean="0"/>
              <a:t>بالمنشأة </a:t>
            </a:r>
            <a:r>
              <a:rPr lang="ar-IQ" dirty="0"/>
              <a:t>ذاتها فيجب التفرقة بين </a:t>
            </a:r>
            <a:r>
              <a:rPr lang="ar-IQ" dirty="0" smtClean="0"/>
              <a:t>حالتين هما :</a:t>
            </a:r>
          </a:p>
          <a:p>
            <a:pPr marL="624078" indent="-514350" algn="just">
              <a:buAutoNum type="arabicPeriod"/>
            </a:pPr>
            <a:r>
              <a:rPr lang="ar-IQ" sz="3200" dirty="0" smtClean="0"/>
              <a:t>اخطاء يرتكبها صاحب العمل تؤدي الى توقف المنشأة عن العمل بصورة مؤقتة كما في حالة تقصيره في توفير المواد الاولية او الوقود او ربما نتيجة اخطاء قانونية قد ارتكبها أدت بدورها الى غلق المشروع فان صاحب العمل يلزم بدفع الاجرة لعماله خلال فترة التوقف .</a:t>
            </a: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8</a:t>
            </a:fld>
            <a:endParaRPr lang="ar-IQ"/>
          </a:p>
        </p:txBody>
      </p:sp>
    </p:spTree>
    <p:extLst>
      <p:ext uri="{BB962C8B-B14F-4D97-AF65-F5344CB8AC3E}">
        <p14:creationId xmlns:p14="http://schemas.microsoft.com/office/powerpoint/2010/main" val="74568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lstStyle/>
          <a:p>
            <a:pPr marL="566928" lvl="0" indent="-457200" algn="just">
              <a:buClr>
                <a:srgbClr val="2DA2BF"/>
              </a:buClr>
              <a:buFont typeface="+mj-lt"/>
              <a:buAutoNum type="arabicPeriod" startAt="2"/>
            </a:pPr>
            <a:r>
              <a:rPr lang="ar-IQ" sz="3200" dirty="0" smtClean="0">
                <a:solidFill>
                  <a:prstClr val="black"/>
                </a:solidFill>
              </a:rPr>
              <a:t>توقف </a:t>
            </a:r>
            <a:r>
              <a:rPr lang="ar-IQ" sz="3200" dirty="0">
                <a:solidFill>
                  <a:prstClr val="black"/>
                </a:solidFill>
              </a:rPr>
              <a:t>المنشأة المؤقت الذي يرجع الى سبب اجنبي عن صاحب العمل فانه يؤدي الى وقف عقد العمل فالقوة القاهرة تعد سببا اجنبيا اذا كانت مؤقتة لذا فأن العقد لا ينفسخ وانما يقف تنفيذه لحين زوال حالة الاستحالة العابرة على انه يجب ان لا تكون هذه القوة القاهرة مألوفة او متوقعة فاذا كانت كذلك فيقتضي على صاحب العمل اتخاذ الاحتياطات اللازمة لمواجهتها كتساقط الثلج في المنطقة الشمالية من العراق سنويا كذلك فعل الغير يعد سببا اجنبيا عن صاحب العمل </a:t>
            </a:r>
            <a:r>
              <a:rPr lang="ar-IQ" sz="3200" dirty="0" smtClean="0">
                <a:solidFill>
                  <a:prstClr val="black"/>
                </a:solidFill>
              </a:rPr>
              <a:t>كما هو الحال بشأن اصلاحات الاشغال في الطرق العامة فأنها تعد مؤقتة ومن ثم تؤدي الى وقف عقد العمل لحين الانتهاء من اجراء هذه الاصلاحات.</a:t>
            </a:r>
            <a:endParaRPr lang="ar-IQ" sz="3200" dirty="0">
              <a:solidFill>
                <a:prstClr val="black"/>
              </a:solidFill>
            </a:endParaRPr>
          </a:p>
          <a:p>
            <a:endParaRPr lang="ar-IQ" dirty="0"/>
          </a:p>
        </p:txBody>
      </p:sp>
      <p:sp>
        <p:nvSpPr>
          <p:cNvPr id="6" name="عنصر نائب لرقم الشريحة 5"/>
          <p:cNvSpPr>
            <a:spLocks noGrp="1"/>
          </p:cNvSpPr>
          <p:nvPr>
            <p:ph type="sldNum" sz="quarter" idx="12"/>
          </p:nvPr>
        </p:nvSpPr>
        <p:spPr>
          <a:xfrm>
            <a:off x="8028384" y="6093296"/>
            <a:ext cx="696616" cy="463749"/>
          </a:xfrm>
        </p:spPr>
        <p:txBody>
          <a:bodyPr/>
          <a:lstStyle/>
          <a:p>
            <a:fld id="{0374A73D-D570-4D74-B9BC-33BAA8031BBC}" type="slidenum">
              <a:rPr lang="ar-IQ" sz="1200" b="1" smtClean="0"/>
              <a:t>9</a:t>
            </a:fld>
            <a:endParaRPr lang="ar-IQ" sz="1200" b="1" dirty="0"/>
          </a:p>
        </p:txBody>
      </p:sp>
    </p:spTree>
    <p:extLst>
      <p:ext uri="{BB962C8B-B14F-4D97-AF65-F5344CB8AC3E}">
        <p14:creationId xmlns:p14="http://schemas.microsoft.com/office/powerpoint/2010/main" val="1534122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601</Words>
  <Application>Microsoft Office PowerPoint</Application>
  <PresentationFormat>عرض على الشاشة (3:4)‏</PresentationFormat>
  <Paragraphs>37</Paragraphs>
  <Slides>9</Slides>
  <Notes>2</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ملتقى</vt:lpstr>
      <vt:lpstr>قانون العمل  المرحلة الثالثة </vt:lpstr>
      <vt:lpstr>وقف عقد العمل وانتهاءه</vt:lpstr>
      <vt:lpstr>الفصل الاول  وقف عقد العمل</vt:lpstr>
      <vt:lpstr>المبحث الاول  الوقف الاتفاقي</vt:lpstr>
      <vt:lpstr>المبحث الثاني  حالات استحالة التنفيذ المؤقت </vt:lpstr>
      <vt:lpstr>المطلب الاول  استحالة التنفيذ المؤقتة </vt:lpstr>
      <vt:lpstr>المطلب الثاني  استحالة التنفيذ المؤقتة الخاصة بصاحب العمل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10</cp:revision>
  <dcterms:created xsi:type="dcterms:W3CDTF">2017-05-23T05:22:20Z</dcterms:created>
  <dcterms:modified xsi:type="dcterms:W3CDTF">2019-03-17T17:10:54Z</dcterms:modified>
</cp:coreProperties>
</file>