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107510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1437017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187626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339001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24887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CD677F9-109E-47BA-8DBF-7E10ECBB4A80}" type="datetimeFigureOut">
              <a:rPr lang="ar-IQ" smtClean="0"/>
              <a:t>09/08/1440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956804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CD677F9-109E-47BA-8DBF-7E10ECBB4A80}" type="datetimeFigureOut">
              <a:rPr lang="ar-IQ" smtClean="0"/>
              <a:t>09/08/1440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1436979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CD677F9-109E-47BA-8DBF-7E10ECBB4A80}" type="datetimeFigureOut">
              <a:rPr lang="ar-IQ" smtClean="0"/>
              <a:t>09/08/1440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3594307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CD677F9-109E-47BA-8DBF-7E10ECBB4A80}" type="datetimeFigureOut">
              <a:rPr lang="ar-IQ" smtClean="0"/>
              <a:t>09/08/1440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20880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D677F9-109E-47BA-8DBF-7E10ECBB4A80}" type="datetimeFigureOut">
              <a:rPr lang="ar-IQ" smtClean="0"/>
              <a:t>09/08/1440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5391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CD677F9-109E-47BA-8DBF-7E10ECBB4A80}" type="datetimeFigureOut">
              <a:rPr lang="ar-IQ" smtClean="0"/>
              <a:t>09/08/1440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EAE270-F6A3-496B-9900-92E0AEC36C95}" type="slidenum">
              <a:rPr lang="ar-IQ" smtClean="0"/>
              <a:t>‹#›</a:t>
            </a:fld>
            <a:endParaRPr lang="ar-IQ"/>
          </a:p>
        </p:txBody>
      </p:sp>
    </p:spTree>
    <p:extLst>
      <p:ext uri="{BB962C8B-B14F-4D97-AF65-F5344CB8AC3E}">
        <p14:creationId xmlns:p14="http://schemas.microsoft.com/office/powerpoint/2010/main" val="95946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CD677F9-109E-47BA-8DBF-7E10ECBB4A80}" type="datetimeFigureOut">
              <a:rPr lang="ar-IQ" smtClean="0"/>
              <a:t>09/08/1440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EAE270-F6A3-496B-9900-92E0AEC36C95}" type="slidenum">
              <a:rPr lang="ar-IQ" smtClean="0"/>
              <a:t>‹#›</a:t>
            </a:fld>
            <a:endParaRPr lang="ar-IQ"/>
          </a:p>
        </p:txBody>
      </p:sp>
    </p:spTree>
    <p:extLst>
      <p:ext uri="{BB962C8B-B14F-4D97-AF65-F5344CB8AC3E}">
        <p14:creationId xmlns:p14="http://schemas.microsoft.com/office/powerpoint/2010/main" val="2226024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2"/>
          </a:lnRef>
          <a:fillRef idx="1">
            <a:schemeClr val="lt1"/>
          </a:fillRef>
          <a:effectRef idx="0">
            <a:schemeClr val="accent2"/>
          </a:effectRef>
          <a:fontRef idx="minor">
            <a:schemeClr val="dk1"/>
          </a:fontRef>
        </p:style>
        <p:txBody>
          <a:bodyPr/>
          <a:lstStyle/>
          <a:p>
            <a:r>
              <a:rPr lang="ar-IQ" dirty="0" smtClean="0"/>
              <a:t>هيئة النزاهة </a:t>
            </a:r>
            <a:endParaRPr lang="ar-IQ" dirty="0"/>
          </a:p>
        </p:txBody>
      </p:sp>
      <p:sp>
        <p:nvSpPr>
          <p:cNvPr id="3" name="عنوان فرعي 2"/>
          <p:cNvSpPr>
            <a:spLocks noGrp="1"/>
          </p:cNvSpPr>
          <p:nvPr>
            <p:ph type="subTitle" idx="1"/>
          </p:nvPr>
        </p:nvSpPr>
        <p:spPr/>
        <p:txBody>
          <a:bodyPr/>
          <a:lstStyle/>
          <a:p>
            <a:r>
              <a:rPr lang="ar-IQ" dirty="0" smtClean="0"/>
              <a:t>هي هيئة حكومية رسمية مستقلة معينة بالنزاهة العامة ومكافحة الفساد . </a:t>
            </a:r>
            <a:endParaRPr lang="ar-IQ" dirty="0"/>
          </a:p>
        </p:txBody>
      </p:sp>
    </p:spTree>
    <p:extLst>
      <p:ext uri="{BB962C8B-B14F-4D97-AF65-F5344CB8AC3E}">
        <p14:creationId xmlns:p14="http://schemas.microsoft.com/office/powerpoint/2010/main" val="1212187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رئيس الهيئة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يعد منصب رئيس الهياة من المناصب التنفيذية المهمة في العراق واكثرها خطورة على جهاز الدولة الاداري بمختلف مفاصلة ان لم يتم اختياره بشكل يراعي فيه معايير الكفاءة والنزاهة وحسن الادارة والاستقامة في السلوك لكي يأخذ رئيس الهيأة جانب الحيادية والمهنية في متابعة القضايا الخاصة بالفساد , كذلك ينبغي ان يكون </a:t>
            </a:r>
            <a:r>
              <a:rPr lang="ar-IQ" dirty="0" err="1" smtClean="0"/>
              <a:t>انموذجاً</a:t>
            </a:r>
            <a:r>
              <a:rPr lang="ar-IQ" dirty="0" smtClean="0"/>
              <a:t>  لتولى المنصب والاداء الدقيق للعمل </a:t>
            </a:r>
            <a:r>
              <a:rPr lang="ar-IQ" dirty="0" err="1" smtClean="0"/>
              <a:t>لأرساء</a:t>
            </a:r>
            <a:r>
              <a:rPr lang="ar-IQ" dirty="0" smtClean="0"/>
              <a:t> قيم النزاهة ومنع الانحراف بين اوساط الهيأة فضلا عن وضع البرامج والقوانين المقترحة الخاصة بمكافحة الفساد وتنفيذها في جميع مؤسسات الدولة .</a:t>
            </a:r>
            <a:endParaRPr lang="ar-IQ" dirty="0"/>
          </a:p>
        </p:txBody>
      </p:sp>
    </p:spTree>
    <p:extLst>
      <p:ext uri="{BB962C8B-B14F-4D97-AF65-F5344CB8AC3E}">
        <p14:creationId xmlns:p14="http://schemas.microsoft.com/office/powerpoint/2010/main" val="208065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smtClean="0"/>
              <a:t>شروط تولى رئاسة هيئة النزاهة</a:t>
            </a:r>
            <a:br>
              <a:rPr lang="ar-IQ" dirty="0" smtClean="0"/>
            </a:br>
            <a:r>
              <a:rPr lang="ar-IQ" dirty="0" smtClean="0"/>
              <a:t/>
            </a:r>
            <a:br>
              <a:rPr lang="ar-IQ" dirty="0" smtClean="0"/>
            </a:br>
            <a:endParaRPr lang="ar-IQ" dirty="0"/>
          </a:p>
        </p:txBody>
      </p:sp>
      <p:sp>
        <p:nvSpPr>
          <p:cNvPr id="3" name="عنوان فرعي 2"/>
          <p:cNvSpPr>
            <a:spLocks noGrp="1"/>
          </p:cNvSpPr>
          <p:nvPr>
            <p:ph type="subTitle" idx="1"/>
          </p:nvPr>
        </p:nvSpPr>
        <p:spPr/>
        <p:txBody>
          <a:bodyPr>
            <a:normAutofit fontScale="32500" lnSpcReduction="20000"/>
          </a:bodyPr>
          <a:lstStyle/>
          <a:p>
            <a:r>
              <a:rPr lang="ar-IQ" dirty="0" smtClean="0"/>
              <a:t>ان يكون :</a:t>
            </a:r>
          </a:p>
          <a:p>
            <a:r>
              <a:rPr lang="ar-IQ" dirty="0" smtClean="0"/>
              <a:t>اولاً / حاصلاً في الاقل على شهادة جامعية أولية في القانون , وله ممارسة فعلية في اختصاصه مدة لا تقل عن عشر سنوات .</a:t>
            </a:r>
          </a:p>
          <a:p>
            <a:r>
              <a:rPr lang="ar-IQ" dirty="0" smtClean="0"/>
              <a:t>ثانياً / ان يكون عراقياً وغير محكوم عليه بجناية غير اساسية او جنحة مخلة بالشرف .</a:t>
            </a:r>
          </a:p>
          <a:p>
            <a:r>
              <a:rPr lang="ar-IQ" dirty="0" smtClean="0"/>
              <a:t>ثالثاً / ان يتسم بأعلى معايير السلوك الاخلاقي والنزاهة والامانة .</a:t>
            </a:r>
          </a:p>
          <a:p>
            <a:r>
              <a:rPr lang="ar-IQ" dirty="0" smtClean="0"/>
              <a:t>رابعاً /ان لا يكون قد رأس الهياة لفترتين , سواء كانت متتاليتين ام غير متتاليتين .</a:t>
            </a:r>
          </a:p>
          <a:p>
            <a:r>
              <a:rPr lang="ar-IQ" dirty="0" smtClean="0"/>
              <a:t>خامساً / ان لا يقل عمره عن اربعين سنة .</a:t>
            </a:r>
          </a:p>
          <a:p>
            <a:r>
              <a:rPr lang="ar-IQ" dirty="0" smtClean="0"/>
              <a:t>سادساً / ان يكون مستقلا لا ينتمي لأية جهة سياسية .</a:t>
            </a:r>
          </a:p>
          <a:p>
            <a:r>
              <a:rPr lang="ar-IQ" dirty="0" smtClean="0"/>
              <a:t>سابعاً / ان لا يكون مشمولا </a:t>
            </a:r>
            <a:r>
              <a:rPr lang="ar-IQ" dirty="0" err="1" smtClean="0"/>
              <a:t>بأجراءات</a:t>
            </a:r>
            <a:r>
              <a:rPr lang="ar-IQ" dirty="0" smtClean="0"/>
              <a:t> المساءلة والعدالة </a:t>
            </a:r>
          </a:p>
          <a:p>
            <a:endParaRPr lang="ar-IQ" dirty="0"/>
          </a:p>
        </p:txBody>
      </p:sp>
    </p:spTree>
    <p:extLst>
      <p:ext uri="{BB962C8B-B14F-4D97-AF65-F5344CB8AC3E}">
        <p14:creationId xmlns:p14="http://schemas.microsoft.com/office/powerpoint/2010/main" val="106732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مهام رئيس الهيئة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اولاً- وضع السياسة العامة للهيأة وادارتها وضمان  تأدية واجباتها واحترامها للقانون .</a:t>
            </a:r>
          </a:p>
          <a:p>
            <a:r>
              <a:rPr lang="ar-IQ" dirty="0" smtClean="0"/>
              <a:t>ثانياً- اقتراح الموازنة السنوية للهياة , وارسالها الى وزارة المالية لتوحيدها ضمن الموازنة العامة للدولة .</a:t>
            </a:r>
          </a:p>
          <a:p>
            <a:r>
              <a:rPr lang="ar-IQ" dirty="0" smtClean="0"/>
              <a:t>ثالثاً-  تعيين وفصل وتأديب موظفي الهيأة طبقا الاحكام القانون.</a:t>
            </a:r>
          </a:p>
          <a:p>
            <a:r>
              <a:rPr lang="ar-IQ" dirty="0" smtClean="0"/>
              <a:t>رابعاً-  اصدار لائحة التنظيمية للكشف عن الذمم المالية .</a:t>
            </a:r>
          </a:p>
          <a:p>
            <a:r>
              <a:rPr lang="ar-IQ" dirty="0" smtClean="0"/>
              <a:t>خامساً- اصدار لائحة السلوك .</a:t>
            </a:r>
          </a:p>
          <a:p>
            <a:r>
              <a:rPr lang="ar-IQ" dirty="0" smtClean="0"/>
              <a:t>سادساً- اصدار النظام الداخلي بتشكيلات دوائر الهيأة .</a:t>
            </a:r>
          </a:p>
          <a:p>
            <a:r>
              <a:rPr lang="ar-IQ" dirty="0" smtClean="0"/>
              <a:t>سابعاً- القيام بأي مهام وممارسة اية صلاحيات اخرى ينص عليها هذا القانون او القوانين النافذة  للأخرى </a:t>
            </a:r>
          </a:p>
          <a:p>
            <a:endParaRPr lang="ar-IQ" dirty="0"/>
          </a:p>
        </p:txBody>
      </p:sp>
    </p:spTree>
    <p:extLst>
      <p:ext uri="{BB962C8B-B14F-4D97-AF65-F5344CB8AC3E}">
        <p14:creationId xmlns:p14="http://schemas.microsoft.com/office/powerpoint/2010/main" val="3536707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نائباً رئيس الهيئة</a:t>
            </a:r>
            <a:endParaRPr lang="ar-IQ" dirty="0"/>
          </a:p>
        </p:txBody>
      </p:sp>
      <p:sp>
        <p:nvSpPr>
          <p:cNvPr id="3" name="عنصر نائب للمحتوى 2"/>
          <p:cNvSpPr>
            <a:spLocks noGrp="1"/>
          </p:cNvSpPr>
          <p:nvPr>
            <p:ph idx="1"/>
          </p:nvPr>
        </p:nvSpPr>
        <p:spPr/>
        <p:txBody>
          <a:bodyPr/>
          <a:lstStyle/>
          <a:p>
            <a:r>
              <a:rPr lang="ar-IQ" dirty="0" smtClean="0"/>
              <a:t>لرئيس الهيأة نائبان بدرجة وكيل وزارة يعينان بنفس الطريقة التي يعين بها رئيس الهيأة وبنفس شروطه , على ان يحمل النائب الاول شهادة جامعية اولية في القانون , وان يكون النائب الثاني من حملة الشهادة الجامعية الاولية في الاختصاصات التربوية او الاعلامية .</a:t>
            </a:r>
            <a:endParaRPr lang="ar-IQ" dirty="0"/>
          </a:p>
        </p:txBody>
      </p:sp>
    </p:spTree>
    <p:extLst>
      <p:ext uri="{BB962C8B-B14F-4D97-AF65-F5344CB8AC3E}">
        <p14:creationId xmlns:p14="http://schemas.microsoft.com/office/powerpoint/2010/main" val="2478439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دوائر هيئة النزاهة حسب مهامها</a:t>
            </a:r>
            <a:endParaRPr lang="ar-IQ" dirty="0"/>
          </a:p>
        </p:txBody>
      </p:sp>
      <p:sp>
        <p:nvSpPr>
          <p:cNvPr id="3" name="عنصر نائب للمحتوى 2"/>
          <p:cNvSpPr>
            <a:spLocks noGrp="1"/>
          </p:cNvSpPr>
          <p:nvPr>
            <p:ph idx="1"/>
          </p:nvPr>
        </p:nvSpPr>
        <p:spPr/>
        <p:txBody>
          <a:bodyPr/>
          <a:lstStyle/>
          <a:p>
            <a:r>
              <a:rPr lang="ar-IQ" dirty="0" smtClean="0"/>
              <a:t>الدوائر الاجرائية </a:t>
            </a:r>
          </a:p>
          <a:p>
            <a:r>
              <a:rPr lang="ar-IQ" dirty="0" smtClean="0"/>
              <a:t>الدائرة القانونية</a:t>
            </a:r>
          </a:p>
          <a:p>
            <a:r>
              <a:rPr lang="ar-IQ" dirty="0" err="1" smtClean="0"/>
              <a:t>الدئرة</a:t>
            </a:r>
            <a:r>
              <a:rPr lang="ar-IQ" dirty="0" smtClean="0"/>
              <a:t> المالية والادارية</a:t>
            </a:r>
          </a:p>
          <a:p>
            <a:r>
              <a:rPr lang="ar-IQ" dirty="0" smtClean="0"/>
              <a:t>دائرة الاسترداد</a:t>
            </a:r>
            <a:endParaRPr lang="ar-IQ" dirty="0"/>
          </a:p>
        </p:txBody>
      </p:sp>
    </p:spTree>
    <p:extLst>
      <p:ext uri="{BB962C8B-B14F-4D97-AF65-F5344CB8AC3E}">
        <p14:creationId xmlns:p14="http://schemas.microsoft.com/office/powerpoint/2010/main" val="51923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92984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spTree>
    <p:extLst>
      <p:ext uri="{BB962C8B-B14F-4D97-AF65-F5344CB8AC3E}">
        <p14:creationId xmlns:p14="http://schemas.microsoft.com/office/powerpoint/2010/main" val="37460757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335</Words>
  <Application>Microsoft Office PowerPoint</Application>
  <PresentationFormat>عرض على الشاشة (3:4)‏</PresentationFormat>
  <Paragraphs>28</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هيئة النزاهة </vt:lpstr>
      <vt:lpstr>رئيس الهيئة </vt:lpstr>
      <vt:lpstr> شروط تولى رئاسة هيئة النزاهة  </vt:lpstr>
      <vt:lpstr>مهام رئيس الهيئة</vt:lpstr>
      <vt:lpstr>نائباً رئيس الهيئة</vt:lpstr>
      <vt:lpstr>انواع دوائر هيئة النزاهة حسب مهامها</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هيئة النزاهة</dc:title>
  <dc:creator>مكتب الكوثر</dc:creator>
  <cp:lastModifiedBy>مكتب الكوثر</cp:lastModifiedBy>
  <cp:revision>2</cp:revision>
  <dcterms:created xsi:type="dcterms:W3CDTF">2019-04-14T08:40:50Z</dcterms:created>
  <dcterms:modified xsi:type="dcterms:W3CDTF">2019-04-14T08:56:26Z</dcterms:modified>
</cp:coreProperties>
</file>