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956" r:id="rId1"/>
  </p:sldMasterIdLst>
  <p:notesMasterIdLst>
    <p:notesMasterId r:id="rId8"/>
  </p:notesMasterIdLst>
  <p:sldIdLst>
    <p:sldId id="256" r:id="rId2"/>
    <p:sldId id="295" r:id="rId3"/>
    <p:sldId id="300" r:id="rId4"/>
    <p:sldId id="298" r:id="rId5"/>
    <p:sldId id="299" r:id="rId6"/>
    <p:sldId id="297"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441" autoAdjust="0"/>
    <p:restoredTop sz="86415" autoAdjust="0"/>
  </p:normalViewPr>
  <p:slideViewPr>
    <p:cSldViewPr>
      <p:cViewPr>
        <p:scale>
          <a:sx n="50" d="100"/>
          <a:sy n="50" d="100"/>
        </p:scale>
        <p:origin x="-1138" y="-192"/>
      </p:cViewPr>
      <p:guideLst>
        <p:guide orient="horz" pos="2160"/>
        <p:guide pos="2880"/>
      </p:guideLst>
    </p:cSldViewPr>
  </p:slideViewPr>
  <p:outlineViewPr>
    <p:cViewPr>
      <p:scale>
        <a:sx n="33" d="100"/>
        <a:sy n="33" d="100"/>
      </p:scale>
      <p:origin x="0" y="201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34B214B-5324-4E3F-AAA9-4AF0C035F17C}" type="datetimeFigureOut">
              <a:rPr lang="ar-IQ" smtClean="0"/>
              <a:pPr/>
              <a:t>09/08/1440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4101CD1-3F74-41B4-A5E7-682678AE8264}" type="slidenum">
              <a:rPr lang="ar-IQ" smtClean="0"/>
              <a:pPr/>
              <a:t>‹#›</a:t>
            </a:fld>
            <a:endParaRPr lang="ar-IQ"/>
          </a:p>
        </p:txBody>
      </p:sp>
    </p:spTree>
    <p:extLst>
      <p:ext uri="{BB962C8B-B14F-4D97-AF65-F5344CB8AC3E}">
        <p14:creationId xmlns="" xmlns:p14="http://schemas.microsoft.com/office/powerpoint/2010/main" val="40392682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84101CD1-3F74-41B4-A5E7-682678AE8264}" type="slidenum">
              <a:rPr lang="ar-IQ" smtClean="0"/>
              <a:pPr/>
              <a:t>1</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pPr/>
              <a:t>09/08/1440</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pPr/>
              <a:t>09/08/1440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pPr/>
              <a:t>09/08/1440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pPr/>
              <a:t>09/08/1440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pPr/>
              <a:t>09/08/1440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8ABB09-4A1D-463E-8065-109CC2B7EFAA}" type="datetimeFigureOut">
              <a:rPr lang="ar-SA" smtClean="0"/>
              <a:pPr/>
              <a:t>09/08/1440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B8ABB09-4A1D-463E-8065-109CC2B7EFAA}" type="datetimeFigureOut">
              <a:rPr lang="ar-SA" smtClean="0"/>
              <a:pPr/>
              <a:t>09/08/1440</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B8ABB09-4A1D-463E-8065-109CC2B7EFAA}" type="datetimeFigureOut">
              <a:rPr lang="ar-SA" smtClean="0"/>
              <a:pPr/>
              <a:t>09/08/1440</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B8ABB09-4A1D-463E-8065-109CC2B7EFAA}" type="datetimeFigureOut">
              <a:rPr lang="ar-SA" smtClean="0"/>
              <a:pPr/>
              <a:t>09/08/1440</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pPr/>
              <a:t>09/08/1440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pPr/>
              <a:t>09/08/1440</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pPr/>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pPr/>
              <a:t>09/08/1440</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4957" r:id="rId1"/>
    <p:sldLayoutId id="2147484958" r:id="rId2"/>
    <p:sldLayoutId id="2147484959" r:id="rId3"/>
    <p:sldLayoutId id="2147484960" r:id="rId4"/>
    <p:sldLayoutId id="2147484961" r:id="rId5"/>
    <p:sldLayoutId id="2147484962" r:id="rId6"/>
    <p:sldLayoutId id="2147484963" r:id="rId7"/>
    <p:sldLayoutId id="2147484964" r:id="rId8"/>
    <p:sldLayoutId id="2147484965" r:id="rId9"/>
    <p:sldLayoutId id="2147484966" r:id="rId10"/>
    <p:sldLayoutId id="2147484967"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tint val="48000"/>
                <a:satMod val="300000"/>
              </a:schemeClr>
            </a:gs>
            <a:gs pos="12000">
              <a:schemeClr val="bg2">
                <a:tint val="48000"/>
                <a:satMod val="300000"/>
              </a:schemeClr>
            </a:gs>
            <a:gs pos="20000">
              <a:schemeClr val="bg2">
                <a:tint val="49000"/>
                <a:satMod val="300000"/>
              </a:schemeClr>
            </a:gs>
            <a:gs pos="100000">
              <a:schemeClr val="bg2">
                <a:shade val="30000"/>
              </a:schemeClr>
            </a:gs>
          </a:gsLst>
          <a:path path="circle">
            <a:fillToRect l="10000" t="-25000" r="10000" b="125000"/>
          </a:path>
        </a:gra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980728"/>
            <a:ext cx="7920880" cy="3744416"/>
          </a:xfrm>
        </p:spPr>
        <p:txBody>
          <a:bodyPr>
            <a:normAutofit fontScale="90000"/>
          </a:bodyPr>
          <a:lstStyle/>
          <a:p>
            <a:pPr algn="ctr"/>
            <a:r>
              <a:rPr lang="ar-IQ" sz="3200" b="1" dirty="0" smtClean="0">
                <a:solidFill>
                  <a:schemeClr val="bg2"/>
                </a:solidFill>
              </a:rPr>
              <a:t/>
            </a:r>
            <a:br>
              <a:rPr lang="ar-IQ" sz="3200" b="1" dirty="0" smtClean="0">
                <a:solidFill>
                  <a:schemeClr val="bg2"/>
                </a:solidFill>
              </a:rPr>
            </a:br>
            <a:r>
              <a:rPr lang="ar-IQ" sz="3200" dirty="0" smtClean="0">
                <a:solidFill>
                  <a:schemeClr val="bg2"/>
                </a:solidFill>
              </a:rPr>
              <a:t/>
            </a:r>
            <a:br>
              <a:rPr lang="ar-IQ" sz="3200" dirty="0" smtClean="0">
                <a:solidFill>
                  <a:schemeClr val="bg2"/>
                </a:solidFill>
              </a:rPr>
            </a:br>
            <a:r>
              <a:rPr lang="ar-IQ" sz="3200" dirty="0" smtClean="0">
                <a:solidFill>
                  <a:schemeClr val="bg2"/>
                </a:solidFill>
              </a:rPr>
              <a:t/>
            </a:r>
            <a:br>
              <a:rPr lang="ar-IQ" sz="3200" dirty="0" smtClean="0">
                <a:solidFill>
                  <a:schemeClr val="bg2"/>
                </a:solidFill>
              </a:rPr>
            </a:br>
            <a:r>
              <a:rPr lang="ar-IQ" sz="3200" dirty="0" smtClean="0">
                <a:solidFill>
                  <a:schemeClr val="bg2"/>
                </a:solidFill>
              </a:rPr>
              <a:t/>
            </a:r>
            <a:br>
              <a:rPr lang="ar-IQ" sz="3200" dirty="0" smtClean="0">
                <a:solidFill>
                  <a:schemeClr val="bg2"/>
                </a:solidFill>
              </a:rPr>
            </a:br>
            <a:r>
              <a:rPr lang="ar-IQ" sz="3200" dirty="0" smtClean="0">
                <a:solidFill>
                  <a:schemeClr val="bg2"/>
                </a:solidFill>
              </a:rPr>
              <a:t/>
            </a:r>
            <a:br>
              <a:rPr lang="ar-IQ" sz="3200" dirty="0" smtClean="0">
                <a:solidFill>
                  <a:schemeClr val="bg2"/>
                </a:solidFill>
              </a:rPr>
            </a:br>
            <a:r>
              <a:rPr lang="ar-IQ" sz="3200" b="1" dirty="0" smtClean="0">
                <a:solidFill>
                  <a:srgbClr val="C00000"/>
                </a:solidFill>
              </a:rPr>
              <a:t/>
            </a:r>
            <a:br>
              <a:rPr lang="ar-IQ" sz="3200" b="1" dirty="0" smtClean="0">
                <a:solidFill>
                  <a:srgbClr val="C00000"/>
                </a:solidFill>
              </a:rPr>
            </a:br>
            <a:r>
              <a:rPr lang="ar-IQ" sz="3200" b="1" dirty="0" smtClean="0">
                <a:solidFill>
                  <a:srgbClr val="C00000"/>
                </a:solidFill>
              </a:rPr>
              <a:t/>
            </a:r>
            <a:br>
              <a:rPr lang="ar-IQ" sz="3200" b="1" dirty="0" smtClean="0">
                <a:solidFill>
                  <a:srgbClr val="C00000"/>
                </a:solidFill>
              </a:rPr>
            </a:br>
            <a:r>
              <a:rPr lang="en-US" dirty="0" smtClean="0"/>
              <a:t/>
            </a:r>
            <a:br>
              <a:rPr lang="en-US" dirty="0" smtClean="0"/>
            </a:br>
            <a:r>
              <a:rPr lang="ar-IQ" dirty="0" smtClean="0"/>
              <a:t> </a:t>
            </a:r>
            <a:endParaRPr lang="ar-IQ" dirty="0"/>
          </a:p>
        </p:txBody>
      </p:sp>
      <p:sp>
        <p:nvSpPr>
          <p:cNvPr id="3" name="عنوان فرعي 2"/>
          <p:cNvSpPr>
            <a:spLocks noGrp="1"/>
          </p:cNvSpPr>
          <p:nvPr>
            <p:ph type="subTitle" idx="1"/>
          </p:nvPr>
        </p:nvSpPr>
        <p:spPr>
          <a:xfrm>
            <a:off x="323528" y="692696"/>
            <a:ext cx="8458200" cy="4824536"/>
          </a:xfrm>
        </p:spPr>
        <p:txBody>
          <a:bodyPr>
            <a:noAutofit/>
          </a:bodyPr>
          <a:lstStyle/>
          <a:p>
            <a:pPr algn="ctr"/>
            <a:endParaRPr lang="ar-IQ" b="1" dirty="0" smtClean="0">
              <a:solidFill>
                <a:schemeClr val="tx1"/>
              </a:solidFill>
              <a:cs typeface="+mj-cs"/>
            </a:endParaRPr>
          </a:p>
          <a:p>
            <a:pPr algn="ctr"/>
            <a:r>
              <a:rPr lang="ar-IQ" sz="3200" b="1" dirty="0" smtClean="0">
                <a:solidFill>
                  <a:schemeClr val="tx1"/>
                </a:solidFill>
              </a:rPr>
              <a:t>محاضرات</a:t>
            </a:r>
            <a:r>
              <a:rPr lang="en-US" sz="3200" b="1" dirty="0" smtClean="0">
                <a:solidFill>
                  <a:schemeClr val="tx1"/>
                </a:solidFill>
              </a:rPr>
              <a:t/>
            </a:r>
            <a:br>
              <a:rPr lang="en-US" sz="3200" b="1" dirty="0" smtClean="0">
                <a:solidFill>
                  <a:schemeClr val="tx1"/>
                </a:solidFill>
              </a:rPr>
            </a:br>
            <a:r>
              <a:rPr lang="ar-IQ" sz="3200" b="1" dirty="0" smtClean="0">
                <a:solidFill>
                  <a:schemeClr val="tx1"/>
                </a:solidFill>
              </a:rPr>
              <a:t>لمادة حقوق الانسان /الفصل الثاني</a:t>
            </a:r>
          </a:p>
          <a:p>
            <a:pPr algn="ctr"/>
            <a:r>
              <a:rPr lang="ar-IQ" sz="3200" b="1" dirty="0" smtClean="0">
                <a:solidFill>
                  <a:schemeClr val="tx1"/>
                </a:solidFill>
                <a:cs typeface="+mj-cs"/>
              </a:rPr>
              <a:t>المرحلة الاولى</a:t>
            </a:r>
          </a:p>
          <a:p>
            <a:pPr algn="ctr"/>
            <a:endParaRPr lang="ar-IQ" b="1" dirty="0" smtClean="0">
              <a:solidFill>
                <a:schemeClr val="tx1"/>
              </a:solidFill>
              <a:cs typeface="+mj-cs"/>
            </a:endParaRPr>
          </a:p>
          <a:p>
            <a:pPr algn="ctr"/>
            <a:r>
              <a:rPr lang="ar-IQ" b="1" dirty="0" smtClean="0">
                <a:solidFill>
                  <a:schemeClr val="tx1"/>
                </a:solidFill>
                <a:cs typeface="+mj-cs"/>
              </a:rPr>
              <a:t>م.م فادية حافظ جاسم </a:t>
            </a:r>
          </a:p>
          <a:p>
            <a:pPr algn="ctr"/>
            <a:r>
              <a:rPr lang="ar-IQ" b="1" dirty="0" smtClean="0">
                <a:solidFill>
                  <a:schemeClr val="tx1"/>
                </a:solidFill>
                <a:cs typeface="+mj-cs"/>
              </a:rPr>
              <a:t>كلية الحقوق / جامعة النهرين  </a:t>
            </a:r>
            <a:endParaRPr lang="ar-IQ" b="1" dirty="0">
              <a:solidFill>
                <a:schemeClr val="tx1"/>
              </a:solidFill>
              <a:cs typeface="+mj-cs"/>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908720"/>
            <a:ext cx="8062664" cy="2952328"/>
          </a:xfrm>
        </p:spPr>
        <p:txBody>
          <a:bodyPr>
            <a:normAutofit fontScale="90000"/>
          </a:bodyPr>
          <a:lstStyle/>
          <a:p>
            <a:pPr lvl="1" algn="ctr"/>
            <a:r>
              <a:rPr lang="ar-IQ" sz="3600" b="1" dirty="0" smtClean="0">
                <a:solidFill>
                  <a:srgbClr val="FF0000"/>
                </a:solidFill>
              </a:rPr>
              <a:t/>
            </a:r>
            <a:br>
              <a:rPr lang="ar-IQ" sz="3600" b="1" dirty="0" smtClean="0">
                <a:solidFill>
                  <a:srgbClr val="FF0000"/>
                </a:solidFill>
              </a:rPr>
            </a:br>
            <a:r>
              <a:rPr lang="ar-IQ" sz="3600" b="1" dirty="0">
                <a:solidFill>
                  <a:srgbClr val="FF0000"/>
                </a:solidFill>
              </a:rPr>
              <a:t/>
            </a:r>
            <a:br>
              <a:rPr lang="ar-IQ" sz="3600" b="1" dirty="0">
                <a:solidFill>
                  <a:srgbClr val="FF0000"/>
                </a:solidFill>
              </a:rPr>
            </a:br>
            <a:r>
              <a:rPr lang="ar-IQ" sz="3600" b="1" dirty="0" smtClean="0">
                <a:solidFill>
                  <a:srgbClr val="FF0000"/>
                </a:solidFill>
              </a:rPr>
              <a:t/>
            </a:r>
            <a:br>
              <a:rPr lang="ar-IQ" sz="3600" b="1" dirty="0" smtClean="0">
                <a:solidFill>
                  <a:srgbClr val="FF0000"/>
                </a:solidFill>
              </a:rPr>
            </a:br>
            <a:r>
              <a:rPr lang="ar-IQ" sz="3600" b="1" dirty="0">
                <a:solidFill>
                  <a:srgbClr val="FF0000"/>
                </a:solidFill>
              </a:rPr>
              <a:t/>
            </a:r>
            <a:br>
              <a:rPr lang="ar-IQ" sz="3600" b="1" dirty="0">
                <a:solidFill>
                  <a:srgbClr val="FF0000"/>
                </a:solidFill>
              </a:rPr>
            </a:br>
            <a:r>
              <a:rPr lang="ar-IQ" sz="3600" b="1" dirty="0" smtClean="0">
                <a:solidFill>
                  <a:srgbClr val="FF0000"/>
                </a:solidFill>
              </a:rPr>
              <a:t/>
            </a:r>
            <a:br>
              <a:rPr lang="ar-IQ" sz="3600" b="1" dirty="0" smtClean="0">
                <a:solidFill>
                  <a:srgbClr val="FF0000"/>
                </a:solidFill>
              </a:rPr>
            </a:br>
            <a:r>
              <a:rPr lang="ar-IQ" sz="3600" b="1" dirty="0">
                <a:solidFill>
                  <a:srgbClr val="FF0000"/>
                </a:solidFill>
              </a:rPr>
              <a:t/>
            </a:r>
            <a:br>
              <a:rPr lang="ar-IQ" sz="3600" b="1" dirty="0">
                <a:solidFill>
                  <a:srgbClr val="FF0000"/>
                </a:solidFill>
              </a:rPr>
            </a:br>
            <a:r>
              <a:rPr lang="ar-IQ" sz="3600" b="1" dirty="0" smtClean="0">
                <a:solidFill>
                  <a:srgbClr val="FF0000"/>
                </a:solidFill>
              </a:rPr>
              <a:t/>
            </a:r>
            <a:br>
              <a:rPr lang="ar-IQ" sz="3600" b="1" dirty="0" smtClean="0">
                <a:solidFill>
                  <a:srgbClr val="FF0000"/>
                </a:solidFill>
              </a:rPr>
            </a:br>
            <a:r>
              <a:rPr lang="ar-IQ" sz="3600" b="1" dirty="0" smtClean="0">
                <a:solidFill>
                  <a:srgbClr val="FF0000"/>
                </a:solidFill>
              </a:rPr>
              <a:t>حقوق الانسان في الاتفاقيات الاقليمية </a:t>
            </a:r>
            <a:r>
              <a:rPr lang="en-US" sz="3600" dirty="0" smtClean="0"/>
              <a:t/>
            </a:r>
            <a:br>
              <a:rPr lang="en-US" sz="3600" dirty="0" smtClean="0"/>
            </a:br>
            <a:r>
              <a:rPr lang="ar-IQ" sz="2400" b="1" dirty="0" smtClean="0"/>
              <a:t>تنتاول بيان حقوق الانسان في بعض الاتفاقيات الاقليمية والاشارة الى اهم خصائص كل اتفاقية من اهمها هي وفق الاتي :- </a:t>
            </a:r>
            <a:br>
              <a:rPr lang="ar-IQ" sz="2400" b="1" dirty="0" smtClean="0"/>
            </a:br>
            <a:r>
              <a:rPr lang="ar-IQ" sz="2400" b="1" dirty="0" smtClean="0"/>
              <a:t>الاتفاقية الاوربية لحقوق الانسان </a:t>
            </a:r>
            <a:br>
              <a:rPr lang="ar-IQ" sz="2400" b="1" dirty="0" smtClean="0"/>
            </a:br>
            <a:r>
              <a:rPr lang="ar-IQ" sz="2400" b="1" dirty="0" smtClean="0"/>
              <a:t>الاتفاقية الامريكية لحقوق الانسان </a:t>
            </a:r>
            <a:br>
              <a:rPr lang="ar-IQ" sz="2400" b="1" dirty="0" smtClean="0"/>
            </a:br>
            <a:r>
              <a:rPr lang="ar-IQ" sz="2400" b="1" dirty="0" smtClean="0"/>
              <a:t>الميثاق الافريقي لحقوق الانسان والشعوب لسنة 1981 </a:t>
            </a:r>
            <a:br>
              <a:rPr lang="ar-IQ" sz="2400" b="1" dirty="0" smtClean="0"/>
            </a:br>
            <a:r>
              <a:rPr lang="ar-IQ" sz="2400" b="1" dirty="0" smtClean="0"/>
              <a:t>الميثاق العربي لحقوق الانسان </a:t>
            </a:r>
            <a:br>
              <a:rPr lang="ar-IQ" sz="2400" b="1" dirty="0" smtClean="0"/>
            </a:br>
            <a:endParaRPr lang="ar-IQ" sz="2400" b="1" dirty="0" smtClean="0"/>
          </a:p>
        </p:txBody>
      </p:sp>
      <p:sp>
        <p:nvSpPr>
          <p:cNvPr id="3" name="Subtitle 2"/>
          <p:cNvSpPr>
            <a:spLocks noGrp="1"/>
          </p:cNvSpPr>
          <p:nvPr>
            <p:ph type="subTitle" idx="1"/>
          </p:nvPr>
        </p:nvSpPr>
        <p:spPr>
          <a:xfrm flipV="1">
            <a:off x="685800" y="3565888"/>
            <a:ext cx="213792" cy="45719"/>
          </a:xfrm>
        </p:spPr>
        <p:txBody>
          <a:bodyPr>
            <a:normAutofit fontScale="25000" lnSpcReduction="20000"/>
          </a:bodyPr>
          <a:lstStyle/>
          <a:p>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1"/>
            <a:ext cx="7772400" cy="4392488"/>
          </a:xfrm>
        </p:spPr>
        <p:txBody>
          <a:bodyPr>
            <a:normAutofit/>
          </a:bodyPr>
          <a:lstStyle/>
          <a:p>
            <a:endParaRPr lang="ar-IQ" sz="3200" dirty="0"/>
          </a:p>
        </p:txBody>
      </p:sp>
      <p:sp>
        <p:nvSpPr>
          <p:cNvPr id="3" name="Subtitle 2"/>
          <p:cNvSpPr>
            <a:spLocks noGrp="1"/>
          </p:cNvSpPr>
          <p:nvPr>
            <p:ph type="subTitle" idx="1"/>
          </p:nvPr>
        </p:nvSpPr>
        <p:spPr>
          <a:xfrm>
            <a:off x="611560" y="908720"/>
            <a:ext cx="7772400" cy="3902591"/>
          </a:xfrm>
        </p:spPr>
        <p:txBody>
          <a:bodyPr>
            <a:normAutofit/>
          </a:bodyPr>
          <a:lstStyle/>
          <a:p>
            <a:pPr algn="ctr"/>
            <a:r>
              <a:rPr lang="ar-IQ" sz="3600" b="1" dirty="0" smtClean="0"/>
              <a:t>الاتفاقية الاوربية لحقوق </a:t>
            </a:r>
            <a:r>
              <a:rPr lang="ar-IQ" sz="3600" b="1" dirty="0" smtClean="0"/>
              <a:t>الانسان</a:t>
            </a:r>
            <a:endParaRPr lang="ar-IQ" sz="3600" b="1" dirty="0" smtClean="0"/>
          </a:p>
          <a:p>
            <a:r>
              <a:rPr lang="ar-IQ" sz="1800" b="1" dirty="0" smtClean="0"/>
              <a:t>تعد الاتفاقية الاوربية من أهم الوثائق التي صدرت بخصوص حقوق الانسان اذ تم التوقيع عليها في عام 1950 من وزراء خمس دول اوربية , ويمكن </a:t>
            </a:r>
            <a:r>
              <a:rPr lang="ar-IQ" sz="1800" b="1" dirty="0" smtClean="0"/>
              <a:t>ايجاز باختصار </a:t>
            </a:r>
            <a:r>
              <a:rPr lang="ar-IQ" sz="1800" b="1" dirty="0" smtClean="0"/>
              <a:t>اهم ماورد بالاتفاقية بالاتي :-</a:t>
            </a:r>
          </a:p>
          <a:p>
            <a:r>
              <a:rPr lang="ar-IQ" sz="1800" b="1" dirty="0" smtClean="0"/>
              <a:t>1- نصت على جملة من الحقوق المدنية والسياسية لاسيما الحقوق والحريات التقليدية </a:t>
            </a:r>
          </a:p>
          <a:p>
            <a:r>
              <a:rPr lang="ar-IQ" sz="1800" b="1" dirty="0" smtClean="0"/>
              <a:t>2- نصت الاتفاقية على انشأء أجهزة تنفيذية إقليمية فعالة لحماية حقوق الانسان تتمثل باللجنة الاوربية لحقوق الانسان , والمحكمة الاوربية لحقوق الانسان , وتضمنت اليه تشكيل هذه الاجهزة واختصاصاتها , المواد من 20-56 </a:t>
            </a:r>
            <a:r>
              <a:rPr lang="ar-IQ" sz="1800" b="1" dirty="0" smtClean="0"/>
              <a:t>.</a:t>
            </a:r>
          </a:p>
          <a:p>
            <a:r>
              <a:rPr lang="ar-IQ" sz="1800" b="1" dirty="0" smtClean="0"/>
              <a:t>3- الزمت المعاهدة الاطراف المتعاقدة – بناء على طلب السكرتير العام لمجلس أوربا  - أن نقدم بياناً يتضمن الطريقة التي يتبناها القانون الداخلي من أجل التنفيذ الفعال لاحكام المعاهدة (م57) . </a:t>
            </a:r>
            <a:endParaRPr lang="ar-IQ" sz="1800" b="1" dirty="0" smtClean="0"/>
          </a:p>
          <a:p>
            <a:endParaRPr lang="ar-IQ" sz="18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8"/>
            <a:ext cx="7772400" cy="4464495"/>
          </a:xfrm>
        </p:spPr>
        <p:txBody>
          <a:bodyPr/>
          <a:lstStyle/>
          <a:p>
            <a:endParaRPr lang="ar-IQ" dirty="0"/>
          </a:p>
        </p:txBody>
      </p:sp>
      <p:sp>
        <p:nvSpPr>
          <p:cNvPr id="3" name="Subtitle 2"/>
          <p:cNvSpPr>
            <a:spLocks noGrp="1"/>
          </p:cNvSpPr>
          <p:nvPr>
            <p:ph type="subTitle" idx="1"/>
          </p:nvPr>
        </p:nvSpPr>
        <p:spPr>
          <a:xfrm>
            <a:off x="685800" y="620688"/>
            <a:ext cx="7772400" cy="4392488"/>
          </a:xfrm>
        </p:spPr>
        <p:txBody>
          <a:bodyPr/>
          <a:lstStyle/>
          <a:p>
            <a:pPr algn="ctr"/>
            <a:r>
              <a:rPr lang="ar-IQ" b="1" dirty="0" smtClean="0"/>
              <a:t>الاتفاقية الامريكية لحقوق الانسان </a:t>
            </a:r>
          </a:p>
          <a:p>
            <a:r>
              <a:rPr lang="ar-IQ" sz="1600" b="1" dirty="0" smtClean="0"/>
              <a:t>صدرت الاتفاقية الامريكية في 22/ 11/ 1969 وأصبحت نافذة في 18/7/ 1978 وذلك في إطار منظمة الدولة الامريكية </a:t>
            </a:r>
            <a:r>
              <a:rPr lang="en-US" sz="1600" b="1" dirty="0" smtClean="0"/>
              <a:t>OAS </a:t>
            </a:r>
            <a:r>
              <a:rPr lang="ar-IQ" sz="1600" b="1" dirty="0" smtClean="0"/>
              <a:t> .</a:t>
            </a:r>
          </a:p>
          <a:p>
            <a:r>
              <a:rPr lang="ar-IQ" sz="1600" b="1" dirty="0" smtClean="0"/>
              <a:t>وتأثرت هذه الاتفاقية الى حد كبير بالاتفاقية الاوربية لحقوق الانسان , وتتالف من ديباجة وثمانين مادة , ويمكن تلخيص ماورد فيها بالاتي :</a:t>
            </a:r>
          </a:p>
          <a:p>
            <a:r>
              <a:rPr lang="ar-IQ" sz="1600" b="1" dirty="0" smtClean="0"/>
              <a:t>1- تضمنت الاتفاقية صوراُ عدة لحقوق الانسان وحرياته الاساسية , اذ تناول الفصل الثاني الحقوق المدنية والسياسية والحقوق الاقتصادية والاجتماعية </a:t>
            </a:r>
          </a:p>
          <a:p>
            <a:r>
              <a:rPr lang="ar-IQ" sz="1600" b="1" dirty="0" smtClean="0"/>
              <a:t>2- تعهد الدول الاطراف الاتفاقية بأن ( تحترم الحقوق والحريات المعترف بها في هذه الاتفاقية , وبأن تضمن لكل الاشخاص الخاضعين لولايتها القانونية الممارسة الحرة والكاملة لتلك الحقوق والحريات بدون اي تمييز ) م1 .</a:t>
            </a:r>
          </a:p>
          <a:p>
            <a:r>
              <a:rPr lang="ar-IQ" sz="1600" b="1" dirty="0" smtClean="0"/>
              <a:t>3- تتخذ الدول الاعضاء الاجراءات الللازمة لكفالة عدم تعارض نصوص القانون الداخلي مع احكام الاتفاقية بغية ضمان تطبيق تلك الحقوق والحريات (م2)  .</a:t>
            </a:r>
          </a:p>
          <a:p>
            <a:endParaRPr lang="ar-IQ" sz="1600" b="1" dirty="0" smtClean="0"/>
          </a:p>
          <a:p>
            <a:endParaRPr lang="ar-IQ" sz="1600" b="1" dirty="0" smtClean="0"/>
          </a:p>
          <a:p>
            <a:endParaRPr lang="ar-IQ" sz="1600" b="1" dirty="0" smtClean="0"/>
          </a:p>
          <a:p>
            <a:endParaRPr lang="ar-IQ" sz="1600" b="1" dirty="0" smtClean="0"/>
          </a:p>
          <a:p>
            <a:endParaRPr lang="ar-IQ" sz="1600" b="1" dirty="0" smtClean="0"/>
          </a:p>
          <a:p>
            <a:endParaRPr lang="ar-IQ" sz="1600" b="1" dirty="0" smtClean="0"/>
          </a:p>
          <a:p>
            <a:endParaRPr lang="ar-IQ" sz="1600" b="1" dirty="0" smtClean="0"/>
          </a:p>
          <a:p>
            <a:endParaRPr lang="ar-IQ" sz="1600" b="1" dirty="0" smtClean="0"/>
          </a:p>
          <a:p>
            <a:endParaRPr lang="ar-IQ" sz="1600" b="1" dirty="0" smtClean="0"/>
          </a:p>
          <a:p>
            <a:endParaRPr lang="ar-IQ" sz="1600" b="1" dirty="0" smtClean="0"/>
          </a:p>
          <a:p>
            <a:endParaRPr lang="ar-IQ" sz="1600" b="1" dirty="0" smtClean="0"/>
          </a:p>
          <a:p>
            <a:endParaRPr lang="ar-IQ" sz="1600" b="1" dirty="0" smtClean="0"/>
          </a:p>
          <a:p>
            <a:endParaRPr lang="ar-IQ" sz="16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endParaRPr lang="ar-IQ" b="1" dirty="0" smtClean="0"/>
          </a:p>
          <a:p>
            <a:pPr algn="ctr"/>
            <a:r>
              <a:rPr lang="ar-IQ" b="1" dirty="0" smtClean="0"/>
              <a:t>الميثاق العربي لحقوق الانسان  </a:t>
            </a:r>
          </a:p>
          <a:p>
            <a:pPr algn="ctr"/>
            <a:endParaRPr lang="ar-IQ" b="1" dirty="0" smtClean="0"/>
          </a:p>
          <a:p>
            <a:pPr>
              <a:buNone/>
            </a:pPr>
            <a:r>
              <a:rPr lang="ar-IQ" sz="1800" b="1" dirty="0" smtClean="0"/>
              <a:t>صدر هذا الميثاق عن حكومات الدول العربية الاعضاء في جامعة الدول العربية في الخامس عشر من ايلول سنة 1997 , واحتوى على ديباجة وثلاث واربعون مادة , وقد اشارت الديباجة الى ان هذا الميثاق جاء ليوكد مبادئ الامم المتحدة والاعلان العالمي لحقوق الانسان واحكام العهدين الدوليين للامم المتحدة بشأن الحقوق المدنية والسياسية والحقوق الاقتصادية والاجتماعية والثقافية واعلان القاهرة حول حقوق الانسان في الاسلام , وقد لخص بنود عديدة في صدور هذا الميثاق .</a:t>
            </a:r>
          </a:p>
        </p:txBody>
      </p:sp>
      <p:sp>
        <p:nvSpPr>
          <p:cNvPr id="3" name="Title 2"/>
          <p:cNvSpPr>
            <a:spLocks noGrp="1"/>
          </p:cNvSpPr>
          <p:nvPr>
            <p:ph type="title"/>
          </p:nvPr>
        </p:nvSpPr>
        <p:spPr/>
        <p:txBody>
          <a:bodyPr/>
          <a:lstStyle/>
          <a:p>
            <a:endParaRPr lang="ar-IQ"/>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dirty="0"/>
          </a:p>
        </p:txBody>
      </p:sp>
      <p:sp>
        <p:nvSpPr>
          <p:cNvPr id="3" name="Subtitle 2"/>
          <p:cNvSpPr>
            <a:spLocks noGrp="1"/>
          </p:cNvSpPr>
          <p:nvPr>
            <p:ph type="subTitle" idx="1"/>
          </p:nvPr>
        </p:nvSpPr>
        <p:spPr/>
        <p:txBody>
          <a:bodyPr/>
          <a:lstStyle/>
          <a:p>
            <a:endParaRPr lang="ar-IQ"/>
          </a:p>
        </p:txBody>
      </p:sp>
      <p:pic>
        <p:nvPicPr>
          <p:cNvPr id="2050" name="Picture 2" descr="C:\Users\فادية الدباغ\Desktop\ملف بور بوينت\download.jpg"/>
          <p:cNvPicPr>
            <a:picLocks noChangeAspect="1" noChangeArrowheads="1"/>
          </p:cNvPicPr>
          <p:nvPr/>
        </p:nvPicPr>
        <p:blipFill>
          <a:blip r:embed="rId2" cstate="print"/>
          <a:srcRect/>
          <a:stretch>
            <a:fillRect/>
          </a:stretch>
        </p:blipFill>
        <p:spPr bwMode="auto">
          <a:xfrm>
            <a:off x="323528" y="260648"/>
            <a:ext cx="8352928" cy="4608512"/>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865</TotalTime>
  <Words>324</Words>
  <Application>Microsoft Office PowerPoint</Application>
  <PresentationFormat>On-screen Show (4:3)</PresentationFormat>
  <Paragraphs>35</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         </vt:lpstr>
      <vt:lpstr>       حقوق الانسان في الاتفاقيات الاقليمية  تنتاول بيان حقوق الانسان في بعض الاتفاقيات الاقليمية والاشارة الى اهم خصائص كل اتفاقية من اهمها هي وفق الاتي :-  الاتفاقية الاوربية لحقوق الانسان  الاتفاقية الامريكية لحقوق الانسان  الميثاق الافريقي لحقوق الانسان والشعوب لسنة 1981  الميثاق العربي لحقوق الانسان  </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المحاضرة القانون الدولي الانساني واليآت تطبيقه في النزاعات المسلحة </dc:title>
  <dc:creator>الاءء</dc:creator>
  <cp:lastModifiedBy>فادية الدباغ</cp:lastModifiedBy>
  <cp:revision>102</cp:revision>
  <dcterms:created xsi:type="dcterms:W3CDTF">2017-11-23T10:04:52Z</dcterms:created>
  <dcterms:modified xsi:type="dcterms:W3CDTF">2019-04-14T08:15:32Z</dcterms:modified>
</cp:coreProperties>
</file>