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8"/>
  </p:notesMasterIdLst>
  <p:sldIdLst>
    <p:sldId id="256" r:id="rId2"/>
    <p:sldId id="257" r:id="rId3"/>
    <p:sldId id="258" r:id="rId4"/>
    <p:sldId id="274"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AC1CDB-6E69-4E71-8BF8-0F6B1312BDA3}">
          <p14:sldIdLst>
            <p14:sldId id="256"/>
            <p14:sldId id="257"/>
            <p14:sldId id="258"/>
            <p14:sldId id="274"/>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CC0618-C4E0-4EEC-AAC6-6FD934EB1F87}" type="datetimeFigureOut">
              <a:rPr lang="ar-IQ" smtClean="0"/>
              <a:t>13/06/1440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3283AC-3B24-482C-8A9C-13E717EA01CD}" type="slidenum">
              <a:rPr lang="ar-IQ" smtClean="0"/>
              <a:t>‹#›</a:t>
            </a:fld>
            <a:endParaRPr lang="ar-IQ"/>
          </a:p>
        </p:txBody>
      </p:sp>
    </p:spTree>
    <p:extLst>
      <p:ext uri="{BB962C8B-B14F-4D97-AF65-F5344CB8AC3E}">
        <p14:creationId xmlns:p14="http://schemas.microsoft.com/office/powerpoint/2010/main" val="10632054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A3283AC-3B24-482C-8A9C-13E717EA01CD}" type="slidenum">
              <a:rPr lang="ar-IQ" smtClean="0"/>
              <a:t>1</a:t>
            </a:fld>
            <a:endParaRPr lang="ar-IQ"/>
          </a:p>
        </p:txBody>
      </p:sp>
    </p:spTree>
    <p:extLst>
      <p:ext uri="{BB962C8B-B14F-4D97-AF65-F5344CB8AC3E}">
        <p14:creationId xmlns:p14="http://schemas.microsoft.com/office/powerpoint/2010/main" val="94012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710B93E-A9C2-4E71-9B3E-C86A27CD0F57}" type="datetime1">
              <a:rPr lang="en-US" smtClean="0"/>
              <a:t>2/18/2019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D11EE5-8A66-4F6B-93EE-EE265536F183}" type="datetime1">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579113-820F-4831-A782-794F2592CE6A}" type="datetime1">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82308E2-FDFF-41C4-9527-B868F3F89C7B}" type="datetime1">
              <a:rPr lang="en-US" smtClean="0"/>
              <a:t>2/18/2019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1D3F7FB-E1A7-46E1-B2EC-E996BF0E298D}" type="datetime1">
              <a:rPr lang="en-US" smtClean="0"/>
              <a:t>2/18/2019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315657-BC70-4AB8-A544-B531506D3907}" type="datetime1">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228B1BB-99DD-497F-A91C-25F4EDFAD99E}" type="datetime1">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E441D29-9417-45BA-8026-09B9249675CE}" type="datetime1">
              <a:rPr lang="en-US" smtClean="0"/>
              <a:t>2/18/2019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DE56D-9017-4B63-877D-277BE02C1A15}" type="datetime1">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67C5F5B-3D8F-47BD-A3D9-5DE0F036FA58}" type="datetime1">
              <a:rPr lang="en-US" smtClean="0"/>
              <a:t>2/18/2019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374A637-3EB0-443E-9DB8-1CCF17482016}" type="datetime1">
              <a:rPr lang="en-US" smtClean="0"/>
              <a:t>2/18/2019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B10738-49C4-44B1-BA03-15A9B1022031}" type="datetime1">
              <a:rPr lang="en-US" smtClean="0"/>
              <a:t>2/18/2019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2731" y="1371600"/>
            <a:ext cx="5458546" cy="2585323"/>
          </a:xfrm>
          <a:prstGeom prst="rect">
            <a:avLst/>
          </a:prstGeom>
          <a:noFill/>
        </p:spPr>
        <p:txBody>
          <a:bodyPr wrap="none" lIns="91440" tIns="45720" rIns="91440" bIns="45720">
            <a:spAutoFit/>
            <a:scene3d>
              <a:camera prst="orthographicFront"/>
              <a:lightRig rig="threePt" dir="t"/>
            </a:scene3d>
            <a:sp3d extrusionH="57150">
              <a:bevelT w="38100" h="38100" prst="convex"/>
            </a:sp3d>
          </a:bodyPr>
          <a:lstStyle/>
          <a:p>
            <a:pPr algn="ctr"/>
            <a:r>
              <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محاضرات المالية عامة </a:t>
            </a:r>
          </a:p>
          <a:p>
            <a:pPr algn="ctr"/>
            <a: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أ.م.د سناء محمد سدخان</a:t>
            </a:r>
            <a:endPar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endParaRPr>
          </a:p>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417164154"/>
      </p:ext>
    </p:extLst>
  </p:cSld>
  <p:clrMapOvr>
    <a:masterClrMapping/>
  </p:clrMapOvr>
  <mc:AlternateContent xmlns:mc="http://schemas.openxmlformats.org/markup-compatibility/2006" xmlns:p14="http://schemas.microsoft.com/office/powerpoint/2010/main">
    <mc:Choice Requires="p14">
      <p:transition p14:dur="0" advTm="701"/>
    </mc:Choice>
    <mc:Fallback xmlns="">
      <p:transition advTm="70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5"/>
          </p:nvPr>
        </p:nvSpPr>
        <p:spPr/>
        <p:txBody>
          <a:bodyPr>
            <a:normAutofit/>
          </a:bodyPr>
          <a:lstStyle/>
          <a:p>
            <a:fld id="{B6F15528-21DE-4FAA-801E-634DDDAF4B2B}" type="slidenum">
              <a:rPr lang="en-US" smtClean="0"/>
              <a:pPr/>
              <a:t>2</a:t>
            </a:fld>
            <a:endParaRPr lang="en-US"/>
          </a:p>
        </p:txBody>
      </p:sp>
      <p:sp>
        <p:nvSpPr>
          <p:cNvPr id="2" name="TextBox 1"/>
          <p:cNvSpPr txBox="1"/>
          <p:nvPr/>
        </p:nvSpPr>
        <p:spPr>
          <a:xfrm>
            <a:off x="1295400" y="304800"/>
            <a:ext cx="6781800" cy="5509200"/>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a:r>
              <a:rPr lang="ar-IQ" sz="3200" b="1" dirty="0" smtClean="0">
                <a:ln>
                  <a:solidFill>
                    <a:schemeClr val="accent1">
                      <a:lumMod val="75000"/>
                    </a:schemeClr>
                  </a:solidFill>
                </a:ln>
                <a:solidFill>
                  <a:schemeClr val="accent1">
                    <a:lumMod val="75000"/>
                  </a:schemeClr>
                </a:solidFill>
              </a:rPr>
              <a:t>اقساط وديون الدولة (القروض ):- هي المبالغ التي تخصصها الدولة في ميزانيتها من اجل تسديدى الديون مع الفوائد المترتبة عليها وهذة القروض قد تكون داخلية وقد تكون خارجية ويترتب عليها اعباء مالية على الدولة تتمثل برد المبلغ مع الفوائد بالاجل  </a:t>
            </a:r>
          </a:p>
          <a:p>
            <a:pPr algn="r"/>
            <a:r>
              <a:rPr lang="ar-IQ" sz="3200" b="1" dirty="0" smtClean="0">
                <a:ln>
                  <a:solidFill>
                    <a:schemeClr val="accent1">
                      <a:lumMod val="75000"/>
                    </a:schemeClr>
                  </a:solidFill>
                </a:ln>
                <a:solidFill>
                  <a:schemeClr val="accent1">
                    <a:lumMod val="75000"/>
                  </a:schemeClr>
                </a:solidFill>
              </a:rPr>
              <a:t>ماهي حالات جوء الدولة الى القروض ؟؟</a:t>
            </a:r>
          </a:p>
          <a:p>
            <a:pPr algn="r"/>
            <a:r>
              <a:rPr lang="ar-IQ" sz="3200" b="1" dirty="0" smtClean="0">
                <a:ln>
                  <a:solidFill>
                    <a:schemeClr val="accent1">
                      <a:lumMod val="75000"/>
                    </a:schemeClr>
                  </a:solidFill>
                </a:ln>
                <a:solidFill>
                  <a:schemeClr val="accent1">
                    <a:lumMod val="75000"/>
                  </a:schemeClr>
                </a:solidFill>
              </a:rPr>
              <a:t>1- الحروب </a:t>
            </a:r>
          </a:p>
          <a:p>
            <a:pPr algn="r"/>
            <a:r>
              <a:rPr lang="ar-IQ" sz="3200" b="1" dirty="0" smtClean="0">
                <a:ln>
                  <a:solidFill>
                    <a:schemeClr val="accent1">
                      <a:lumMod val="75000"/>
                    </a:schemeClr>
                  </a:solidFill>
                </a:ln>
                <a:solidFill>
                  <a:schemeClr val="accent1">
                    <a:lumMod val="75000"/>
                  </a:schemeClr>
                </a:solidFill>
              </a:rPr>
              <a:t>2- المشاريع الاستثمارية </a:t>
            </a:r>
            <a:endParaRPr lang="en-US" sz="3200" b="1" dirty="0" smtClean="0">
              <a:ln>
                <a:solidFill>
                  <a:schemeClr val="accent1">
                    <a:lumMod val="75000"/>
                  </a:schemeClr>
                </a:solidFill>
              </a:ln>
              <a:solidFill>
                <a:schemeClr val="accent1">
                  <a:lumMod val="75000"/>
                </a:schemeClr>
              </a:solidFill>
            </a:endParaRPr>
          </a:p>
          <a:p>
            <a:pPr algn="r"/>
            <a:r>
              <a:rPr lang="en-US" sz="3200" b="1" dirty="0" smtClean="0">
                <a:ln>
                  <a:solidFill>
                    <a:schemeClr val="accent1">
                      <a:lumMod val="75000"/>
                    </a:schemeClr>
                  </a:solidFill>
                </a:ln>
                <a:solidFill>
                  <a:schemeClr val="accent1">
                    <a:lumMod val="75000"/>
                  </a:schemeClr>
                </a:solidFill>
              </a:rPr>
              <a:t>         </a:t>
            </a:r>
            <a:r>
              <a:rPr lang="ar-IQ" sz="3200" b="1" dirty="0" smtClean="0">
                <a:ln>
                  <a:solidFill>
                    <a:schemeClr val="accent1">
                      <a:lumMod val="75000"/>
                    </a:schemeClr>
                  </a:solidFill>
                </a:ln>
                <a:solidFill>
                  <a:schemeClr val="accent1">
                    <a:lumMod val="75000"/>
                  </a:schemeClr>
                </a:solidFill>
              </a:rPr>
              <a:t>3- الكوارث الطبيعية </a:t>
            </a:r>
            <a:r>
              <a:rPr lang="ar-IQ" sz="3200" b="1" dirty="0" smtClean="0">
                <a:ln>
                  <a:solidFill>
                    <a:schemeClr val="accent1">
                      <a:lumMod val="75000"/>
                    </a:schemeClr>
                  </a:solidFill>
                </a:ln>
                <a:solidFill>
                  <a:schemeClr val="accent1">
                    <a:lumMod val="75000"/>
                  </a:schemeClr>
                </a:solidFill>
              </a:rPr>
              <a:t> </a:t>
            </a:r>
          </a:p>
          <a:p>
            <a:pPr algn="r"/>
            <a:r>
              <a:rPr lang="ar-IQ" sz="3200" b="1" dirty="0" smtClean="0">
                <a:ln>
                  <a:solidFill>
                    <a:schemeClr val="accent1">
                      <a:lumMod val="75000"/>
                    </a:schemeClr>
                  </a:solidFill>
                </a:ln>
                <a:solidFill>
                  <a:schemeClr val="accent1">
                    <a:lumMod val="75000"/>
                  </a:schemeClr>
                </a:solidFill>
              </a:rPr>
              <a:t>4- العجز ان تكون النفقات تفوق الايرادات</a:t>
            </a:r>
            <a:r>
              <a:rPr lang="ar-IQ" sz="3200" b="1" dirty="0" smtClean="0">
                <a:ln>
                  <a:solidFill>
                    <a:schemeClr val="bg2">
                      <a:lumMod val="90000"/>
                    </a:schemeClr>
                  </a:solidFill>
                </a:ln>
                <a:solidFill>
                  <a:schemeClr val="accent1">
                    <a:lumMod val="60000"/>
                    <a:lumOff val="40000"/>
                  </a:schemeClr>
                </a:solidFill>
              </a:rPr>
              <a:t> </a:t>
            </a:r>
            <a:endParaRPr lang="ar-IQ" sz="3200" b="1" dirty="0">
              <a:ln>
                <a:solidFill>
                  <a:schemeClr val="bg2">
                    <a:lumMod val="90000"/>
                  </a:schemeClr>
                </a:solidFill>
              </a:ln>
              <a:solidFill>
                <a:schemeClr val="accent1">
                  <a:lumMod val="60000"/>
                  <a:lumOff val="40000"/>
                </a:schemeClr>
              </a:solidFill>
            </a:endParaRPr>
          </a:p>
        </p:txBody>
      </p:sp>
    </p:spTree>
    <p:extLst>
      <p:ext uri="{BB962C8B-B14F-4D97-AF65-F5344CB8AC3E}">
        <p14:creationId xmlns:p14="http://schemas.microsoft.com/office/powerpoint/2010/main" val="2651986587"/>
      </p:ext>
    </p:extLst>
  </p:cSld>
  <p:clrMapOvr>
    <a:masterClrMapping/>
  </p:clrMapOvr>
  <mc:AlternateContent xmlns:mc="http://schemas.openxmlformats.org/markup-compatibility/2006" xmlns:p14="http://schemas.microsoft.com/office/powerpoint/2010/main">
    <mc:Choice Requires="p14">
      <p:transition p14:dur="0" advTm="5901"/>
    </mc:Choice>
    <mc:Fallback xmlns="">
      <p:transition advTm="590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normAutofit/>
          </a:bodyPr>
          <a:lstStyle/>
          <a:p>
            <a:fld id="{B6F15528-21DE-4FAA-801E-634DDDAF4B2B}" type="slidenum">
              <a:rPr lang="en-US" smtClean="0"/>
              <a:pPr/>
              <a:t>3</a:t>
            </a:fld>
            <a:endParaRPr lang="en-US"/>
          </a:p>
        </p:txBody>
      </p:sp>
      <p:sp>
        <p:nvSpPr>
          <p:cNvPr id="6" name="TextBox 5"/>
          <p:cNvSpPr txBox="1"/>
          <p:nvPr/>
        </p:nvSpPr>
        <p:spPr>
          <a:xfrm>
            <a:off x="533400" y="762000"/>
            <a:ext cx="7848600" cy="5847755"/>
          </a:xfrm>
          <a:prstGeom prst="rect">
            <a:avLst/>
          </a:prstGeom>
          <a:noFill/>
        </p:spPr>
        <p:txBody>
          <a:bodyPr wrap="square" rtlCol="1">
            <a:spAutoFit/>
          </a:bodyPr>
          <a:lstStyle/>
          <a:p>
            <a:pPr algn="r"/>
            <a:r>
              <a:rPr lang="ar-IQ" sz="2800" dirty="0" smtClean="0">
                <a:cs typeface="AF_Diwani" pitchFamily="2" charset="-78"/>
              </a:rPr>
              <a:t>القرض العام؟ هو مبلغ من المال (نقدي او عيني ) تحصل عليه الدولة من الغير دولة او افراد او مؤسسات بموجب عقد يستند الى موافقة من السلطة التسشريعية وتتعهد الدولة برد المبلغ مع </a:t>
            </a:r>
            <a:endParaRPr lang="en-US" sz="2800" dirty="0" smtClean="0">
              <a:cs typeface="AF_Diwani" pitchFamily="2" charset="-78"/>
            </a:endParaRPr>
          </a:p>
          <a:p>
            <a:pPr algn="r"/>
            <a:r>
              <a:rPr lang="ar-IQ" sz="2800" dirty="0" smtClean="0">
                <a:cs typeface="AF_Diwani" pitchFamily="2" charset="-78"/>
              </a:rPr>
              <a:t>الفوائد في الاجل المحدد في العقد .</a:t>
            </a:r>
            <a:endParaRPr lang="ar-IQ" sz="2800" dirty="0" smtClean="0">
              <a:cs typeface="AF_Diwani" pitchFamily="2" charset="-78"/>
            </a:endParaRPr>
          </a:p>
          <a:p>
            <a:pPr algn="r"/>
            <a:r>
              <a:rPr lang="ar-IQ" sz="2800" dirty="0" smtClean="0">
                <a:cs typeface="AF_Diwani" pitchFamily="2" charset="-78"/>
              </a:rPr>
              <a:t>- يتشابة القرض والضريبة بان كلا منهما يتطلب اصداره بقانون </a:t>
            </a:r>
          </a:p>
          <a:p>
            <a:pPr algn="r"/>
            <a:r>
              <a:rPr lang="ar-IQ" sz="2800" dirty="0" smtClean="0">
                <a:cs typeface="AF_Diwani" pitchFamily="2" charset="-78"/>
              </a:rPr>
              <a:t>- الفرق </a:t>
            </a:r>
            <a:endParaRPr lang="ar-IQ" sz="2800" dirty="0" smtClean="0">
              <a:cs typeface="AF_Diwani" pitchFamily="2" charset="-78"/>
            </a:endParaRPr>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p:txBody>
      </p:sp>
      <p:graphicFrame>
        <p:nvGraphicFramePr>
          <p:cNvPr id="2" name="Table 1"/>
          <p:cNvGraphicFramePr>
            <a:graphicFrameLocks noGrp="1"/>
          </p:cNvGraphicFramePr>
          <p:nvPr>
            <p:extLst>
              <p:ext uri="{D42A27DB-BD31-4B8C-83A1-F6EECF244321}">
                <p14:modId xmlns:p14="http://schemas.microsoft.com/office/powerpoint/2010/main" val="2410060094"/>
              </p:ext>
            </p:extLst>
          </p:nvPr>
        </p:nvGraphicFramePr>
        <p:xfrm>
          <a:off x="838200" y="2971799"/>
          <a:ext cx="7162800" cy="2275841"/>
        </p:xfrm>
        <a:graphic>
          <a:graphicData uri="http://schemas.openxmlformats.org/drawingml/2006/table">
            <a:tbl>
              <a:tblPr rtl="1" firstRow="1" bandRow="1">
                <a:tableStyleId>{6E25E649-3F16-4E02-A733-19D2CDBF48F0}</a:tableStyleId>
              </a:tblPr>
              <a:tblGrid>
                <a:gridCol w="3594191"/>
                <a:gridCol w="3568609"/>
              </a:tblGrid>
              <a:tr h="383687">
                <a:tc>
                  <a:txBody>
                    <a:bodyPr/>
                    <a:lstStyle/>
                    <a:p>
                      <a:pPr algn="ctr" rtl="1"/>
                      <a:r>
                        <a:rPr lang="ar-IQ" dirty="0" smtClean="0"/>
                        <a:t>القرض العام </a:t>
                      </a:r>
                      <a:endParaRPr lang="ar-IQ" dirty="0"/>
                    </a:p>
                  </a:txBody>
                  <a:tcPr/>
                </a:tc>
                <a:tc>
                  <a:txBody>
                    <a:bodyPr/>
                    <a:lstStyle/>
                    <a:p>
                      <a:pPr algn="ctr" rtl="1"/>
                      <a:r>
                        <a:rPr lang="ar-IQ" dirty="0" smtClean="0"/>
                        <a:t>الضريبة </a:t>
                      </a:r>
                      <a:endParaRPr lang="ar-IQ" dirty="0"/>
                    </a:p>
                  </a:txBody>
                  <a:tcPr/>
                </a:tc>
              </a:tr>
              <a:tr h="662254">
                <a:tc>
                  <a:txBody>
                    <a:bodyPr/>
                    <a:lstStyle/>
                    <a:p>
                      <a:pPr algn="ctr" rtl="1"/>
                      <a:r>
                        <a:rPr lang="ar-IQ" dirty="0" smtClean="0"/>
                        <a:t>1- مساهمة</a:t>
                      </a:r>
                      <a:r>
                        <a:rPr lang="ar-IQ" baseline="0" dirty="0" smtClean="0"/>
                        <a:t> اختيارية من جانب المكتتب (المقترض)</a:t>
                      </a:r>
                      <a:endParaRPr lang="ar-IQ" dirty="0"/>
                    </a:p>
                  </a:txBody>
                  <a:tcPr/>
                </a:tc>
                <a:tc>
                  <a:txBody>
                    <a:bodyPr/>
                    <a:lstStyle/>
                    <a:p>
                      <a:pPr algn="ctr" rtl="1"/>
                      <a:r>
                        <a:rPr lang="ar-IQ" dirty="0" smtClean="0"/>
                        <a:t>1- مساهمة اجبارية تحصل عليها الدولة</a:t>
                      </a:r>
                      <a:endParaRPr lang="ar-IQ" dirty="0"/>
                    </a:p>
                  </a:txBody>
                  <a:tcPr/>
                </a:tc>
              </a:tr>
              <a:tr h="1229900">
                <a:tc>
                  <a:txBody>
                    <a:bodyPr/>
                    <a:lstStyle/>
                    <a:p>
                      <a:pPr algn="ctr" rtl="1"/>
                      <a:r>
                        <a:rPr lang="ar-IQ" dirty="0" smtClean="0"/>
                        <a:t>2- ان القرض العام تخصص حصيلته لغرض معين يحدده القانون </a:t>
                      </a:r>
                      <a:endParaRPr lang="ar-IQ" dirty="0"/>
                    </a:p>
                  </a:txBody>
                  <a:tcPr/>
                </a:tc>
                <a:tc>
                  <a:txBody>
                    <a:bodyPr/>
                    <a:lstStyle/>
                    <a:p>
                      <a:pPr algn="ctr" rtl="1"/>
                      <a:r>
                        <a:rPr lang="ar-IQ" dirty="0" smtClean="0"/>
                        <a:t>2- لاتخصص الضربية الى انفاق محدد وانما توضع مع الايرادات الضريبية الاخرى لتشكل مبلغ واحد يخصص للانفاق العام </a:t>
                      </a:r>
                      <a:endParaRPr lang="ar-IQ" dirty="0"/>
                    </a:p>
                  </a:txBody>
                  <a:tcPr/>
                </a:tc>
              </a:tr>
            </a:tbl>
          </a:graphicData>
        </a:graphic>
      </p:graphicFrame>
    </p:spTree>
    <p:extLst>
      <p:ext uri="{BB962C8B-B14F-4D97-AF65-F5344CB8AC3E}">
        <p14:creationId xmlns:p14="http://schemas.microsoft.com/office/powerpoint/2010/main" val="3699084579"/>
      </p:ext>
    </p:extLst>
  </p:cSld>
  <p:clrMapOvr>
    <a:masterClrMapping/>
  </p:clrMapOvr>
  <mc:AlternateContent xmlns:mc="http://schemas.openxmlformats.org/markup-compatibility/2006" xmlns:p14="http://schemas.microsoft.com/office/powerpoint/2010/main">
    <mc:Choice Requires="p14">
      <p:transition p14:dur="0" advTm="3021"/>
    </mc:Choice>
    <mc:Fallback xmlns="">
      <p:transition advTm="302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normAutofit/>
          </a:bodyPr>
          <a:lstStyle/>
          <a:p>
            <a:fld id="{B6F15528-21DE-4FAA-801E-634DDDAF4B2B}" type="slidenum">
              <a:rPr lang="en-US" smtClean="0"/>
              <a:pPr/>
              <a:t>4</a:t>
            </a:fld>
            <a:endParaRPr lang="en-US"/>
          </a:p>
        </p:txBody>
      </p:sp>
      <p:sp>
        <p:nvSpPr>
          <p:cNvPr id="5" name="TextBox 4"/>
          <p:cNvSpPr txBox="1"/>
          <p:nvPr/>
        </p:nvSpPr>
        <p:spPr>
          <a:xfrm>
            <a:off x="304800" y="457200"/>
            <a:ext cx="8077200" cy="5016758"/>
          </a:xfrm>
          <a:prstGeom prst="rect">
            <a:avLst/>
          </a:prstGeom>
          <a:noFill/>
          <a:ln>
            <a:solidFill>
              <a:schemeClr val="bg1"/>
            </a:solidFill>
          </a:ln>
        </p:spPr>
        <p:txBody>
          <a:bodyPr wrap="square" rtlCol="1">
            <a:spAutoFit/>
          </a:bodyPr>
          <a:lstStyle/>
          <a:p>
            <a:pPr algn="r"/>
            <a:r>
              <a:rPr lang="ar-IQ" sz="3200" dirty="0" smtClean="0">
                <a:ln>
                  <a:solidFill>
                    <a:schemeClr val="accent1">
                      <a:lumMod val="75000"/>
                    </a:schemeClr>
                  </a:solidFill>
                </a:ln>
                <a:solidFill>
                  <a:schemeClr val="tx1">
                    <a:lumMod val="95000"/>
                    <a:lumOff val="5000"/>
                  </a:schemeClr>
                </a:solidFill>
                <a:latin typeface="+mj-lt"/>
                <a:cs typeface="AF_Hijaz" pitchFamily="2" charset="-78"/>
              </a:rPr>
              <a:t>ميزالقرض العام والاصدار النقدي ؟</a:t>
            </a:r>
          </a:p>
          <a:p>
            <a:pPr algn="r"/>
            <a:r>
              <a:rPr lang="ar-IQ" sz="3200" dirty="0" smtClean="0">
                <a:ln>
                  <a:solidFill>
                    <a:schemeClr val="accent1">
                      <a:lumMod val="75000"/>
                    </a:schemeClr>
                  </a:solidFill>
                </a:ln>
                <a:solidFill>
                  <a:schemeClr val="accent1">
                    <a:lumMod val="50000"/>
                  </a:schemeClr>
                </a:solidFill>
                <a:latin typeface="+mj-lt"/>
                <a:cs typeface="AF_Hijaz" pitchFamily="2" charset="-78"/>
              </a:rPr>
              <a:t>القرض : دين تلتزم به الدولة بارجاعة الى مستحقيه وهي دين عام وتسجيل القروض في جانب الايرادات عند استحصالها وتسجيل في جانب النفقات عند سدادها .</a:t>
            </a:r>
          </a:p>
          <a:p>
            <a:pPr algn="r"/>
            <a:r>
              <a:rPr lang="ar-IQ" sz="3200" dirty="0" smtClean="0">
                <a:ln>
                  <a:solidFill>
                    <a:schemeClr val="accent1">
                      <a:lumMod val="75000"/>
                    </a:schemeClr>
                  </a:solidFill>
                </a:ln>
                <a:solidFill>
                  <a:schemeClr val="accent1">
                    <a:lumMod val="50000"/>
                  </a:schemeClr>
                </a:solidFill>
                <a:latin typeface="+mj-lt"/>
                <a:cs typeface="AF_Hijaz" pitchFamily="2" charset="-78"/>
              </a:rPr>
              <a:t>الاصدار النقدي : هو طبع اوراق نقدية جديدة قد تكون بغطاء للعملة   (ذهب ,عملات، اجنبية) وهذا الاصدار الجديد ليمثل في حقيقته دينا على الاقتصاد القومي وعلى العموم لضمان التاثير الفعال للاصدار النقدي الجديد في الاقتصاد القومي يستلزم ذلك مرونة الجهاز الانتاجي ستؤدي زيادة عرض النقود (الاصدار النقدي الجديد) الى ارتفاع المستوى العام للاسعار وحصول التضخم وماينبع من مشاكل اقتصادية وسياسية واجتماعية </a:t>
            </a:r>
            <a:r>
              <a:rPr lang="ar-IQ" sz="3200" dirty="0" smtClean="0">
                <a:ln>
                  <a:solidFill>
                    <a:schemeClr val="accent1">
                      <a:lumMod val="75000"/>
                    </a:schemeClr>
                  </a:solidFill>
                </a:ln>
                <a:latin typeface="+mj-lt"/>
                <a:cs typeface="AF_Hijaz" pitchFamily="2" charset="-78"/>
              </a:rPr>
              <a:t>.</a:t>
            </a:r>
            <a:endParaRPr lang="ar-IQ" sz="3200" dirty="0">
              <a:ln>
                <a:solidFill>
                  <a:schemeClr val="accent1">
                    <a:lumMod val="75000"/>
                  </a:schemeClr>
                </a:solidFill>
              </a:ln>
              <a:latin typeface="+mj-lt"/>
              <a:cs typeface="AF_Hijaz" pitchFamily="2" charset="-78"/>
            </a:endParaRPr>
          </a:p>
        </p:txBody>
      </p:sp>
    </p:spTree>
    <p:extLst>
      <p:ext uri="{BB962C8B-B14F-4D97-AF65-F5344CB8AC3E}">
        <p14:creationId xmlns:p14="http://schemas.microsoft.com/office/powerpoint/2010/main" val="1599322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normAutofit/>
          </a:bodyPr>
          <a:lstStyle/>
          <a:p>
            <a:fld id="{B6F15528-21DE-4FAA-801E-634DDDAF4B2B}" type="slidenum">
              <a:rPr lang="en-US" smtClean="0"/>
              <a:pPr/>
              <a:t>5</a:t>
            </a:fld>
            <a:endParaRPr lang="en-US"/>
          </a:p>
        </p:txBody>
      </p:sp>
      <p:sp>
        <p:nvSpPr>
          <p:cNvPr id="2" name="TextBox 1"/>
          <p:cNvSpPr txBox="1"/>
          <p:nvPr/>
        </p:nvSpPr>
        <p:spPr>
          <a:xfrm>
            <a:off x="2895600" y="381000"/>
            <a:ext cx="2743200" cy="1446550"/>
          </a:xfrm>
          <a:prstGeom prst="rect">
            <a:avLst/>
          </a:prstGeom>
          <a:noFill/>
        </p:spPr>
        <p:txBody>
          <a:bodyPr wrap="square" rtlCol="1">
            <a:spAutoFit/>
          </a:bodyPr>
          <a:lstStyle/>
          <a:p>
            <a:pPr algn="ctr"/>
            <a:r>
              <a:rPr lang="ar-IQ" sz="4400" dirty="0" smtClean="0">
                <a:cs typeface="AF_Hijaz" pitchFamily="2" charset="-78"/>
              </a:rPr>
              <a:t>انواع القروض العامة </a:t>
            </a:r>
            <a:endParaRPr lang="ar-IQ" sz="4400" dirty="0">
              <a:cs typeface="AF_Hijaz" pitchFamily="2" charset="-78"/>
            </a:endParaRPr>
          </a:p>
        </p:txBody>
      </p:sp>
      <p:cxnSp>
        <p:nvCxnSpPr>
          <p:cNvPr id="6" name="Straight Connector 5"/>
          <p:cNvCxnSpPr/>
          <p:nvPr/>
        </p:nvCxnSpPr>
        <p:spPr>
          <a:xfrm>
            <a:off x="2743200" y="1676400"/>
            <a:ext cx="3048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Down Arrow 7"/>
          <p:cNvSpPr/>
          <p:nvPr/>
        </p:nvSpPr>
        <p:spPr>
          <a:xfrm>
            <a:off x="6400800" y="2016235"/>
            <a:ext cx="2209800" cy="3048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effectLst>
                  <a:outerShdw blurRad="38100" dist="38100" dir="2700000" algn="tl">
                    <a:srgbClr val="000000">
                      <a:alpha val="43137"/>
                    </a:srgbClr>
                  </a:outerShdw>
                </a:effectLst>
              </a:rPr>
              <a:t>القروض الداخلية والخارجية</a:t>
            </a:r>
            <a:endParaRPr lang="ar-IQ" sz="2000" b="1" dirty="0">
              <a:effectLst>
                <a:outerShdw blurRad="38100" dist="38100" dir="2700000" algn="tl">
                  <a:srgbClr val="000000">
                    <a:alpha val="43137"/>
                  </a:srgbClr>
                </a:outerShdw>
              </a:effectLst>
            </a:endParaRPr>
          </a:p>
        </p:txBody>
      </p:sp>
      <p:sp>
        <p:nvSpPr>
          <p:cNvPr id="9" name="Down Arrow 8"/>
          <p:cNvSpPr/>
          <p:nvPr/>
        </p:nvSpPr>
        <p:spPr>
          <a:xfrm>
            <a:off x="3505200" y="1863836"/>
            <a:ext cx="2133600" cy="3200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effectLst>
                  <a:outerShdw blurRad="38100" dist="38100" dir="2700000" algn="tl">
                    <a:srgbClr val="000000">
                      <a:alpha val="43137"/>
                    </a:srgbClr>
                  </a:outerShdw>
                </a:effectLst>
              </a:rPr>
              <a:t>القروض الاختيارية والقروض الاجبارية</a:t>
            </a:r>
            <a:endParaRPr lang="ar-IQ" sz="2000" b="1" dirty="0">
              <a:effectLst>
                <a:outerShdw blurRad="38100" dist="38100" dir="2700000" algn="tl">
                  <a:srgbClr val="000000">
                    <a:alpha val="43137"/>
                  </a:srgbClr>
                </a:outerShdw>
              </a:effectLst>
            </a:endParaRPr>
          </a:p>
        </p:txBody>
      </p:sp>
      <p:sp>
        <p:nvSpPr>
          <p:cNvPr id="10" name="Down Arrow 9"/>
          <p:cNvSpPr/>
          <p:nvPr/>
        </p:nvSpPr>
        <p:spPr>
          <a:xfrm>
            <a:off x="533400" y="1765865"/>
            <a:ext cx="2133600" cy="3298372"/>
          </a:xfrm>
          <a:prstGeom prst="downArrow">
            <a:avLst>
              <a:gd name="adj1" fmla="val 50000"/>
              <a:gd name="adj2" fmla="val 4917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effectLst>
                  <a:outerShdw blurRad="38100" dist="38100" dir="2700000" algn="tl">
                    <a:srgbClr val="000000">
                      <a:alpha val="43137"/>
                    </a:srgbClr>
                  </a:outerShdw>
                </a:effectLst>
              </a:rPr>
              <a:t>القروض المؤبدة والقروض المؤقتة</a:t>
            </a:r>
            <a:endParaRPr lang="ar-IQ"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9296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normAutofit/>
          </a:bodyPr>
          <a:lstStyle/>
          <a:p>
            <a:fld id="{B6F15528-21DE-4FAA-801E-634DDDAF4B2B}" type="slidenum">
              <a:rPr lang="en-US" smtClean="0"/>
              <a:pPr/>
              <a:t>6</a:t>
            </a:fld>
            <a:endParaRPr lang="en-US"/>
          </a:p>
        </p:txBody>
      </p:sp>
      <p:sp>
        <p:nvSpPr>
          <p:cNvPr id="4" name="TextBox 3"/>
          <p:cNvSpPr txBox="1"/>
          <p:nvPr/>
        </p:nvSpPr>
        <p:spPr>
          <a:xfrm>
            <a:off x="990600" y="381000"/>
            <a:ext cx="7315200" cy="4832092"/>
          </a:xfrm>
          <a:prstGeom prst="rect">
            <a:avLst/>
          </a:prstGeom>
          <a:noFill/>
        </p:spPr>
        <p:txBody>
          <a:bodyPr wrap="square" rtlCol="1">
            <a:spAutoFit/>
          </a:bodyPr>
          <a:lstStyle/>
          <a:p>
            <a:pPr algn="r"/>
            <a:r>
              <a:rPr lang="ar-IQ"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ماهي مبررات لجوء الدولة الى القرض الاجباري ؟؟</a:t>
            </a:r>
          </a:p>
          <a:p>
            <a:pPr algn="r">
              <a:lnSpc>
                <a:spcPct val="250000"/>
              </a:lnSpc>
            </a:pPr>
            <a:r>
              <a:rPr lang="ar-IQ"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1</a:t>
            </a:r>
            <a:r>
              <a:rPr lang="ar-IQ" sz="2800" dirty="0" smtClean="0">
                <a:ln w="10160">
                  <a:solidFill>
                    <a:schemeClr val="accent1">
                      <a:lumMod val="50000"/>
                    </a:schemeClr>
                  </a:solidFill>
                  <a:prstDash val="solid"/>
                </a:ln>
                <a:solidFill>
                  <a:srgbClr val="FFFFFF"/>
                </a:solidFill>
                <a:effectLst>
                  <a:outerShdw blurRad="38100" dist="32000" dir="5400000" algn="tl">
                    <a:srgbClr val="000000">
                      <a:alpha val="30000"/>
                    </a:srgbClr>
                  </a:outerShdw>
                </a:effectLst>
              </a:rPr>
              <a:t>- حالة ضعف ثقة الافراد بالدولة </a:t>
            </a:r>
          </a:p>
          <a:p>
            <a:pPr algn="r">
              <a:lnSpc>
                <a:spcPct val="250000"/>
              </a:lnSpc>
            </a:pPr>
            <a:r>
              <a:rPr lang="ar-IQ" sz="2800" dirty="0" smtClean="0">
                <a:ln w="10160">
                  <a:solidFill>
                    <a:schemeClr val="accent1">
                      <a:lumMod val="50000"/>
                    </a:schemeClr>
                  </a:solidFill>
                  <a:prstDash val="solid"/>
                </a:ln>
                <a:solidFill>
                  <a:srgbClr val="FFFFFF"/>
                </a:solidFill>
                <a:effectLst>
                  <a:outerShdw blurRad="38100" dist="32000" dir="5400000" algn="tl">
                    <a:srgbClr val="000000">
                      <a:alpha val="30000"/>
                    </a:srgbClr>
                  </a:outerShdw>
                </a:effectLst>
              </a:rPr>
              <a:t>2- الوضع الذي يسود فية التضخم وما يرافقة من اثار تؤدي الى ارتفاع مستوى الاسعار وتدهور قيمة النقد حيث ترى الدولة ضرورة قسر الافراد على اقراضها للحد من اثار التضخم السائد </a:t>
            </a:r>
            <a:endParaRPr lang="ar-IQ" sz="2800" dirty="0">
              <a:ln w="10160">
                <a:solidFill>
                  <a:schemeClr val="accent1">
                    <a:lumMod val="50000"/>
                  </a:schemeClr>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27484617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4536</TotalTime>
  <Words>336</Words>
  <Application>Microsoft Office PowerPoint</Application>
  <PresentationFormat>On-screen Show (4:3)</PresentationFormat>
  <Paragraphs>46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pc-noora</dc:creator>
  <cp:lastModifiedBy>pc-noora</cp:lastModifiedBy>
  <cp:revision>44</cp:revision>
  <dcterms:created xsi:type="dcterms:W3CDTF">2006-08-16T00:00:00Z</dcterms:created>
  <dcterms:modified xsi:type="dcterms:W3CDTF">2019-02-18T07:35:07Z</dcterms:modified>
</cp:coreProperties>
</file>