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4/1/2019</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0200"/>
            <a:ext cx="8229600" cy="1143000"/>
          </a:xfrm>
        </p:spPr>
        <p:txBody>
          <a:bodyPr/>
          <a:lstStyle/>
          <a:p>
            <a:pPr algn="l"/>
            <a:r>
              <a:rPr lang="ar-IQ" dirty="0" smtClean="0"/>
              <a:t>أ.م.د سناء محمد سدخان</a:t>
            </a:r>
            <a:endParaRPr lang="ar-IQ" dirty="0"/>
          </a:p>
        </p:txBody>
      </p:sp>
      <p:sp>
        <p:nvSpPr>
          <p:cNvPr id="3" name="Content Placeholder 2"/>
          <p:cNvSpPr>
            <a:spLocks noGrp="1"/>
          </p:cNvSpPr>
          <p:nvPr>
            <p:ph idx="1"/>
          </p:nvPr>
        </p:nvSpPr>
        <p:spPr>
          <a:xfrm>
            <a:off x="381000" y="228600"/>
            <a:ext cx="8229600" cy="4983163"/>
          </a:xfrm>
        </p:spPr>
        <p:txBody>
          <a:bodyPr anchor="ctr">
            <a:normAutofit/>
          </a:bodyPr>
          <a:lstStyle/>
          <a:p>
            <a:pPr marL="0" indent="0" algn="ctr">
              <a:buNone/>
            </a:pPr>
            <a:r>
              <a:rPr lang="ar-IQ" sz="4000" dirty="0">
                <a:ln w="18415" cmpd="sng">
                  <a:solidFill>
                    <a:srgbClr val="FFFFFF"/>
                  </a:solidFill>
                  <a:prstDash val="solid"/>
                </a:ln>
                <a:solidFill>
                  <a:srgbClr val="FFFFFF"/>
                </a:solidFill>
                <a:effectLst>
                  <a:outerShdw blurRad="63500" dir="3600000" algn="tl" rotWithShape="0">
                    <a:srgbClr val="000000">
                      <a:alpha val="70000"/>
                    </a:srgbClr>
                  </a:outerShdw>
                </a:effectLst>
              </a:rPr>
              <a:t>قيود الاختصاص التشريعي المالي والاقتصادي  للسلطة التشريعية</a:t>
            </a:r>
            <a:endParaRPr lang="ar-IQ"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458789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673784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294835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759916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347866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510407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70316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2679918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84069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endParaRPr lang="ar-IQ" dirty="0"/>
          </a:p>
          <a:p>
            <a:pPr marL="0" indent="0" algn="ctr">
              <a:buNone/>
            </a:pPr>
            <a:r>
              <a:rPr lang="ar-IQ" b="1" dirty="0"/>
              <a:t>المبحث الاول</a:t>
            </a:r>
          </a:p>
          <a:p>
            <a:pPr marL="0" indent="0" algn="ctr">
              <a:buNone/>
            </a:pPr>
            <a:r>
              <a:rPr lang="ar-IQ" b="1" dirty="0"/>
              <a:t>التنظيم الدستوري للسلطة المقيدة  للمشرع المالي</a:t>
            </a:r>
          </a:p>
          <a:p>
            <a:pPr marL="0" indent="0" algn="ctr">
              <a:buNone/>
            </a:pPr>
            <a:endParaRPr lang="ar-IQ" b="1" dirty="0"/>
          </a:p>
          <a:p>
            <a:pPr marL="0" indent="0" algn="ctr">
              <a:buNone/>
            </a:pPr>
            <a:r>
              <a:rPr lang="ar-IQ" b="1" dirty="0"/>
              <a:t>المطلب الاول</a:t>
            </a:r>
          </a:p>
          <a:p>
            <a:pPr marL="0" indent="0" algn="ctr">
              <a:buNone/>
            </a:pPr>
            <a:r>
              <a:rPr lang="ar-IQ" b="1" dirty="0"/>
              <a:t>التنظيم الدستوري للسلطة التقديرية للمشرع المالي ونطاقها</a:t>
            </a:r>
          </a:p>
          <a:p>
            <a:pPr marL="0" indent="0">
              <a:buNone/>
            </a:pPr>
            <a:r>
              <a:rPr lang="ar-IQ" dirty="0"/>
              <a:t>  </a:t>
            </a:r>
            <a:r>
              <a:rPr lang="ar-IQ" sz="1800" dirty="0"/>
              <a:t>يمكن أن تحدد الحالات التي من خلالها يتحدد نطاق السلطة التقديرية , ليتحرك البرلمان ضمن ذلك النطاق في ممارسة اختصاصه التشريعي, ويتحدد محتوى التنظيم الدستوري لهذه السلطة على النحو الآتي:- </a:t>
            </a:r>
          </a:p>
          <a:p>
            <a:pPr marL="0" indent="0">
              <a:buNone/>
            </a:pPr>
            <a:r>
              <a:rPr lang="ar-IQ" sz="1800" dirty="0"/>
              <a:t>1- حين يتخلف تحديد الدستور لأركان أو شروط القانون. </a:t>
            </a:r>
          </a:p>
          <a:p>
            <a:pPr marL="0" indent="0">
              <a:buNone/>
            </a:pPr>
            <a:r>
              <a:rPr lang="ar-IQ" sz="1800" dirty="0"/>
              <a:t>2- حين تحدد القاعدة الدستورية موضوع القانون وتوجب سنه , وترك ما تبقى من مستلزمات اكتمال القانون للسلطة التقديرية للبرلمان .</a:t>
            </a:r>
          </a:p>
          <a:p>
            <a:pPr marL="0" indent="0">
              <a:buNone/>
            </a:pPr>
            <a:r>
              <a:rPr lang="ar-IQ" sz="1800" dirty="0"/>
              <a:t>3- التعبير بلفظ (ل) أو يجوز في بداية النص الدستوري . </a:t>
            </a:r>
          </a:p>
          <a:p>
            <a:pPr marL="0" indent="0">
              <a:buNone/>
            </a:pPr>
            <a:r>
              <a:rPr lang="ar-IQ" sz="1800" dirty="0"/>
              <a:t>4- المسائل التي أباح الدستور تنظيمها بناءً على قانون , وفي هذا المجال يجيز النص تفويض بعض اختصاصات البرلمان للسلطة التنفيذية , مثال ذلك مبدأ قانونية الضرائب والرسوم .</a:t>
            </a:r>
          </a:p>
          <a:p>
            <a:pPr marL="0" indent="0">
              <a:buNone/>
            </a:pPr>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217027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096000"/>
          </a:xfrm>
        </p:spPr>
        <p:txBody>
          <a:bodyPr>
            <a:normAutofit fontScale="32500" lnSpcReduction="20000"/>
          </a:bodyPr>
          <a:lstStyle/>
          <a:p>
            <a:pPr marL="0" indent="0" algn="ctr">
              <a:buNone/>
            </a:pPr>
            <a:r>
              <a:rPr lang="ar-IQ" sz="6200" b="1" dirty="0"/>
              <a:t>المطلب الثاني</a:t>
            </a:r>
          </a:p>
          <a:p>
            <a:pPr marL="0" indent="0" algn="ctr">
              <a:buNone/>
            </a:pPr>
            <a:r>
              <a:rPr lang="ar-IQ" sz="6200" b="1" dirty="0"/>
              <a:t>تقييد سلطة البرلمان بموجب الدستور</a:t>
            </a:r>
          </a:p>
          <a:p>
            <a:pPr marL="0" indent="0" algn="just">
              <a:buNone/>
            </a:pPr>
            <a:r>
              <a:rPr lang="ar-IQ" sz="4500" dirty="0"/>
              <a:t> تختلف القيود التي يضعها الدستور على البرلمان عند مباشرته لاختصاصه, بين السعة والضيق تبعاً لطبيعة الموضوع محل التنظيم ونوعيته, وقد يصل التقييد الذي يفرضه الدستور إلى الدرجة التي تنعدم فيها حرية البرلمان إزاء تنظيم الموضوع , لان الدستور هو الذي يتولى تحديد الموضوع وإطاره( ). ومما تجب الإشارة إليه ان هناك فرقاً بين الاختصاص المقيد وقيد المصلحة العامة الذي هو قيد غائي على أعمال المشرع البرلماني, ففي حال قيد المصلحة العامة فالمشرع البرلماني غير ملزم بقيد ضمن نطاق هذه المصلحة , فهو أمام عدد من الخيارات كلها ضمن نطاق هذه المصلحة , في حين ان الاختصاص المقيد يفرض عليه قيد من هذه القيود وليس أمامه خيارات </a:t>
            </a:r>
            <a:r>
              <a:rPr lang="ar-IQ" sz="4500" dirty="0" smtClean="0"/>
              <a:t>أخرى </a:t>
            </a:r>
            <a:r>
              <a:rPr lang="ar-IQ" sz="4500" dirty="0"/>
              <a:t>. و سوف نناقش موضوع السلطة المقيدة في الفقرتين التاليتين :</a:t>
            </a:r>
          </a:p>
          <a:p>
            <a:pPr marL="0" indent="0" algn="just">
              <a:buNone/>
            </a:pPr>
            <a:r>
              <a:rPr lang="ar-IQ" sz="4500" b="1" u="sng" dirty="0"/>
              <a:t>أولا- انعدام سلطة البرلمان </a:t>
            </a:r>
          </a:p>
          <a:p>
            <a:pPr marL="0" indent="0" algn="just">
              <a:buNone/>
            </a:pPr>
            <a:r>
              <a:rPr lang="ar-IQ" sz="4500" dirty="0"/>
              <a:t> قد تصل القيود التي يضعها الدستور على سلطة البرلمان إلى درجة من الصرامة , بحيث تنعدم سلطة هذا المشرع إزاء تحديد أو تنظيم موضوع معين, وذلك حين يقوم الدستور بهذا التنظيم. </a:t>
            </a:r>
          </a:p>
          <a:p>
            <a:pPr marL="0" indent="0" algn="just">
              <a:buNone/>
            </a:pPr>
            <a:r>
              <a:rPr lang="ar-IQ" sz="4500" dirty="0"/>
              <a:t>فالدستور جمهورية العراق النافذ أورد المشرع الدستوري المادة الثانية ف2 مبتدأ كل فقرة بعبارة  (لا يجوز)  مما يوحي بإنعدام سلطة مجلس النواب فهل هي كذلك؟ ( ) .</a:t>
            </a:r>
          </a:p>
          <a:p>
            <a:pPr marL="0" indent="0" algn="just">
              <a:buNone/>
            </a:pPr>
            <a:r>
              <a:rPr lang="ar-IQ" sz="4500" dirty="0"/>
              <a:t> إن الفقرة أولاً نصت بأن الإسلام مصدر أساس للتشريع( ), وهكذا أورد الدستور نفس المادة التي كانت مثار جدل في قانون إدارة الدولة للمرحلة الانتقالية( ), وبعد حسم الجدل لصالح مصدر أساس بدون (ال)التعريف( ), وبذلك لا تمنح العبارة  التشريع الإسلامي المنزلة التي يمنحها فيما لو كانت الصياغة باعتباره المصدر الأساس , لكن الفقرة (أ) (لا يجوز سن قانون يتعارض مع ثوابت أحكام الإسلام) تمنحه هذه المنزلة , حيث أصبح البرلمان ملزم بعدم جواز تشريع قانون مخالف للشريعة الإسلامية( ), ومن ثم فسلطة البرلمان في اعتماد مصادر أخرى للقانون جائزة أما المخالفة فمنعدمة . أما الفقرة(ب) فيما يتعلق بمخالفة مبادئ الديمقراطية فمع تأييدنا لبعض الباحثين الذي يذهب إلى عدم إمكان إقامة التوازن بين الإسلام والديمقراطية( ), فأن النص الدستوري من الناحية النظرية يوحي بإنعدام سلطة البرلمان, إلا ان الواقع غير ذلك في ظل الاختلاف على تحديد مبادئ الديمقراطية من نظام إلى آخر ومن مجتمع إلى آخر. أما بالنسبة إلى الفقرة (ج) والتي لا تجيز سن قانون يتعارض مع الحقوق والحريات الواردة في الدستور فالمنع هنا نسبي يقتصر على تلك الحقوق والحريات الواردة في الدستور فقط( ) , ومن ثم يمكن لمجلس النواب أن يسن قانوناً ينتقص من حقوق وحريات لم ترد في الدستور, خاصة وان الدستور لم ينص على ان إيراد هذه الحقوق والحريات لا يمنع من تمتع المواطن بحقوق وحريات أخرى لم ترد في الدستور.</a:t>
            </a:r>
          </a:p>
          <a:p>
            <a:pPr marL="0" indent="0" algn="just">
              <a:buNone/>
            </a:pPr>
            <a:endParaRPr lang="ar-IQ" sz="4500" dirty="0"/>
          </a:p>
          <a:p>
            <a:pPr marL="0" indent="0" algn="just">
              <a:buNone/>
            </a:pPr>
            <a:endParaRPr lang="ar-IQ" sz="4500" dirty="0"/>
          </a:p>
        </p:txBody>
      </p:sp>
    </p:spTree>
    <p:extLst>
      <p:ext uri="{BB962C8B-B14F-4D97-AF65-F5344CB8AC3E}">
        <p14:creationId xmlns:p14="http://schemas.microsoft.com/office/powerpoint/2010/main" val="3676397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ar-IQ" dirty="0"/>
              <a:t> </a:t>
            </a:r>
            <a:r>
              <a:rPr lang="ar-IQ" sz="1800" b="1" u="sng" dirty="0"/>
              <a:t>ثانياً - تحديد سلطة البرلمان بموجب الدستور</a:t>
            </a:r>
          </a:p>
          <a:p>
            <a:pPr marL="0" indent="0">
              <a:buNone/>
            </a:pPr>
            <a:r>
              <a:rPr lang="ar-IQ" dirty="0"/>
              <a:t> </a:t>
            </a:r>
            <a:r>
              <a:rPr lang="ar-IQ" sz="1800" dirty="0"/>
              <a:t>إلى جانب الأحوال  التي تضيق فيها القيود التي يفرضها الدستور على سلطة المشرع لتصل إلى انعدامها, فانه توجد حالات أخرى تضيق فيها هذه القيود, لكنها لا تختفي لتكون سلطة تقديرية, وإنما تكون حرية البرلمان في ممارسة سلطة التشريع مقيدة بضوابط دستورية محددة( ). </a:t>
            </a:r>
          </a:p>
          <a:p>
            <a:pPr marL="0" indent="0">
              <a:buNone/>
            </a:pPr>
            <a:r>
              <a:rPr lang="ar-IQ" sz="1800" dirty="0"/>
              <a:t>نص الدستور العراقي النافذ في المادة (28) (لا تفرض الضرائب والرسوم ولا تُعدّل ولا تجبى      ولا يعفى منها إلا بقانون), فسلطة المشرع هنا محددة بأن تكون بقانون, دون منحها للتشريع الفرعي وله الحرية في إطار القانون أن يحدد مقدار الضريبة أو تعديلها أو طريقة استيفائها </a:t>
            </a:r>
            <a:r>
              <a:rPr lang="ar-IQ" sz="1800" dirty="0" smtClean="0"/>
              <a:t> </a:t>
            </a:r>
            <a:r>
              <a:rPr lang="ar-IQ" sz="1800" dirty="0"/>
              <a:t>أو إعفاء طائفة معينة من الضرائب, وكل ذلك ضمن التحديد الدستوري . </a:t>
            </a:r>
          </a:p>
          <a:p>
            <a:pPr marL="0" indent="0">
              <a:buNone/>
            </a:pPr>
            <a:r>
              <a:rPr lang="ar-IQ" sz="1800" dirty="0"/>
              <a:t>  والخلاصة أن مبدأ سيادة القانون في الشؤون المالية يعدّ واحداً من أهم موضوعات القانون الدستوري ومبدأ من مبادئه ، وذلك لتعلقه بحقوق أفراد الشعب وحرياتهم ولكونه قاعدة من قواعد الإختصاص التي تحدد صلاحية السلطة التشريعية في سن القوانين المالية ، وكذلك تحديده للفكرة القانونية السائدة في الدولة طبقاً لما تقضي به الأصول الدستورية التي لا يتأتى للسلطات العامة الشطط عنها وإلا عدت منتهكة لمبادئ الدستور و أحكامه .</a:t>
            </a:r>
          </a:p>
          <a:p>
            <a:pPr marL="0" indent="0">
              <a:buNone/>
            </a:pPr>
            <a:endParaRPr lang="ar-IQ" dirty="0"/>
          </a:p>
        </p:txBody>
      </p:sp>
    </p:spTree>
    <p:extLst>
      <p:ext uri="{BB962C8B-B14F-4D97-AF65-F5344CB8AC3E}">
        <p14:creationId xmlns:p14="http://schemas.microsoft.com/office/powerpoint/2010/main" val="310374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lgn="ctr">
              <a:buNone/>
            </a:pPr>
            <a:r>
              <a:rPr lang="ar-IQ" b="1" dirty="0"/>
              <a:t>المبحث الثاني</a:t>
            </a:r>
          </a:p>
          <a:p>
            <a:pPr marL="0" indent="0" algn="ctr">
              <a:buNone/>
            </a:pPr>
            <a:r>
              <a:rPr lang="ar-IQ" b="1" dirty="0"/>
              <a:t> التعريف بالاختصاص المالي للسلطة التشريعية </a:t>
            </a:r>
          </a:p>
          <a:p>
            <a:pPr marL="0" indent="0" algn="just">
              <a:buNone/>
            </a:pPr>
            <a:r>
              <a:rPr lang="ar-IQ" sz="2100" dirty="0"/>
              <a:t>إذا كان خالصاً للبرلمان حق تشريع القوانين، وهو الغالب الأعم والمجال الرحب بأن تكون السلطة التشريعية مطلقة العنان في تشريع ما تشاء من القوانين وتتناولها بالتنظيم والتفصيل في الشؤون كافة – ومنها الشؤون المالية والاقتصادية –  دون أن يقيد إرادتها، أو يشوب صلاحياتها تلك قيد، أو شائبة، فأن حقها في التشريع يكون محاطاً بجملة من المعايير والضوابط الدستورية والتشريعية تضبط إيقاعات التشريع وتكون محددات له في سن القوانين، مثالها: الحق في المساواة أمام القوانين المالية والضريبية،  أو مبدأ العدالة الضريبية، أو مبدأ قانونية الضريبة، وعلى ذلك فلابد لنا ان نقسم هذا المطلب على ثلاثة فروع, نخص الفرع الأول: الاختصاص التشريعي للبرلمان في سن التشريعات المالية والاقتصادية, ونبحث الفرع الثاني: محددات السلطة التشريعية في سن التشريعات المالية والاقتصادية . </a:t>
            </a:r>
          </a:p>
          <a:p>
            <a:pPr marL="0" indent="0">
              <a:buNone/>
            </a:pPr>
            <a:endParaRPr lang="ar-IQ" dirty="0"/>
          </a:p>
          <a:p>
            <a:pPr marL="0" indent="0" algn="ctr">
              <a:buNone/>
            </a:pPr>
            <a:r>
              <a:rPr lang="ar-IQ" sz="2200" b="1" dirty="0"/>
              <a:t>الفرع الأول</a:t>
            </a:r>
          </a:p>
          <a:p>
            <a:pPr marL="0" indent="0" algn="ctr">
              <a:buNone/>
            </a:pPr>
            <a:r>
              <a:rPr lang="ar-IQ" sz="2200" b="1" dirty="0"/>
              <a:t>الاختصاص التشريعي للبرلمان في سن التشريعات المالية </a:t>
            </a:r>
          </a:p>
          <a:p>
            <a:pPr marL="0" indent="0" algn="just">
              <a:buNone/>
            </a:pPr>
            <a:r>
              <a:rPr lang="ar-IQ" sz="1900" dirty="0"/>
              <a:t>بادئ ذي بدء تعد الوظيفة التشريعية الوظيفة الأساسية للبرلمان، إذ إنه صاحب الاختصاص الأصيل والولاية العامة في التشريع ، لذا نجد أغلب الدساتير الاتحادية جعلت ممارسة الاختصاص التشريعي الاتحادي عن طريق البرلمان الاتحادي تشاركه السلطة التنفيذية في بعض مراحله ، ففي الوقت الذي يقع فيه على عاتق البرلمان المذكور مهمة اقتراح القوانين ومناقشتها والتصويت عليها، نجد ان للسلطة التنفيذية دوراً مكملاً له في مجال الاختصاص التشريعي الاتحادي،  إذ إنها تضطلع بمهمة اقتراح القوانين وتصديقها وإصدارها، فضلاً عن دورها بممارسة إصدار اللوائح والمراسيم والأنظمة الاتحادية . </a:t>
            </a:r>
          </a:p>
          <a:p>
            <a:pPr marL="0" indent="0">
              <a:buNone/>
            </a:pPr>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4127535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324600"/>
          </a:xfrm>
        </p:spPr>
        <p:txBody>
          <a:bodyPr>
            <a:normAutofit fontScale="32500" lnSpcReduction="20000"/>
          </a:bodyPr>
          <a:lstStyle/>
          <a:p>
            <a:pPr marL="0" indent="0" algn="ctr">
              <a:buNone/>
            </a:pPr>
            <a:r>
              <a:rPr lang="ar-IQ" b="1" dirty="0"/>
              <a:t>الم</a:t>
            </a:r>
            <a:r>
              <a:rPr lang="ar-IQ" sz="4500" b="1" dirty="0"/>
              <a:t>طلب  الاول </a:t>
            </a:r>
          </a:p>
          <a:p>
            <a:pPr marL="0" indent="0" algn="ctr">
              <a:buNone/>
            </a:pPr>
            <a:r>
              <a:rPr lang="ar-IQ" sz="4500" b="1" dirty="0"/>
              <a:t>مفهوم الاختصاص المالي للسلطة التشريعية</a:t>
            </a:r>
          </a:p>
          <a:p>
            <a:pPr marL="0" indent="0">
              <a:buNone/>
            </a:pPr>
            <a:r>
              <a:rPr lang="ar-IQ" sz="4500" dirty="0"/>
              <a:t>  يقصد بالإختصاص ، " المقدرة من الناحية القانونية على إتخاذ تصرف مُعين" ( )، والاختصاص في التشريع هو الصلاحية القانونية المخولة إلى هيأة من هيئات الدولة بوضع القوانين, وهذه الهيأة , في الغالب هي الهيأة التشريعية المتمثلة بالبرلمان ,      ومن ثم يلزم أن يصدر ممن له ولاية او اختصاص لإصداره, أو ممن خوله الدستور سلطة التشريع, وذلك ما يسمى بـ(ركن الاختصاص في التشريع)( ), فإذا كان من أصدر التشريع ليس له هذه الاختصاص بحكم الدستور, فإن عمله يعدّ خرقاً للقواعد الدستورية . هذا وترتبط هذه الفكرة بمبدأ الفصل بين السلطات ، إذ يهدف هذا المبدأ   إلى توزيع الإختصاصات بين سلطات الدولة الثلاثة (التشريعية والتنفيذية والقضائية) على نحو يكفل تحديد المسؤوليات وعدم التداخل مابين مهام هذه السلطات، بأن تستمد هذه السلطات مصدرها من الدستور، ومن هذا المنطق ، لايجوز أن يباشر الإختصاص إلا من الجهة التي حددها الدستور، ومن ثم فلا يجوز لسلطة منحها الدستور إختصاصاً معيناً أن تفوض غيرها في ممارسته إلا بناء على نص صريح فيه ، ولأهمية قواعد الاختصاص بوصفها تشكل أهم الأسس والركائز التي يقوم عليها النظام القانوني بمجمله( )، فإن النظم الدستورية تحرص على تحديد تلك القواعد بدقة تامة , وتَعدُّ هذه القواعد من النظام العام فلا يجوز لأي سلطة أن تعدِّل بها بالزيادة أو بالنقصان من دون تصريح بذلك من  الدستور( ). </a:t>
            </a:r>
          </a:p>
          <a:p>
            <a:pPr marL="0" indent="0">
              <a:buNone/>
            </a:pPr>
            <a:endParaRPr lang="ar-IQ" sz="4500" dirty="0"/>
          </a:p>
          <a:p>
            <a:pPr marL="0" indent="0" algn="ctr">
              <a:buNone/>
            </a:pPr>
            <a:r>
              <a:rPr lang="ar-IQ" sz="4500" b="1" dirty="0"/>
              <a:t>الفرع الاول </a:t>
            </a:r>
          </a:p>
          <a:p>
            <a:pPr marL="0" indent="0" algn="ctr">
              <a:buNone/>
            </a:pPr>
            <a:r>
              <a:rPr lang="ar-IQ" sz="4500" b="1" dirty="0"/>
              <a:t>عناصر قواعد الاختصاص التشريعي</a:t>
            </a:r>
          </a:p>
          <a:p>
            <a:pPr marL="0" indent="0">
              <a:buNone/>
            </a:pPr>
            <a:r>
              <a:rPr lang="ar-IQ" sz="4500" dirty="0"/>
              <a:t>        تعدّ قواعد الاختصاص من النظام العام , فإن الجهة التي يخولها الدستور بوضع التشريع هي فقط التي تكون مختصة بوضعه, وذلك ما يسمى بالعنصر الشخصي في الاختصاص( )، والسلطة التي يمنحها الدستور اختصاص التشريع يجب أن لا تمارس ذلك الاختصاص إلا في المواضيع التي يسمح لها الدستور بالتشريع فيها, وذلك ما يسمى بالعنصر الموضوعي في الاختصاص( )، وإذا وضع الدستور ضابطاً زمنياً لممارسة سلطة التشريع لاختصاصها, سواء أكان هذا الضابط الزمني محدداً تحديداً قطعياً كما هو الحال في النص على تأريخ بداية وأنتهاء الدورات البرلمانية , أم قابلا للتحديد بمراعاة الظروف والملابسات كما هو الحال : في إجازة تفويض الاختصاص في حالات الضرورة , فإن على جهة التشريع أن تلتزم بذلك التحديد الزمني, وهو ما يسمى بالعنصر الزماني للاختصاص( )،  كما أن للاختصاص عنصراً رابعاً          هو العنصر المكاني, الذي يأخذ أهمية كبرى من بين عناصر الاختصاص في الدول ذات الشكل الفدرالي, إذ تتعدد جهات التشريع بتعدد أجزاء الدولة الفدرالية , فلا يجوز لهيأة التشريع أن تمارس اختصاصها في بعض المواضيع التي تختص بها الولايات          أو الأقاليم, كما لا يجوز لهيئات التشريع في تلك الولايات أو الأقاليم أن تمارس اختصاصها خارج النطاق المكاني المحدد لها مطلقاً( ). </a:t>
            </a:r>
          </a:p>
          <a:p>
            <a:pPr marL="0" indent="0">
              <a:buNone/>
            </a:pPr>
            <a:r>
              <a:rPr lang="ar-IQ" sz="4500" dirty="0"/>
              <a:t> </a:t>
            </a:r>
          </a:p>
          <a:p>
            <a:pPr marL="0" indent="0">
              <a:buNone/>
            </a:pPr>
            <a:r>
              <a:rPr lang="ar-IQ" sz="4500" dirty="0"/>
              <a:t>      لا بد من ان نتعرف على عناصر ركن الاختصاص وهذه هي الاختصاص( ) العضوي، أو الموضوعي، أو الزمني، أو المكاني. </a:t>
            </a:r>
          </a:p>
          <a:p>
            <a:pPr marL="0" indent="0">
              <a:buNone/>
            </a:pPr>
            <a:endParaRPr lang="ar-IQ" dirty="0"/>
          </a:p>
        </p:txBody>
      </p:sp>
    </p:spTree>
    <p:extLst>
      <p:ext uri="{BB962C8B-B14F-4D97-AF65-F5344CB8AC3E}">
        <p14:creationId xmlns:p14="http://schemas.microsoft.com/office/powerpoint/2010/main" val="160482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62500" lnSpcReduction="20000"/>
          </a:bodyPr>
          <a:lstStyle/>
          <a:p>
            <a:pPr marL="0" indent="0">
              <a:buNone/>
            </a:pPr>
            <a:r>
              <a:rPr lang="ar-IQ" b="1" dirty="0" smtClean="0"/>
              <a:t>أ‌-الاختصاص </a:t>
            </a:r>
            <a:r>
              <a:rPr lang="ar-IQ" b="1" dirty="0"/>
              <a:t>العضوي:</a:t>
            </a:r>
            <a:r>
              <a:rPr lang="ar-IQ" dirty="0"/>
              <a:t> يتمثل العنصر العضوي أو الشخصي في الاختصاص بأن يصدر  القانون من العضو أو السلطة التي أعطاها القانون ذلك الاختصاص, و أما عن عدم الاختصاص الشخصي، يقتضي العنصر الشخصي في الاختصاص، أن يصدر القانون من العضو أو السلطة التي منحها الدستور الاختصاص بها. والأصل أن البرلمان هو صاحب الاختصاص الأصيل في التشريع، فهو السلطة المختصة بسن القوانين وإقرارها بحيث يكون له الحق في تنظيم أي موضوع يريد تنظيمه، وأن يقرر ما يشاء من القواعد القانونية، وان يلغي من هذه القواعد ما يشاء، بما أن نصوص الدستور لم تقيده في مجال نشاط معين.</a:t>
            </a:r>
          </a:p>
          <a:p>
            <a:pPr marL="0" indent="0">
              <a:buNone/>
            </a:pPr>
            <a:r>
              <a:rPr lang="ar-IQ" b="1" dirty="0"/>
              <a:t>ب- الاختصاص الموضوعي:</a:t>
            </a:r>
            <a:r>
              <a:rPr lang="ar-IQ" dirty="0"/>
              <a:t> يقصد بالاختصاص الموضوعي ((ان السلطة المختصه بالتشريع قد مارست أختصاصها التشريعي في الموضوع الذي اسنده اليها الدستور وإلا كان التشريع مخالفاً للدستور لتخلف العنصر الموضوعي  في الاختصاص)) ( )، وهذا العنصر الموضوعي يتصل بموضوع التشريع ومادته من جهة وتحديد الأعمال التي أناطها الدستور بالسلطة التي عهد إليها بمزاولتها، وعلى هذا الأساس يعني العنصر الموضوعي          في الاختصاص التشريعي أن تقوم سلطة التشريع بممارسة اختصاصاها التشريعي        في المجالات التي أسندها الدستور إليها، دون أن تتجاوز غيرها، وإلا كان التشريع مخالفاً للدستور لعيب أصاب العنصر الموضوعي في الاختصاص، وهو عيب عدم الاختصاص الموضوعي( ) ، وهو ما يعد أهم صور عدم الاختصاص ( ).</a:t>
            </a:r>
          </a:p>
          <a:p>
            <a:pPr marL="0" indent="0">
              <a:buNone/>
            </a:pPr>
            <a:r>
              <a:rPr lang="ar-IQ" b="1" dirty="0"/>
              <a:t>ج- الاختصاص الزمني: </a:t>
            </a:r>
            <a:r>
              <a:rPr lang="ar-IQ" dirty="0"/>
              <a:t>قد يضع الدستور قيداً زمنياً على ممارسة اختصاص التشريع  من السلطة التشريعية , فإن لم تراع القيد الزمني  وأصدرت  التشريع  في وقت لم يكن لها حقاً ممارسة هذا الاختصاص، عندها تكون قد خرجت عن القيد الزمني المحدد دستورياً لإصداره، ومن ثم يترتب على ذلك مخالفة  الدستور,  ومن الفروض التي تحقق  فيها تخلف القيد الزمني في الاختصاص إقرار البرلمان لقانون  بعد حله  أو انتهاء  المدة المحددة له في الدستور( ). وعلى ذلك يعد عيب الاختصاص الزمني مخالفة البرلمان لقواعد الاختصاص الزماني خاصة عند ما يضع الدستور قيداً زمنياً لممارسة اختصاص التشريع من السلطة التشريعية فإذا لم تراع السلطة القائمة على سن التشريع تلك القيود وأصدرت التشريع في وقت لم يكن لها فيه حق ممارسة هذا الاختصاص وخرجت عن الحد الزمني المحدد دستورياً لاصداره كان التشريع مخالفاً للدستور لتخلف العنصر الزمني في الاختصاص ومن الفروض التي يتحقق فيها تخلف العنصر الزمني في الاختصاص أقرار السلطة التشريعية لقانون بعد حلها أو وقف جلساتها أو أنتهاء مدتها المحددة في الدستور أو فض الدورة البرلمانية. </a:t>
            </a:r>
          </a:p>
          <a:p>
            <a:pPr marL="0" indent="0">
              <a:buNone/>
            </a:pPr>
            <a:r>
              <a:rPr lang="ar-IQ" b="1" dirty="0"/>
              <a:t>  </a:t>
            </a:r>
            <a:r>
              <a:rPr lang="ar-IQ" b="1" dirty="0" smtClean="0"/>
              <a:t>د- </a:t>
            </a:r>
            <a:r>
              <a:rPr lang="ar-IQ" b="1" dirty="0"/>
              <a:t>عدم الاختصاص المكاني: </a:t>
            </a:r>
          </a:p>
          <a:p>
            <a:pPr marL="0" indent="0">
              <a:buNone/>
            </a:pPr>
            <a:r>
              <a:rPr lang="ar-IQ" dirty="0"/>
              <a:t>إن للاختصاص عنصراً رابعاً هو العنصر المكاني الذي يأخذ أهمية كبرى من بين عناصر الاختصاص في الدول ذات الشكل الاتحادي , إذ تتعدد جهات التشريع بتعدد أجزاء الدولة الاتحادية, فلا يجوز لهيأة التشريع أن تمارس اختصاصها في بعض المواضيع التي تختص بها الولايات أو الأقاليم, كما لا يجوز لهيئات التشريع في تلك الولايات أو الأقاليم أن تمارس اختصاصها خارج النطاق المكاني المحدد لها مطلقا( )، تُحدد بعض الدساتير مكاناً معيناً تمارس فيه السلطة التشريعية التي تتمثل في البرلمان، بحيث إنه إذا مارس البرلمان هذا الاختصاص خارج النطاق المكاني المحدد في الدستور فإن التشريع  الذي يصدر في هذه الحالة  يكون غير دستوري لمخالفته قواعد الاختصاص.</a:t>
            </a:r>
          </a:p>
          <a:p>
            <a:pPr marL="0" indent="0">
              <a:buNone/>
            </a:pPr>
            <a:endParaRPr lang="ar-IQ" dirty="0"/>
          </a:p>
        </p:txBody>
      </p:sp>
    </p:spTree>
    <p:extLst>
      <p:ext uri="{BB962C8B-B14F-4D97-AF65-F5344CB8AC3E}">
        <p14:creationId xmlns:p14="http://schemas.microsoft.com/office/powerpoint/2010/main" val="3908736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rmAutofit fontScale="32500" lnSpcReduction="20000"/>
          </a:bodyPr>
          <a:lstStyle/>
          <a:p>
            <a:pPr marL="0" indent="0" algn="ctr">
              <a:buNone/>
            </a:pPr>
            <a:r>
              <a:rPr lang="ar-IQ" sz="3200" b="1" dirty="0"/>
              <a:t>الفرع الثاني</a:t>
            </a:r>
          </a:p>
          <a:p>
            <a:pPr marL="0" indent="0" algn="ctr">
              <a:buNone/>
            </a:pPr>
            <a:r>
              <a:rPr lang="ar-IQ" sz="3200" b="1" dirty="0"/>
              <a:t>التنظيم القانوني للشؤون المالية</a:t>
            </a:r>
          </a:p>
          <a:p>
            <a:pPr marL="0" indent="0">
              <a:buNone/>
            </a:pPr>
            <a:r>
              <a:rPr lang="ar-IQ" dirty="0"/>
              <a:t>    </a:t>
            </a:r>
            <a:r>
              <a:rPr lang="ar-IQ" sz="4900" dirty="0"/>
              <a:t>يعمد البرلمان الى تنظيم الشؤون المالية والاقتصادية بموجب قانون ؛ كون الشؤون المذكورة تعدّ من المجالات المحجوزة للقانون ولا يجوز للسلطة التنفيذية تنظيمها بأنظمة وتعليمات بموجب سلطتها التنظيمية في هذا المجال؛ لذا باتت الشؤون المالية والاقتصادية منتظمة بموجب القانون وضمن وظائف السلطة التشريعية وهو ما سنعمد الى بيانه على النحو الاتي( ): </a:t>
            </a:r>
            <a:r>
              <a:rPr lang="ar-IQ" sz="4900" dirty="0" smtClean="0"/>
              <a:t>-</a:t>
            </a:r>
          </a:p>
          <a:p>
            <a:pPr marL="0" indent="0">
              <a:buNone/>
            </a:pPr>
            <a:r>
              <a:rPr lang="ar-IQ" sz="4900" dirty="0" smtClean="0"/>
              <a:t> </a:t>
            </a:r>
            <a:r>
              <a:rPr lang="ar-IQ" sz="4900" b="1" dirty="0" smtClean="0"/>
              <a:t>أولا: الوظيفة المالية: </a:t>
            </a:r>
            <a:r>
              <a:rPr lang="ar-IQ" sz="4900" dirty="0" smtClean="0"/>
              <a:t>تعدّ الوظيفة المالية من أهم الوظائف التي يختص بها البرلمان كونها تَستّمدُ وجودها من قاعدة ( لا ضريبة من دون تمثيل ) والدالة على ارتباط البرلمان بها( )، فتنص الدساتير عادةً على حق البرلمان في مراقبة المؤسسة التنفيذية ، وفي كيفية تحصيل الأموال وصرفها، وذلك عن طريق أقرار الموازنة ومراقبة الحساب الختامي لها حتى يتمكن البرلمان من التأكد من أن الحكومة قامت بتنفيذ الموازنة الموافقة عليها على الوجه المقرر( )، والرقابة المالية تشمل تحصيل الضرائب والرسوم المفروضة على المواطنين والمسائل الأُخرى المنظمة لشؤون مالية الدولة أو متصلة بها ومنظمة بواسطة القانون استناداً للدستور. </a:t>
            </a:r>
          </a:p>
          <a:p>
            <a:pPr marL="0" indent="0">
              <a:buNone/>
            </a:pPr>
            <a:r>
              <a:rPr lang="ar-IQ" sz="4900" b="1" dirty="0" smtClean="0"/>
              <a:t> </a:t>
            </a:r>
            <a:r>
              <a:rPr lang="ar-IQ" sz="4900" b="1" dirty="0"/>
              <a:t>ثانيا: الوظيفة الاقتصادية : </a:t>
            </a:r>
            <a:r>
              <a:rPr lang="ar-IQ" sz="4900" dirty="0"/>
              <a:t>ظهرت هذه الوظيفة حديثاً بسبب تدخل الدولة في النشاط الاقتصادي بحيث أصبح البرلمان يراقب سلطة  الحكومات في هذا النشاط خلال أقرار الخطة العامة للاقتصاد الوطني وسن التشريعات المنضمة للشؤون التجارية والصناعية والمصرفية والزراعية  فضلاً عن الجوانب النقدية، وبذلك يتحقق تكامل بين وظيفتي إقرار الموازنة والموافقة على الخطة العامة لارتباط الوظيفتين ببعضهما، وهو ما استدعى تنظيمها بنصوص قانونية معتمدة على مبادئ وقواعد دستورية ( )، إذ تمارس السلطة التشريعية مهامها من خلال سن القوانين بأن تكون هذه القوانين مطابقة لأحكام الدستور، ومن ثم </a:t>
            </a:r>
            <a:r>
              <a:rPr lang="ar-IQ" sz="4900" dirty="0" smtClean="0"/>
              <a:t> </a:t>
            </a:r>
            <a:r>
              <a:rPr lang="ar-IQ" sz="4900" dirty="0"/>
              <a:t>يجري تنفيذ هذه القوانين من السلطتين التنفيذية والقضائية التي تنسب الى السلطة </a:t>
            </a:r>
            <a:r>
              <a:rPr lang="ar-IQ" sz="4900" dirty="0" smtClean="0"/>
              <a:t> </a:t>
            </a:r>
            <a:r>
              <a:rPr lang="ar-IQ" sz="4900" dirty="0"/>
              <a:t>التنفيذية ( )، لذا نجد أن السلطة التشريعية تختص ( ) بسن القوانين إذ يمر القانون بمراحل عدة هي الاقتراح والمناقشة والتصويت والأصدار والنشر لكي يتعرف عليه أفراد الشعب, أقرار الموازنة العامة ومراقبة صرف الأموال العامة , ومراقبة أعمال السلطة التنفيذية    فللسلطة التشريعية الحق في السؤال وإجراء تحقيق أو استجواب وحتى من حقها سحب الثقة من الوزارة بأكملها, لاسيما عن المخالفات المالية والاقتصادية.</a:t>
            </a:r>
          </a:p>
          <a:p>
            <a:pPr marL="0" indent="0">
              <a:buNone/>
            </a:pPr>
            <a:r>
              <a:rPr lang="ar-IQ" sz="4900" dirty="0"/>
              <a:t> </a:t>
            </a:r>
            <a:r>
              <a:rPr lang="ar-IQ" sz="4900" dirty="0" smtClean="0"/>
              <a:t>ومن </a:t>
            </a:r>
            <a:r>
              <a:rPr lang="ar-IQ" sz="4900" dirty="0"/>
              <a:t>المسلم به أن للشؤون الاقتصادية  دوراً كبيراً في مختلف النظم الدستورية والقانونية</a:t>
            </a:r>
            <a:r>
              <a:rPr lang="ar-IQ" sz="4900" dirty="0" smtClean="0"/>
              <a:t>، </a:t>
            </a:r>
            <a:r>
              <a:rPr lang="ar-IQ" sz="4900" dirty="0"/>
              <a:t>لأن توحيد السوق وتحقيق الوحدة الاقتصادية( ) يساعد على إيجاد جهد دفاعي موحد ويزيد من الرفاه المادي في أثناء السلم، وتتلائم بعض الوحدات أكثر من غيرها في أي اتحاد مع بعض انواع التخصص الاقتصادي، الذي ساعد بدوره الدول الاتحادية على زيادة قدراتها المالية على الرغم من ما رافق هذا التخصص مع زيادة في الكفاءة( ), كون الموضوع يتعلق بالشؤون المالية لابد من الحديث عن موارد الدولة الاتحادية كماهو الحال في الدساتير المقارنة والدستور العراقي:- </a:t>
            </a:r>
          </a:p>
          <a:p>
            <a:pPr marL="0" indent="0">
              <a:buNone/>
            </a:pPr>
            <a:endParaRPr lang="ar-IQ" dirty="0"/>
          </a:p>
          <a:p>
            <a:pPr marL="0" indent="0">
              <a:buNone/>
            </a:pPr>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1760948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ar-IQ" sz="1800" dirty="0"/>
              <a:t>موقف الدساتير المقارنة من تحديد الوظيفة المالية والاقتصادية للبرلمان:- </a:t>
            </a:r>
          </a:p>
          <a:p>
            <a:pPr marL="0" indent="0">
              <a:buNone/>
            </a:pPr>
            <a:r>
              <a:rPr lang="ar-IQ" sz="1800" b="1" dirty="0" smtClean="0"/>
              <a:t>•القانون </a:t>
            </a:r>
            <a:r>
              <a:rPr lang="ar-IQ" sz="1800" b="1" dirty="0"/>
              <a:t>الأساسي الألماني (ألمانيا الاتحادية) لعام 1949: </a:t>
            </a:r>
            <a:r>
              <a:rPr lang="ar-IQ" sz="1800" dirty="0"/>
              <a:t>أشار الدستور المذكور إلى " مسألة تنظيم موارد الدولة "، وذلك حيث نص في المادة (111/2</a:t>
            </a:r>
            <a:r>
              <a:rPr lang="ar-IQ" sz="1800"/>
              <a:t>) </a:t>
            </a:r>
            <a:r>
              <a:rPr lang="ar-IQ" sz="1800" smtClean="0"/>
              <a:t>على </a:t>
            </a:r>
            <a:r>
              <a:rPr lang="ar-IQ" sz="1800" dirty="0"/>
              <a:t>الشؤون المالية وما يتعلق بها من تنظيم التجارة وفرض الضرائب والرسوم، فأما فيما يخص تنظيم التجارة فتعدّ من بين القضايا المهمة ولاسيما ذلك الجزء المتعلق بالتعريفة الكمركية، بمقتضى المادة (73</a:t>
            </a:r>
            <a:r>
              <a:rPr lang="ar-IQ" sz="1800"/>
              <a:t>) </a:t>
            </a:r>
            <a:r>
              <a:rPr lang="ar-IQ" sz="1800" smtClean="0"/>
              <a:t>يمارس </a:t>
            </a:r>
            <a:r>
              <a:rPr lang="ar-IQ" sz="1800" dirty="0"/>
              <a:t>الاختصاص المالي والاقتصادي من السلطة التشريعية الاتحادية بِعدها منظوية تحت أختصاص السلطة التشريعية الاتحادية </a:t>
            </a:r>
            <a:r>
              <a:rPr lang="ar-IQ" sz="1800"/>
              <a:t>حصراً </a:t>
            </a:r>
            <a:r>
              <a:rPr lang="ar-IQ" sz="1800" smtClean="0"/>
              <a:t>.   </a:t>
            </a:r>
            <a:endParaRPr lang="ar-IQ" sz="1800" dirty="0"/>
          </a:p>
          <a:p>
            <a:pPr marL="0" indent="0">
              <a:buNone/>
            </a:pPr>
            <a:r>
              <a:rPr lang="ar-IQ" sz="1800" b="1" dirty="0" smtClean="0"/>
              <a:t>•دستور </a:t>
            </a:r>
            <a:r>
              <a:rPr lang="ar-IQ" sz="1800" b="1" dirty="0"/>
              <a:t>الامارات العربية المتحدة لعام (1971): </a:t>
            </a:r>
            <a:r>
              <a:rPr lang="ar-IQ" sz="1800" dirty="0"/>
              <a:t>حدد  الدستور المذكور" مالية الاتحاد " من بعض المصادر المهمة فضلاً عن مشاركة الأمارات في الميزانية العامة)، إذ حددت المادة (</a:t>
            </a:r>
            <a:r>
              <a:rPr lang="ar-IQ" sz="1800" dirty="0" smtClean="0"/>
              <a:t>126)الموارد </a:t>
            </a:r>
            <a:r>
              <a:rPr lang="ar-IQ" sz="1800" dirty="0"/>
              <a:t>المالية للدولة الاتحادية بموجب المادة (120) </a:t>
            </a:r>
            <a:r>
              <a:rPr lang="ar-IQ" sz="1800" dirty="0" smtClean="0"/>
              <a:t>بوصفها </a:t>
            </a:r>
            <a:r>
              <a:rPr lang="ar-IQ" sz="1800" dirty="0"/>
              <a:t>من ضمن الاختصاص المالي الذي يناط بالاتحاد. </a:t>
            </a:r>
          </a:p>
          <a:p>
            <a:pPr marL="0" indent="0">
              <a:buNone/>
            </a:pPr>
            <a:r>
              <a:rPr lang="ar-IQ" sz="1800" b="1" dirty="0" smtClean="0"/>
              <a:t>موقف </a:t>
            </a:r>
            <a:r>
              <a:rPr lang="ar-IQ" sz="1800" b="1" dirty="0"/>
              <a:t>دستور جمهورية العراق لعام( 2005) من تحديد الوظيفة المالية والاقتصادية للبرلمان:- </a:t>
            </a:r>
            <a:r>
              <a:rPr lang="ar-IQ" sz="1800" dirty="0"/>
              <a:t>أما عن موقف دستور جمهورية العراق المذكور، فإنه بين أن مثل هذا </a:t>
            </a:r>
            <a:r>
              <a:rPr lang="ar-IQ" sz="1800" dirty="0" smtClean="0"/>
              <a:t>الاختصاص </a:t>
            </a:r>
            <a:r>
              <a:rPr lang="ar-IQ" sz="1800" dirty="0"/>
              <a:t>لا يمارس إلا من السلطات الاتحادية حصراً </a:t>
            </a:r>
            <a:r>
              <a:rPr lang="ar-IQ" sz="1800" dirty="0" smtClean="0"/>
              <a:t>وذلك </a:t>
            </a:r>
            <a:r>
              <a:rPr lang="ar-IQ" sz="1800" dirty="0"/>
              <a:t>من خلال المادة (110) ( )، كما أشار في (م110/ ثالثا) ( ) الى أن السلطات الاتحادية تختص في رسم السياسة المالية والكمركية وإلى جانب ذلك فأنه اشترط بمقتضى المادة (121/ ثالثا) </a:t>
            </a:r>
            <a:r>
              <a:rPr lang="ar-IQ" sz="1800" dirty="0" smtClean="0"/>
              <a:t> </a:t>
            </a:r>
            <a:r>
              <a:rPr lang="ar-IQ" sz="1800" dirty="0"/>
              <a:t>أن تخصص للأقاليم والمحافظات حصة عادلة من الإيرادات المحصلة اتحادياً تكفي للقيام بأعبائها ومسؤوليتها مع الأخذ بالحسبان مواردها وحاجاتها ونسبة السكان فيها على النحو المستقر عليه في الأنظمة </a:t>
            </a:r>
            <a:r>
              <a:rPr lang="ar-IQ" sz="1800" dirty="0" smtClean="0"/>
              <a:t>المقارنة</a:t>
            </a:r>
            <a:endParaRPr lang="ar-IQ" sz="1800" dirty="0"/>
          </a:p>
          <a:p>
            <a:pPr marL="0" indent="0">
              <a:buNone/>
            </a:pPr>
            <a:endParaRPr lang="ar-IQ" dirty="0"/>
          </a:p>
        </p:txBody>
      </p:sp>
    </p:spTree>
    <p:extLst>
      <p:ext uri="{BB962C8B-B14F-4D97-AF65-F5344CB8AC3E}">
        <p14:creationId xmlns:p14="http://schemas.microsoft.com/office/powerpoint/2010/main" val="79687862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13</TotalTime>
  <Words>2599</Words>
  <Application>Microsoft Office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Thatch</vt:lpstr>
      <vt:lpstr>أ.م.د سناء محمد سدخان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أ.م.د سناء محمد سدخان</dc:title>
  <dc:creator>pc-noora</dc:creator>
  <cp:lastModifiedBy>pc-noora</cp:lastModifiedBy>
  <cp:revision>3</cp:revision>
  <dcterms:created xsi:type="dcterms:W3CDTF">2006-08-16T00:00:00Z</dcterms:created>
  <dcterms:modified xsi:type="dcterms:W3CDTF">2019-04-01T19:06:12Z</dcterms:modified>
</cp:coreProperties>
</file>