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66" r:id="rId3"/>
    <p:sldId id="267" r:id="rId4"/>
    <p:sldId id="268" r:id="rId5"/>
    <p:sldId id="269" r:id="rId6"/>
    <p:sldId id="270" r:id="rId7"/>
    <p:sldId id="271" r:id="rId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64313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04340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602743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55134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48964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028290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608005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710231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97064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22528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425689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28684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ECB907-6773-4BEF-BC66-EE000B228B1D}" type="datetimeFigureOut">
              <a:rPr lang="ar-IQ" smtClean="0"/>
              <a:t>09/08/1440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92561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31340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99851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81683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76109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ECB907-6773-4BEF-BC66-EE000B228B1D}" type="datetimeFigureOut">
              <a:rPr lang="ar-IQ" smtClean="0"/>
              <a:t>09/08/1440</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53FEB26-444E-4116-9D30-EF18EDEFD2B1}" type="slidenum">
              <a:rPr lang="ar-IQ" smtClean="0"/>
              <a:t>‹#›</a:t>
            </a:fld>
            <a:endParaRPr lang="ar-IQ"/>
          </a:p>
        </p:txBody>
      </p:sp>
    </p:spTree>
    <p:extLst>
      <p:ext uri="{BB962C8B-B14F-4D97-AF65-F5344CB8AC3E}">
        <p14:creationId xmlns:p14="http://schemas.microsoft.com/office/powerpoint/2010/main" val="36795425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فكرة الحق بالخصوصية</a:t>
            </a:r>
            <a:br>
              <a:rPr lang="ar-IQ" dirty="0" smtClean="0"/>
            </a:br>
            <a:r>
              <a:rPr lang="ar-IQ" sz="2800" dirty="0" smtClean="0"/>
              <a:t>(محاضرة ثانية)</a:t>
            </a:r>
            <a:endParaRPr lang="ar-IQ" sz="2800" dirty="0"/>
          </a:p>
        </p:txBody>
      </p:sp>
      <p:sp>
        <p:nvSpPr>
          <p:cNvPr id="3" name="Content Placeholder 2"/>
          <p:cNvSpPr>
            <a:spLocks noGrp="1"/>
          </p:cNvSpPr>
          <p:nvPr>
            <p:ph idx="1"/>
          </p:nvPr>
        </p:nvSpPr>
        <p:spPr/>
        <p:txBody>
          <a:bodyPr>
            <a:normAutofit/>
          </a:bodyPr>
          <a:lstStyle/>
          <a:p>
            <a:r>
              <a:rPr lang="ar-IQ" sz="2800" dirty="0" smtClean="0"/>
              <a:t>الخصوصية لغة هي حالة الخصوص, وخاصة الشئ مايختص به دون غيره اي ينفرد به.</a:t>
            </a:r>
          </a:p>
          <a:p>
            <a:r>
              <a:rPr lang="ar-IQ" sz="2800" dirty="0" smtClean="0"/>
              <a:t>واصطلاحا نجد ان وضع تعريف للحق في الخصوصية او حرمة الحياة الخاصة يعد من ادق الامور التي مازالت تثير النقاش والخلاف في القانون المقارن, كون ان فكرة الحياة الخاصة هي فكرة مرنة تختلف وتتطور من مجتمع لاخر بأختلاف الاخلاقيات السائدة في الجماعة ومدى تقدير كل مجتمع للقيم التي تتعارض بمناسبة حماية الحياة الخاصة.</a:t>
            </a:r>
            <a:endParaRPr lang="ar-IQ" sz="2800" dirty="0"/>
          </a:p>
        </p:txBody>
      </p:sp>
    </p:spTree>
    <p:extLst>
      <p:ext uri="{BB962C8B-B14F-4D97-AF65-F5344CB8AC3E}">
        <p14:creationId xmlns:p14="http://schemas.microsoft.com/office/powerpoint/2010/main" val="242332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4000" dirty="0" smtClean="0"/>
              <a:t>اهم المحاولات الفقهية لتعريف الحق في الخصوصية</a:t>
            </a:r>
            <a:r>
              <a:rPr lang="ar-IQ" dirty="0" smtClean="0"/>
              <a:t>:</a:t>
            </a:r>
            <a:endParaRPr lang="ar-IQ" dirty="0"/>
          </a:p>
        </p:txBody>
      </p:sp>
      <p:sp>
        <p:nvSpPr>
          <p:cNvPr id="3" name="Content Placeholder 2"/>
          <p:cNvSpPr>
            <a:spLocks noGrp="1"/>
          </p:cNvSpPr>
          <p:nvPr>
            <p:ph idx="1"/>
          </p:nvPr>
        </p:nvSpPr>
        <p:spPr/>
        <p:txBody>
          <a:bodyPr>
            <a:normAutofit/>
          </a:bodyPr>
          <a:lstStyle/>
          <a:p>
            <a:r>
              <a:rPr lang="ar-IQ" sz="2800" dirty="0" smtClean="0"/>
              <a:t>منها التعريف الذي وضعه معهد القانون الامريكي وقد اصبح يتمتع يقيمة هامة في الولايات المتحدة وهو يعرف الخصوصية عن طريق تعريف المساس بالخصوصية :</a:t>
            </a:r>
          </a:p>
          <a:p>
            <a:r>
              <a:rPr lang="ar-IQ" sz="2800" dirty="0" smtClean="0"/>
              <a:t>فكل شخص ينتهك صورة جدية وبدون وجه حق, حق شخص اخر في الا تتصل اموره واحواله الى علم الغير, والا تكون صورته عرضة لانظار الجمهور يعتبر مسؤولا امام المعتدى عليه.</a:t>
            </a:r>
            <a:endParaRPr lang="ar-IQ" sz="2800" dirty="0"/>
          </a:p>
        </p:txBody>
      </p:sp>
    </p:spTree>
    <p:extLst>
      <p:ext uri="{BB962C8B-B14F-4D97-AF65-F5344CB8AC3E}">
        <p14:creationId xmlns:p14="http://schemas.microsoft.com/office/powerpoint/2010/main" val="282243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4000" dirty="0" smtClean="0"/>
              <a:t>في حين عرفه جانب اخر من الفقه الامريكي بأنه:</a:t>
            </a:r>
            <a:br>
              <a:rPr lang="ar-IQ" sz="4000" dirty="0" smtClean="0"/>
            </a:br>
            <a:endParaRPr lang="ar-IQ" sz="4000" dirty="0"/>
          </a:p>
        </p:txBody>
      </p:sp>
      <p:sp>
        <p:nvSpPr>
          <p:cNvPr id="3" name="Content Placeholder 2"/>
          <p:cNvSpPr>
            <a:spLocks noGrp="1"/>
          </p:cNvSpPr>
          <p:nvPr>
            <p:ph idx="1"/>
          </p:nvPr>
        </p:nvSpPr>
        <p:spPr/>
        <p:txBody>
          <a:bodyPr>
            <a:normAutofit/>
          </a:bodyPr>
          <a:lstStyle/>
          <a:p>
            <a:r>
              <a:rPr lang="ar-IQ" sz="2800" dirty="0" smtClean="0"/>
              <a:t>هو الحق في الخلوة, فمن حق الشخص ان يستلزم من الغير ان يتركوه وشأنه ولايعكر عليه احد صفو خلوته </a:t>
            </a:r>
          </a:p>
          <a:p>
            <a:r>
              <a:rPr lang="ar-IQ" sz="2800" dirty="0" smtClean="0"/>
              <a:t>بل يعرفه البعض بأنه حق الشخص في ان لايكون اجتماعيا فالشخص له الحق في الوحدة وفي ان يظل مجهولا غير معروف من الناس بعيدا عن حب استطلاعهم ونظراتهم, فهو رغبة الشخص في الابتعاد عن القيود الاجتماعية.</a:t>
            </a:r>
          </a:p>
          <a:p>
            <a:r>
              <a:rPr lang="ar-IQ" sz="2800" dirty="0" smtClean="0"/>
              <a:t>وقد عرفته بعض المؤتمرات الدولية: هو حق الشخص في ان نتركه يعيش وحده الحياة التي يرتضيها مع ادنى حد من التدخل من جانب الغير.</a:t>
            </a:r>
          </a:p>
          <a:p>
            <a:r>
              <a:rPr lang="ar-IQ" sz="2800" dirty="0" smtClean="0"/>
              <a:t>وقد اخذ جانب كبير من الفقه الفرنسي بأعتناق هذه التعاريف.</a:t>
            </a:r>
            <a:endParaRPr lang="ar-IQ" sz="2800" dirty="0"/>
          </a:p>
        </p:txBody>
      </p:sp>
    </p:spTree>
    <p:extLst>
      <p:ext uri="{BB962C8B-B14F-4D97-AF65-F5344CB8AC3E}">
        <p14:creationId xmlns:p14="http://schemas.microsoft.com/office/powerpoint/2010/main" val="282457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4000" dirty="0" smtClean="0"/>
              <a:t>وقد عرفت الجمعية الاستشارية للمجلس الاوربي الحق في الخصوصية:</a:t>
            </a:r>
            <a:endParaRPr lang="ar-IQ" sz="4000" dirty="0"/>
          </a:p>
        </p:txBody>
      </p:sp>
      <p:sp>
        <p:nvSpPr>
          <p:cNvPr id="3" name="Content Placeholder 2"/>
          <p:cNvSpPr>
            <a:spLocks noGrp="1"/>
          </p:cNvSpPr>
          <p:nvPr>
            <p:ph idx="1"/>
          </p:nvPr>
        </p:nvSpPr>
        <p:spPr/>
        <p:txBody>
          <a:bodyPr>
            <a:normAutofit fontScale="85000" lnSpcReduction="20000"/>
          </a:bodyPr>
          <a:lstStyle/>
          <a:p>
            <a:r>
              <a:rPr lang="ar-IQ" sz="2800" dirty="0" smtClean="0"/>
              <a:t>بانه القدرة على ان يعيش الانسان حياته كما يريد مع اقل حد ممكن من التدخل.</a:t>
            </a:r>
          </a:p>
          <a:p>
            <a:r>
              <a:rPr lang="ar-IQ" sz="2800" dirty="0" smtClean="0"/>
              <a:t>ويعتبر من الحياة الخاصة:</a:t>
            </a:r>
          </a:p>
          <a:p>
            <a:r>
              <a:rPr lang="ar-IQ" sz="2800" dirty="0" smtClean="0"/>
              <a:t>الحياة العائلية</a:t>
            </a:r>
          </a:p>
          <a:p>
            <a:r>
              <a:rPr lang="ar-IQ" sz="2800" dirty="0" smtClean="0"/>
              <a:t>الحياة داخل منزل الاسرة</a:t>
            </a:r>
          </a:p>
          <a:p>
            <a:r>
              <a:rPr lang="ar-IQ" sz="2800" dirty="0" smtClean="0"/>
              <a:t>ومايتعلق بسلامة الجسم والشرف والاعتبار</a:t>
            </a:r>
          </a:p>
          <a:p>
            <a:r>
              <a:rPr lang="ar-IQ" sz="2800" dirty="0" smtClean="0"/>
              <a:t>او اعطاء صورة غير صحيحة عن الشخص</a:t>
            </a:r>
          </a:p>
          <a:p>
            <a:r>
              <a:rPr lang="ar-IQ" sz="2800" dirty="0" smtClean="0"/>
              <a:t>الكشف عن وقائع غير مفيدة من شأنها ان تسبب الحيرة والحرج للشخص</a:t>
            </a:r>
          </a:p>
          <a:p>
            <a:r>
              <a:rPr lang="ar-IQ" sz="2800" dirty="0" smtClean="0"/>
              <a:t>نشر الصور دون اذن الشخص</a:t>
            </a:r>
          </a:p>
          <a:p>
            <a:r>
              <a:rPr lang="ar-IQ" sz="2800" dirty="0" smtClean="0"/>
              <a:t>الحماية ضد التجسس</a:t>
            </a:r>
          </a:p>
          <a:p>
            <a:r>
              <a:rPr lang="ar-IQ" sz="2800" dirty="0" smtClean="0"/>
              <a:t>الفضولية غير المقبولة وبدون مبرر</a:t>
            </a:r>
          </a:p>
          <a:p>
            <a:endParaRPr lang="ar-IQ" dirty="0"/>
          </a:p>
        </p:txBody>
      </p:sp>
    </p:spTree>
    <p:extLst>
      <p:ext uri="{BB962C8B-B14F-4D97-AF65-F5344CB8AC3E}">
        <p14:creationId xmlns:p14="http://schemas.microsoft.com/office/powerpoint/2010/main" val="272575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4000" dirty="0" smtClean="0"/>
              <a:t>ومنه كذلك:</a:t>
            </a:r>
            <a:endParaRPr lang="ar-IQ" sz="4000" dirty="0"/>
          </a:p>
        </p:txBody>
      </p:sp>
      <p:sp>
        <p:nvSpPr>
          <p:cNvPr id="3" name="Content Placeholder 2"/>
          <p:cNvSpPr>
            <a:spLocks noGrp="1"/>
          </p:cNvSpPr>
          <p:nvPr>
            <p:ph idx="1"/>
          </p:nvPr>
        </p:nvSpPr>
        <p:spPr/>
        <p:txBody>
          <a:bodyPr>
            <a:normAutofit/>
          </a:bodyPr>
          <a:lstStyle/>
          <a:p>
            <a:r>
              <a:rPr lang="ar-IQ" sz="2800" dirty="0" smtClean="0"/>
              <a:t>الحماية ضد اساءة استعمال الاتصالات الخاصة</a:t>
            </a:r>
          </a:p>
          <a:p>
            <a:r>
              <a:rPr lang="ar-IQ" sz="2800" dirty="0" smtClean="0"/>
              <a:t>الحماية ضد الكشف عن المعلومات الخاصة </a:t>
            </a:r>
          </a:p>
          <a:p>
            <a:r>
              <a:rPr lang="ar-IQ" sz="2800" dirty="0" smtClean="0"/>
              <a:t>ولايستفيد من الحماية الاشخاص الذين سلكوا مسلكا كان من شأنه تشجيع الغير على الكشف عن خصوصياتهم.</a:t>
            </a:r>
          </a:p>
          <a:p>
            <a:r>
              <a:rPr lang="ar-IQ" sz="2800" dirty="0" smtClean="0"/>
              <a:t>ويلاحظ ان هذا التعريف عرف فكرة الحق بالخصوصية ووضع تعداد للافعال التي تعتبر من قبيل المساس بالخصوصية.</a:t>
            </a:r>
            <a:endParaRPr lang="ar-IQ" sz="2800" dirty="0"/>
          </a:p>
        </p:txBody>
      </p:sp>
    </p:spTree>
    <p:extLst>
      <p:ext uri="{BB962C8B-B14F-4D97-AF65-F5344CB8AC3E}">
        <p14:creationId xmlns:p14="http://schemas.microsoft.com/office/powerpoint/2010/main" val="74916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الامور التي تدخل في نطاق الحياة الخاصة:</a:t>
            </a:r>
            <a:endParaRPr lang="ar-IQ" dirty="0"/>
          </a:p>
        </p:txBody>
      </p:sp>
      <p:sp>
        <p:nvSpPr>
          <p:cNvPr id="3" name="Content Placeholder 2"/>
          <p:cNvSpPr>
            <a:spLocks noGrp="1"/>
          </p:cNvSpPr>
          <p:nvPr>
            <p:ph idx="1"/>
          </p:nvPr>
        </p:nvSpPr>
        <p:spPr/>
        <p:txBody>
          <a:bodyPr>
            <a:normAutofit/>
          </a:bodyPr>
          <a:lstStyle/>
          <a:p>
            <a:r>
              <a:rPr lang="ar-IQ" sz="2800" dirty="0" smtClean="0"/>
              <a:t>انتهاك خلوة الشخص, والتجسس عليه في مكان يعطيه الحق في ان يخلو بنفسه.</a:t>
            </a:r>
          </a:p>
          <a:p>
            <a:r>
              <a:rPr lang="ar-IQ" sz="2800" dirty="0" smtClean="0"/>
              <a:t>نشر وقائع تعتبر من قبيل الحياة الخاصة</a:t>
            </a:r>
          </a:p>
          <a:p>
            <a:r>
              <a:rPr lang="ar-IQ" sz="2800" dirty="0" smtClean="0"/>
              <a:t>نشر وقائع تشوه الحقيقة في نظر الناس</a:t>
            </a:r>
          </a:p>
          <a:p>
            <a:r>
              <a:rPr lang="ar-IQ" sz="2800" dirty="0" smtClean="0"/>
              <a:t>انتهاك كل مايتعلق بالحياة العائلية كالبنوة والزواج والطلاق والحياة العاطفية والصور والذمة المالية</a:t>
            </a:r>
          </a:p>
          <a:p>
            <a:r>
              <a:rPr lang="ar-IQ" sz="2800" dirty="0" smtClean="0"/>
              <a:t>الحالة الصحية والرعاية الطبية</a:t>
            </a:r>
          </a:p>
          <a:p>
            <a:r>
              <a:rPr lang="ar-IQ" sz="2800" dirty="0" smtClean="0"/>
              <a:t>الاراء السياسية</a:t>
            </a:r>
            <a:endParaRPr lang="ar-IQ" sz="2800" dirty="0"/>
          </a:p>
        </p:txBody>
      </p:sp>
    </p:spTree>
    <p:extLst>
      <p:ext uri="{BB962C8B-B14F-4D97-AF65-F5344CB8AC3E}">
        <p14:creationId xmlns:p14="http://schemas.microsoft.com/office/powerpoint/2010/main" val="3034843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ومدى دخول الجوانب الاتية في الحياة الخاصة:</a:t>
            </a:r>
            <a:endParaRPr lang="ar-IQ" dirty="0"/>
          </a:p>
        </p:txBody>
      </p:sp>
      <p:sp>
        <p:nvSpPr>
          <p:cNvPr id="3" name="Content Placeholder 2"/>
          <p:cNvSpPr>
            <a:spLocks noGrp="1"/>
          </p:cNvSpPr>
          <p:nvPr>
            <p:ph idx="1"/>
          </p:nvPr>
        </p:nvSpPr>
        <p:spPr/>
        <p:txBody>
          <a:bodyPr>
            <a:normAutofit/>
          </a:bodyPr>
          <a:lstStyle/>
          <a:p>
            <a:r>
              <a:rPr lang="ar-IQ" sz="2800" dirty="0" smtClean="0"/>
              <a:t>قضاء اوقات الفراغ</a:t>
            </a:r>
          </a:p>
          <a:p>
            <a:r>
              <a:rPr lang="ar-IQ" sz="2800" dirty="0" smtClean="0"/>
              <a:t>الكشف عن محل اقامة ورقم تيلفون الشخص</a:t>
            </a:r>
          </a:p>
          <a:p>
            <a:r>
              <a:rPr lang="ar-IQ" sz="2800" dirty="0" smtClean="0"/>
              <a:t>المعتقدات الدينية للشخص</a:t>
            </a:r>
          </a:p>
          <a:p>
            <a:r>
              <a:rPr lang="ar-IQ" sz="2800" dirty="0" smtClean="0"/>
              <a:t>الحالة الوظيفية او الحرفية للشخص</a:t>
            </a:r>
          </a:p>
          <a:p>
            <a:r>
              <a:rPr lang="ar-IQ" sz="2800" dirty="0" smtClean="0"/>
              <a:t>حرمة جسم الانسان</a:t>
            </a:r>
          </a:p>
          <a:p>
            <a:pPr marL="0" indent="0" algn="ctr">
              <a:buNone/>
            </a:pPr>
            <a:r>
              <a:rPr lang="ar-IQ" sz="2800" dirty="0" smtClean="0"/>
              <a:t>د</a:t>
            </a:r>
            <a:r>
              <a:rPr lang="ar-IQ" sz="2800" dirty="0"/>
              <a:t>. سجى محمد</a:t>
            </a:r>
          </a:p>
          <a:p>
            <a:pPr marL="0" indent="0" algn="ctr">
              <a:buNone/>
            </a:pPr>
            <a:r>
              <a:rPr lang="ar-IQ" sz="2800" dirty="0"/>
              <a:t>كلية الحقوق/جامعة </a:t>
            </a:r>
            <a:r>
              <a:rPr lang="ar-IQ" sz="2800" dirty="0" smtClean="0"/>
              <a:t>النهرين</a:t>
            </a:r>
          </a:p>
          <a:p>
            <a:endParaRPr lang="ar-IQ" sz="2800" dirty="0" smtClean="0"/>
          </a:p>
        </p:txBody>
      </p:sp>
    </p:spTree>
    <p:extLst>
      <p:ext uri="{BB962C8B-B14F-4D97-AF65-F5344CB8AC3E}">
        <p14:creationId xmlns:p14="http://schemas.microsoft.com/office/powerpoint/2010/main" val="3013464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209</TotalTime>
  <Words>460</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vt:lpstr>
      <vt:lpstr>فكرة الحق بالخصوصية (محاضرة ثانية)</vt:lpstr>
      <vt:lpstr>اهم المحاولات الفقهية لتعريف الحق في الخصوصية:</vt:lpstr>
      <vt:lpstr>في حين عرفه جانب اخر من الفقه الامريكي بأنه: </vt:lpstr>
      <vt:lpstr>وقد عرفت الجمعية الاستشارية للمجلس الاوربي الحق في الخصوصية:</vt:lpstr>
      <vt:lpstr>ومنه كذلك:</vt:lpstr>
      <vt:lpstr>الامور التي تدخل في نطاق الحياة الخاصة:</vt:lpstr>
      <vt:lpstr>ومدى دخول الجوانب الاتية في الحياة الخاصة: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الحق في الخصوصية</dc:title>
  <dc:creator>dell</dc:creator>
  <cp:lastModifiedBy>dell</cp:lastModifiedBy>
  <cp:revision>25</cp:revision>
  <dcterms:created xsi:type="dcterms:W3CDTF">2019-03-17T20:02:44Z</dcterms:created>
  <dcterms:modified xsi:type="dcterms:W3CDTF">2019-04-14T09:34:21Z</dcterms:modified>
</cp:coreProperties>
</file>