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 id="264" r:id="rId6"/>
    <p:sldId id="260" r:id="rId7"/>
    <p:sldId id="261" r:id="rId8"/>
    <p:sldId id="262" r:id="rId9"/>
    <p:sldId id="263"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64313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04340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602743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5513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48964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028290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60800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710231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97064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22528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425689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28684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ECB907-6773-4BEF-BC66-EE000B228B1D}" type="datetimeFigureOut">
              <a:rPr lang="ar-IQ" smtClean="0"/>
              <a:t>09/08/1440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92561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31340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99851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81683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CB907-6773-4BEF-BC66-EE000B228B1D}" type="datetimeFigureOut">
              <a:rPr lang="ar-IQ" smtClean="0"/>
              <a:t>09/08/1440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76109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ECB907-6773-4BEF-BC66-EE000B228B1D}" type="datetimeFigureOut">
              <a:rPr lang="ar-IQ" smtClean="0"/>
              <a:t>09/08/1440</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53FEB26-444E-4116-9D30-EF18EDEFD2B1}" type="slidenum">
              <a:rPr lang="ar-IQ" smtClean="0"/>
              <a:t>‹#›</a:t>
            </a:fld>
            <a:endParaRPr lang="ar-IQ"/>
          </a:p>
        </p:txBody>
      </p:sp>
    </p:spTree>
    <p:extLst>
      <p:ext uri="{BB962C8B-B14F-4D97-AF65-F5344CB8AC3E}">
        <p14:creationId xmlns:p14="http://schemas.microsoft.com/office/powerpoint/2010/main" val="36795425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
            </a:r>
            <a:br>
              <a:rPr lang="ar-IQ" dirty="0" smtClean="0"/>
            </a:br>
            <a:r>
              <a:rPr lang="ar-IQ" dirty="0" smtClean="0"/>
              <a:t>نشأة الحق في الخصوصية</a:t>
            </a:r>
            <a:endParaRPr lang="ar-IQ" dirty="0"/>
          </a:p>
        </p:txBody>
      </p:sp>
      <p:sp>
        <p:nvSpPr>
          <p:cNvPr id="3" name="Subtitle 2"/>
          <p:cNvSpPr>
            <a:spLocks noGrp="1"/>
          </p:cNvSpPr>
          <p:nvPr>
            <p:ph type="subTitle" idx="1"/>
          </p:nvPr>
        </p:nvSpPr>
        <p:spPr/>
        <p:txBody>
          <a:bodyPr/>
          <a:lstStyle/>
          <a:p>
            <a:r>
              <a:rPr lang="ar-IQ" dirty="0" smtClean="0"/>
              <a:t>أهم المخاطر التي تهدد الحياة الخاصة</a:t>
            </a:r>
          </a:p>
          <a:p>
            <a:r>
              <a:rPr lang="ar-IQ" dirty="0" smtClean="0"/>
              <a:t>(محاضرة أولى)</a:t>
            </a:r>
            <a:endParaRPr lang="ar-IQ" dirty="0"/>
          </a:p>
        </p:txBody>
      </p:sp>
    </p:spTree>
    <p:extLst>
      <p:ext uri="{BB962C8B-B14F-4D97-AF65-F5344CB8AC3E}">
        <p14:creationId xmlns:p14="http://schemas.microsoft.com/office/powerpoint/2010/main" val="344750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000" dirty="0" smtClean="0"/>
              <a:t>مقدمـــــــــــــــــة</a:t>
            </a:r>
            <a:endParaRPr lang="ar-IQ" sz="4000" dirty="0"/>
          </a:p>
        </p:txBody>
      </p:sp>
      <p:sp>
        <p:nvSpPr>
          <p:cNvPr id="3" name="Content Placeholder 2"/>
          <p:cNvSpPr>
            <a:spLocks noGrp="1"/>
          </p:cNvSpPr>
          <p:nvPr>
            <p:ph idx="1"/>
          </p:nvPr>
        </p:nvSpPr>
        <p:spPr/>
        <p:txBody>
          <a:bodyPr/>
          <a:lstStyle/>
          <a:p>
            <a:r>
              <a:rPr lang="ar-IQ" dirty="0" smtClean="0"/>
              <a:t>بسم الله الرحمن الرحيم (ولاتجسسوا ولايغتب بعضكم بعضا) صدق الله العلي العظيم.</a:t>
            </a:r>
          </a:p>
          <a:p>
            <a:r>
              <a:rPr lang="ar-IQ" dirty="0" smtClean="0"/>
              <a:t>الخصوصية قديمة قدم البشرية فقد جاء في التوراة والانجيل والاسلام مايؤكد على حرمة الحياة الخاصة وحرص الانسان على ستر خصوصياته.</a:t>
            </a:r>
          </a:p>
          <a:p>
            <a:r>
              <a:rPr lang="ar-IQ" dirty="0" smtClean="0"/>
              <a:t>قال تعالى في كتابه الكريم:</a:t>
            </a:r>
          </a:p>
          <a:p>
            <a:r>
              <a:rPr lang="ar-IQ" dirty="0" smtClean="0"/>
              <a:t>بسم الله الرحمن الرحيم (يأيها الذين امنوا لاتدخلوا بيوتا غير بيوتكم حتى تستأنسوا وتسلموا على اهلها ذلكم خير لكم لعلكم تذكرون) صدق الله العلي العظيم</a:t>
            </a:r>
            <a:endParaRPr lang="ar-IQ" dirty="0"/>
          </a:p>
        </p:txBody>
      </p:sp>
    </p:spTree>
    <p:extLst>
      <p:ext uri="{BB962C8B-B14F-4D97-AF65-F5344CB8AC3E}">
        <p14:creationId xmlns:p14="http://schemas.microsoft.com/office/powerpoint/2010/main" val="270340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اهم المخاطر التي تهدد الحياة الخاصة</a:t>
            </a:r>
            <a:endParaRPr lang="ar-IQ" dirty="0"/>
          </a:p>
        </p:txBody>
      </p:sp>
      <p:sp>
        <p:nvSpPr>
          <p:cNvPr id="3" name="Content Placeholder 2"/>
          <p:cNvSpPr>
            <a:spLocks noGrp="1"/>
          </p:cNvSpPr>
          <p:nvPr>
            <p:ph idx="1"/>
          </p:nvPr>
        </p:nvSpPr>
        <p:spPr/>
        <p:txBody>
          <a:bodyPr/>
          <a:lstStyle/>
          <a:p>
            <a:r>
              <a:rPr lang="ar-IQ" dirty="0" smtClean="0"/>
              <a:t>1- التقدم العلمي الهائل في مجال اجهزة التقاط الصور ونقلها والتسجيل والسمع.</a:t>
            </a:r>
          </a:p>
          <a:p>
            <a:r>
              <a:rPr lang="ar-IQ" dirty="0" smtClean="0"/>
              <a:t>2- التطور الكبير في مجال وسائل الاعلام التي حققت انتشارا واسعا.</a:t>
            </a:r>
          </a:p>
          <a:p>
            <a:r>
              <a:rPr lang="ar-IQ" dirty="0" smtClean="0"/>
              <a:t>3- ظهور العقول الالكترونية التي تعمل على تجميع اكبر قدر من المعلومات التي يدلي بها الشخص لسبب او لاخر وتستطيع الاحتفاظ بها فترة طويلة او الى مالانهاية بحيث تمنع عنصر الزمن من ادخالها في طي النسيان.</a:t>
            </a:r>
          </a:p>
          <a:p>
            <a:r>
              <a:rPr lang="ar-IQ" dirty="0" smtClean="0"/>
              <a:t>4- الظروف السكانية , فأزدياد عدد السكان وظهور المباني المرتفعة والمتلاصقة يسهل اختلاس النظر والتجسس على الغير.</a:t>
            </a:r>
          </a:p>
          <a:p>
            <a:endParaRPr lang="ar-IQ" dirty="0"/>
          </a:p>
        </p:txBody>
      </p:sp>
    </p:spTree>
    <p:extLst>
      <p:ext uri="{BB962C8B-B14F-4D97-AF65-F5344CB8AC3E}">
        <p14:creationId xmlns:p14="http://schemas.microsoft.com/office/powerpoint/2010/main" val="309239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الحق في الخصوصية</a:t>
            </a:r>
            <a:endParaRPr lang="ar-IQ" dirty="0"/>
          </a:p>
        </p:txBody>
      </p:sp>
      <p:sp>
        <p:nvSpPr>
          <p:cNvPr id="3" name="Content Placeholder 2"/>
          <p:cNvSpPr>
            <a:spLocks noGrp="1"/>
          </p:cNvSpPr>
          <p:nvPr>
            <p:ph idx="1"/>
          </p:nvPr>
        </p:nvSpPr>
        <p:spPr/>
        <p:txBody>
          <a:bodyPr>
            <a:normAutofit/>
          </a:bodyPr>
          <a:lstStyle/>
          <a:p>
            <a:r>
              <a:rPr lang="ar-IQ" dirty="0" smtClean="0"/>
              <a:t>رفض الحق في الخصوصية:</a:t>
            </a:r>
          </a:p>
          <a:p>
            <a:pPr marL="0" indent="0">
              <a:buNone/>
            </a:pPr>
            <a:r>
              <a:rPr lang="ar-IQ" dirty="0" smtClean="0"/>
              <a:t>ظهر اتجاه في القانون والفقه يرفض الاعتراف بالحق في الخصوصية في مطلع القرن الماضي, ويتمثل هذا الاتجاه في موقف محكمة النقض الايطالية وبعض المحاكم الامريكية والموقف المستقر للقانون الانكليزي.</a:t>
            </a:r>
          </a:p>
          <a:p>
            <a:pPr marL="0" indent="0">
              <a:buNone/>
            </a:pPr>
            <a:endParaRPr lang="ar-IQ" dirty="0"/>
          </a:p>
        </p:txBody>
      </p:sp>
    </p:spTree>
    <p:extLst>
      <p:ext uri="{BB962C8B-B14F-4D97-AF65-F5344CB8AC3E}">
        <p14:creationId xmlns:p14="http://schemas.microsoft.com/office/powerpoint/2010/main" val="173326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رفض الحق في الخصوصية</a:t>
            </a:r>
            <a:endParaRPr lang="ar-IQ" dirty="0"/>
          </a:p>
        </p:txBody>
      </p:sp>
      <p:sp>
        <p:nvSpPr>
          <p:cNvPr id="3" name="Content Placeholder 2"/>
          <p:cNvSpPr>
            <a:spLocks noGrp="1"/>
          </p:cNvSpPr>
          <p:nvPr>
            <p:ph idx="1"/>
          </p:nvPr>
        </p:nvSpPr>
        <p:spPr/>
        <p:txBody>
          <a:bodyPr/>
          <a:lstStyle/>
          <a:p>
            <a:pPr marL="0" indent="0">
              <a:buNone/>
            </a:pPr>
            <a:r>
              <a:rPr lang="ar-IQ" dirty="0" smtClean="0"/>
              <a:t>يستند انصار هذا الرأي الى عدة اسباب لعل اهمها:</a:t>
            </a:r>
          </a:p>
          <a:p>
            <a:r>
              <a:rPr lang="ar-IQ" dirty="0" smtClean="0"/>
              <a:t> عدم وجود سوابق قضائية تعترف بالحق في الخصوصية ومن ثم فأن القضاء لايستطيع الاعتراف بهذا الحق. </a:t>
            </a:r>
          </a:p>
          <a:p>
            <a:r>
              <a:rPr lang="ar-IQ" dirty="0" smtClean="0"/>
              <a:t>صعوبة تعريف الحق في الخصوصية او تحديد صوره وحدوده وماهي الحالات التي تشكل اعتداء عليه, اي لصعوبة تنظيمه قانونا.</a:t>
            </a:r>
          </a:p>
          <a:p>
            <a:r>
              <a:rPr lang="ar-IQ" dirty="0" smtClean="0"/>
              <a:t> ان الاعتراف بهذا الحق سوف يؤدي الى نتائج عملية غير مقبولة تتمثل بالكم الهائل من المنازعات التي تنشأ بين الاشخاص الذين يدعون المساس بهذا الحق او انتهاكه, وتدريجيا سوف لايمكننا تفادي امتداد نطاق الحق في الخصوصية ليشمل كل مايرتكبه الغير من سخافات, اي يتسع نطاق عمله بصورة غير مقبولة.</a:t>
            </a:r>
          </a:p>
          <a:p>
            <a:endParaRPr lang="ar-IQ" dirty="0"/>
          </a:p>
        </p:txBody>
      </p:sp>
    </p:spTree>
    <p:extLst>
      <p:ext uri="{BB962C8B-B14F-4D97-AF65-F5344CB8AC3E}">
        <p14:creationId xmlns:p14="http://schemas.microsoft.com/office/powerpoint/2010/main" val="5855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رفض الحق في الخصوصية</a:t>
            </a:r>
            <a:endParaRPr lang="ar-IQ" dirty="0"/>
          </a:p>
        </p:txBody>
      </p:sp>
      <p:sp>
        <p:nvSpPr>
          <p:cNvPr id="3" name="Content Placeholder 2"/>
          <p:cNvSpPr>
            <a:spLocks noGrp="1"/>
          </p:cNvSpPr>
          <p:nvPr>
            <p:ph idx="1"/>
          </p:nvPr>
        </p:nvSpPr>
        <p:spPr/>
        <p:txBody>
          <a:bodyPr/>
          <a:lstStyle/>
          <a:p>
            <a:r>
              <a:rPr lang="ar-IQ" dirty="0" smtClean="0"/>
              <a:t>وعلى الرغم من كل هذه المبررات الا انه هذا الرأي لايقصد عدم توفير ادنى حماية للمساس بالخصوصية, فهو يحمي الخصوصية من خلال اساليب مختلفة كان يلجأ الى بعض الاخطاء المعترف بوجودها قانونا ليرى في المساس بالخصوصية خطا من هذه الاخطاء, فهو تارة يعتبر المساس بالخصوصية من قبيل القذف وتارة اخرى يعتبره من قبيل التعدي على الغير وملكه وغيرها, فهذا الرأي يقصد عدم الاعتراف بالحق في الخصوصية بأعتباره حقا مستقلا.</a:t>
            </a:r>
            <a:endParaRPr lang="ar-IQ" dirty="0"/>
          </a:p>
        </p:txBody>
      </p:sp>
    </p:spTree>
    <p:extLst>
      <p:ext uri="{BB962C8B-B14F-4D97-AF65-F5344CB8AC3E}">
        <p14:creationId xmlns:p14="http://schemas.microsoft.com/office/powerpoint/2010/main" val="28798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الاعتراف بالحق في الخصوصية</a:t>
            </a:r>
            <a:endParaRPr lang="ar-IQ" dirty="0"/>
          </a:p>
        </p:txBody>
      </p:sp>
      <p:sp>
        <p:nvSpPr>
          <p:cNvPr id="3" name="Content Placeholder 2"/>
          <p:cNvSpPr>
            <a:spLocks noGrp="1"/>
          </p:cNvSpPr>
          <p:nvPr>
            <p:ph idx="1"/>
          </p:nvPr>
        </p:nvSpPr>
        <p:spPr/>
        <p:txBody>
          <a:bodyPr/>
          <a:lstStyle/>
          <a:p>
            <a:r>
              <a:rPr lang="ar-IQ" dirty="0" smtClean="0"/>
              <a:t>ذهب هذا الاتجاه الى الاعتراف بالحق في الخصوصية بأعتباره حقا مستقلا, ويتزعم هذا الاتجاه القانون والفقه الامريكي الذي كان له السبق في معالجة هذا الموضوع معالجة كاملة, وقد استطاع انصار هذا الاتجاه تلافي عدم وجود سابقة قضائية او نص تشريعي يقر الحق في الخصوصية, من خلال التفرقة بين الحالة التي تثور لأول مرة ولم يسبق عرضها على القضاء وبين تطبيق مبدأ قائم على حالة جديدة فالتعويض لايجوز عندما تثور حالة جديدة من حيث المبدأ اي تحتاج الاعتراف بمبدأ جديد ولكن يجوز التعويض اذا كنا بصدد مبدأ سبق الاعتراف به ولكن امامنا حالة جديدة يمكن ان ينطبق عليها هذا المبدأ </a:t>
            </a:r>
            <a:endParaRPr lang="ar-IQ" dirty="0"/>
          </a:p>
        </p:txBody>
      </p:sp>
    </p:spTree>
    <p:extLst>
      <p:ext uri="{BB962C8B-B14F-4D97-AF65-F5344CB8AC3E}">
        <p14:creationId xmlns:p14="http://schemas.microsoft.com/office/powerpoint/2010/main" val="274028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الاعتراف بالحق في الخصوصية</a:t>
            </a:r>
            <a:endParaRPr lang="ar-IQ" dirty="0"/>
          </a:p>
        </p:txBody>
      </p:sp>
      <p:sp>
        <p:nvSpPr>
          <p:cNvPr id="3" name="Content Placeholder 2"/>
          <p:cNvSpPr>
            <a:spLocks noGrp="1"/>
          </p:cNvSpPr>
          <p:nvPr>
            <p:ph idx="1"/>
          </p:nvPr>
        </p:nvSpPr>
        <p:spPr/>
        <p:txBody>
          <a:bodyPr>
            <a:normAutofit/>
          </a:bodyPr>
          <a:lstStyle/>
          <a:p>
            <a:r>
              <a:rPr lang="ar-IQ" dirty="0" smtClean="0"/>
              <a:t>وتوصل القضاء الى العثور على هذا المبدأ السابق او الحق الذي سبق الاعتراف به في نصوص الدساتير, فهذه الدساتير تعترف بحق الشخص في الحياة والسعادة, وفسر الحق في الحياة بالمفهوم الواسع من حيث انه لايقصد به مجرد ان يظل الانسان عل قيد الحياة او مجرد التنفس بل يقصد به الحياة الامنة والهانئة طبقا لظروف العصروالحياة لاتكون هانئة الا اذا استطاع الشخص ان يمنع الغير من التدخل في شئونه الخاصة او نشر خصوصياته.</a:t>
            </a:r>
          </a:p>
        </p:txBody>
      </p:sp>
    </p:spTree>
    <p:extLst>
      <p:ext uri="{BB962C8B-B14F-4D97-AF65-F5344CB8AC3E}">
        <p14:creationId xmlns:p14="http://schemas.microsoft.com/office/powerpoint/2010/main" val="2797520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الاعتراف بالحق في الخصوصية</a:t>
            </a:r>
            <a:endParaRPr lang="ar-IQ" dirty="0"/>
          </a:p>
        </p:txBody>
      </p:sp>
      <p:sp>
        <p:nvSpPr>
          <p:cNvPr id="3" name="Content Placeholder 2"/>
          <p:cNvSpPr>
            <a:spLocks noGrp="1"/>
          </p:cNvSpPr>
          <p:nvPr>
            <p:ph idx="1"/>
          </p:nvPr>
        </p:nvSpPr>
        <p:spPr/>
        <p:txBody>
          <a:bodyPr/>
          <a:lstStyle/>
          <a:p>
            <a:r>
              <a:rPr lang="ar-IQ" dirty="0" smtClean="0"/>
              <a:t>واذا كان القانون في خدمة الانسان فلا بد من الاعتراف بحقوق جديدة لمواجهة التغييرات الاجتماعية والاقتصادية والسياسية. ولقد كانت مهمة القانون في بادئ الامر حماية نفس الانسان وحماية ملكيته فأعترف القانون بالحق في الحياة والحق في سلامة الجسم والملكية الا انه في مرحلة لاحقة كان لابد من حماية جوانب اخرى من حقوق الانسان ومنها حرمة حياته الخاصة او الحق في الخصوصية. </a:t>
            </a:r>
          </a:p>
          <a:p>
            <a:pPr marL="0" indent="0">
              <a:buNone/>
            </a:pPr>
            <a:endParaRPr lang="ar-IQ" dirty="0"/>
          </a:p>
          <a:p>
            <a:pPr marL="0" indent="0">
              <a:buNone/>
            </a:pPr>
            <a:endParaRPr lang="ar-IQ" dirty="0" smtClean="0"/>
          </a:p>
          <a:p>
            <a:pPr marL="0" indent="0">
              <a:buNone/>
            </a:pPr>
            <a:endParaRPr lang="ar-IQ" dirty="0"/>
          </a:p>
          <a:p>
            <a:pPr marL="0" indent="0" algn="ctr">
              <a:buNone/>
            </a:pPr>
            <a:r>
              <a:rPr lang="ar-IQ" dirty="0" smtClean="0"/>
              <a:t>د. سجى محمد</a:t>
            </a:r>
          </a:p>
          <a:p>
            <a:pPr marL="0" indent="0" algn="ctr">
              <a:buNone/>
            </a:pPr>
            <a:r>
              <a:rPr lang="ar-IQ" dirty="0" smtClean="0"/>
              <a:t>كلية الحقوق/جامعة النهرين</a:t>
            </a:r>
          </a:p>
          <a:p>
            <a:endParaRPr lang="ar-IQ" dirty="0"/>
          </a:p>
        </p:txBody>
      </p:sp>
    </p:spTree>
    <p:extLst>
      <p:ext uri="{BB962C8B-B14F-4D97-AF65-F5344CB8AC3E}">
        <p14:creationId xmlns:p14="http://schemas.microsoft.com/office/powerpoint/2010/main" val="1131984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209</TotalTime>
  <Words>648</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vt:lpstr>
      <vt:lpstr> نشأة الحق في الخصوصية</vt:lpstr>
      <vt:lpstr>مقدمـــــــــــــــــة</vt:lpstr>
      <vt:lpstr>اهم المخاطر التي تهدد الحياة الخاصة</vt:lpstr>
      <vt:lpstr>نشأة الحق في الخصوصية</vt:lpstr>
      <vt:lpstr>رفض الحق في الخصوصية</vt:lpstr>
      <vt:lpstr>رفض الحق في الخصوصية</vt:lpstr>
      <vt:lpstr>الاعتراف بالحق في الخصوصية</vt:lpstr>
      <vt:lpstr>الاعتراف بالحق في الخصوصية</vt:lpstr>
      <vt:lpstr>الاعتراف بالحق في الخصوصية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الحق في الخصوصية</dc:title>
  <dc:creator>dell</dc:creator>
  <cp:lastModifiedBy>dell</cp:lastModifiedBy>
  <cp:revision>24</cp:revision>
  <dcterms:created xsi:type="dcterms:W3CDTF">2019-03-17T20:02:44Z</dcterms:created>
  <dcterms:modified xsi:type="dcterms:W3CDTF">2019-04-14T09:30:55Z</dcterms:modified>
</cp:coreProperties>
</file>