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3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CC0618-C4E0-4EEC-AAC6-6FD934EB1F87}" type="datetimeFigureOut">
              <a:rPr lang="ar-IQ" smtClean="0"/>
              <a:t>23/07/1440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3283AC-3B24-482C-8A9C-13E717EA01C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320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83AC-3B24-482C-8A9C-13E717EA01C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01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0B93E-A9C2-4E71-9B3E-C86A27CD0F57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11EE5-8A66-4F6B-93EE-EE265536F183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9113-820F-4831-A782-794F2592CE6A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08E2-FDFF-41C4-9527-B868F3F89C7B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3F7FB-E1A7-46E1-B2EC-E996BF0E298D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5657-BC70-4AB8-A544-B531506D3907}" type="datetime1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B1BB-99DD-497F-A91C-25F4EDFAD99E}" type="datetime1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1D29-9417-45BA-8026-09B9249675CE}" type="datetime1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E56D-9017-4B63-877D-277BE02C1A15}" type="datetime1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5F5B-3D8F-47BD-A3D9-5DE0F036FA58}" type="datetime1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A637-3EB0-443E-9DB8-1CCF17482016}" type="datetime1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FB10738-49C4-44B1-BA03-15A9B1022031}" type="datetime1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3222" y="1371600"/>
            <a:ext cx="749756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محاضرات المالية عامة </a:t>
            </a:r>
          </a:p>
          <a:p>
            <a:pPr algn="ctr"/>
            <a:r>
              <a:rPr lang="ar-IQ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أ.م.د سناء محمد سدخان</a:t>
            </a:r>
            <a:endParaRPr lang="ar-IQ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64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701"/>
    </mc:Choice>
    <mc:Fallback>
      <p:transition advTm="70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1066800"/>
            <a:ext cx="79248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القواعد التي تحدد تقدير الرسوم </a:t>
            </a:r>
          </a:p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1- القاعدة الاولى :- </a:t>
            </a:r>
            <a:r>
              <a:rPr lang="ar-IQ" sz="3200" dirty="0" smtClean="0"/>
              <a:t>تعتمد على التناسب بين الخدمة المقدمة والرسم الي يقابلها</a:t>
            </a:r>
          </a:p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2- القاعدة الثانية :- </a:t>
            </a:r>
            <a:r>
              <a:rPr lang="ar-IQ" sz="3200" dirty="0" smtClean="0"/>
              <a:t>ان يكون الرسم اقل نفقة من نفقة انتاج الخدمة فيما يتعلق بخدمات معينة التعليم والصحة </a:t>
            </a:r>
          </a:p>
          <a:p>
            <a:pPr algn="r"/>
            <a:r>
              <a:rPr lang="ar-IQ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3- القاعدة الثالثة :- </a:t>
            </a:r>
            <a:r>
              <a:rPr lang="ar-IQ" sz="3200" dirty="0" smtClean="0"/>
              <a:t>على الحالات التي يتجاوز فيها مبلغ الرسم نفقة الخدمة المقدمة وتستند اما الى الرغبة في تقليص الطلب عليها (الخدمة) بسبب انها غير اساسية مثل رسوم السفر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756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762000"/>
            <a:ext cx="6705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خصائص القروض العامة </a:t>
            </a:r>
            <a:endParaRPr lang="ar-IQ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153400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4000" dirty="0" smtClean="0"/>
              <a:t>1- مبلغ من المال (نقدي او عيني)</a:t>
            </a:r>
          </a:p>
          <a:p>
            <a:pPr algn="r"/>
            <a:r>
              <a:rPr lang="ar-IQ" sz="4000" dirty="0" smtClean="0"/>
              <a:t>2- تحصل عليه الدولة من الغير </a:t>
            </a:r>
          </a:p>
          <a:p>
            <a:pPr algn="r"/>
            <a:r>
              <a:rPr lang="ar-IQ" sz="4000" dirty="0" smtClean="0"/>
              <a:t>3- بموجب عقد يستند الى موافقة السلطة التشريعية </a:t>
            </a:r>
          </a:p>
          <a:p>
            <a:pPr algn="r"/>
            <a:r>
              <a:rPr lang="ar-IQ" sz="4000" dirty="0" smtClean="0"/>
              <a:t>4- يرد المبلغ من الفوائد في الاجل المحدد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934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990600"/>
            <a:ext cx="6781800" cy="209288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ar-IQ" sz="2800" b="1" dirty="0" smtClean="0">
                <a:ln/>
                <a:solidFill>
                  <a:schemeClr val="accent3"/>
                </a:solidFill>
              </a:rPr>
              <a:t>ماهو المعيار الفاصل بين النفقات الحقيقية والنفقات التحويلية ؟؟؟</a:t>
            </a:r>
          </a:p>
          <a:p>
            <a:pPr algn="r"/>
            <a:r>
              <a:rPr lang="ar-IQ" sz="2800" b="1" dirty="0" smtClean="0">
                <a:ln/>
                <a:solidFill>
                  <a:schemeClr val="accent3"/>
                </a:solidFill>
              </a:rPr>
              <a:t>المعيار هو الزيادة في الدخل القومي اما التحويلية ليس فيها زيادة في الدخل القومي</a:t>
            </a:r>
          </a:p>
          <a:p>
            <a:endParaRPr lang="ar-IQ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8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01"/>
    </mc:Choice>
    <mc:Fallback xmlns="">
      <p:transition advTm="590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762000"/>
            <a:ext cx="7848600" cy="45550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IQ" sz="2800" dirty="0" smtClean="0">
                <a:cs typeface="AF_Diwani" pitchFamily="2" charset="-78"/>
              </a:rPr>
              <a:t>النفقات العامة التي تستند على معايير غير اقتصادية الى ادارية ووظيفية ؟</a:t>
            </a:r>
          </a:p>
          <a:p>
            <a:pPr algn="r"/>
            <a:endParaRPr lang="ar-IQ" sz="2800" dirty="0" smtClean="0">
              <a:cs typeface="AF_Diwani" pitchFamily="2" charset="-78"/>
            </a:endParaRPr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  <a:p>
            <a:pPr algn="r"/>
            <a:endParaRPr lang="ar-IQ" dirty="0" smtClean="0"/>
          </a:p>
          <a:p>
            <a:pPr algn="r"/>
            <a:endParaRPr lang="ar-IQ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6553200" y="1371600"/>
            <a:ext cx="990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371600"/>
            <a:ext cx="76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19400" y="1371600"/>
            <a:ext cx="533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6553200" y="2095500"/>
            <a:ext cx="2133600" cy="2400300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الاقتصادية</a:t>
            </a:r>
            <a:endParaRPr lang="ar-IQ" dirty="0"/>
          </a:p>
        </p:txBody>
      </p:sp>
      <p:sp>
        <p:nvSpPr>
          <p:cNvPr id="14" name="Cloud 13"/>
          <p:cNvSpPr/>
          <p:nvPr/>
        </p:nvSpPr>
        <p:spPr>
          <a:xfrm>
            <a:off x="3810000" y="2362200"/>
            <a:ext cx="2057400" cy="259080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الاجتماعية</a:t>
            </a:r>
            <a:endParaRPr lang="ar-IQ" dirty="0"/>
          </a:p>
        </p:txBody>
      </p:sp>
      <p:sp>
        <p:nvSpPr>
          <p:cNvPr id="15" name="Cloud 14"/>
          <p:cNvSpPr/>
          <p:nvPr/>
        </p:nvSpPr>
        <p:spPr>
          <a:xfrm>
            <a:off x="914400" y="2438400"/>
            <a:ext cx="2438400" cy="236220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الوظيفية الادارية </a:t>
            </a:r>
            <a:endParaRPr lang="ar-IQ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514600" y="1219200"/>
            <a:ext cx="5715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0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21"/>
    </mc:Choice>
    <mc:Fallback xmlns="">
      <p:transition advTm="30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lowchart: Punched Tape 6"/>
          <p:cNvSpPr/>
          <p:nvPr/>
        </p:nvSpPr>
        <p:spPr>
          <a:xfrm>
            <a:off x="1676400" y="1447800"/>
            <a:ext cx="5181600" cy="4572000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numCol="2" rtlCol="1" anchor="ctr"/>
          <a:lstStyle/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قواعد او مقومات الانفاق العام </a:t>
            </a:r>
          </a:p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1- تحقيق المنفعة القصوى للمجتمع</a:t>
            </a:r>
          </a:p>
          <a:p>
            <a:pPr algn="r"/>
            <a:r>
              <a:rPr lang="ar-IQ" sz="2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2- تعظيم انتاجية النفقة العامة(الاقتصاد)</a:t>
            </a:r>
          </a:p>
          <a:p>
            <a:pPr algn="r"/>
            <a:r>
              <a:rPr lang="ar-IQ" sz="2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3- تامين تحقيق المنفعة وسلامة التصرف بالنفقة العامة </a:t>
            </a:r>
          </a:p>
          <a:p>
            <a:pPr algn="r"/>
            <a:r>
              <a:rPr lang="ar-IQ" sz="2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4">
                    <a:lumMod val="40000"/>
                    <a:lumOff val="60000"/>
                  </a:schemeClr>
                </a:solidFill>
                <a:cs typeface="AF_Jeddah" pitchFamily="2" charset="-78"/>
              </a:rPr>
              <a:t> </a:t>
            </a:r>
            <a:endParaRPr lang="en-US" sz="20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cs typeface="AF_Jeddah" pitchFamily="2" charset="-78"/>
            </a:endParaRPr>
          </a:p>
          <a:p>
            <a:pPr algn="r"/>
            <a:endParaRPr lang="ar-IQ" sz="3600" b="1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4">
                  <a:lumMod val="40000"/>
                  <a:lumOff val="60000"/>
                </a:schemeClr>
              </a:solidFill>
              <a:cs typeface="AF_Jedda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93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1143000" y="762000"/>
            <a:ext cx="6553200" cy="4343400"/>
          </a:xfrm>
          <a:prstGeom prst="cloud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IQ" sz="1400" b="1" dirty="0" smtClean="0">
                <a:solidFill>
                  <a:schemeClr val="tx1"/>
                </a:solidFill>
              </a:rPr>
              <a:t>.</a:t>
            </a:r>
            <a:r>
              <a:rPr lang="ar-IQ" sz="3200" b="1" dirty="0" smtClean="0">
                <a:solidFill>
                  <a:schemeClr val="tx1"/>
                </a:solidFill>
              </a:rPr>
              <a:t>تاخذ الرقابة شكلين </a:t>
            </a:r>
          </a:p>
          <a:p>
            <a:pPr algn="r"/>
            <a:r>
              <a:rPr lang="ar-IQ" sz="3200" b="1" dirty="0" smtClean="0">
                <a:solidFill>
                  <a:schemeClr val="tx1"/>
                </a:solidFill>
              </a:rPr>
              <a:t>1- الرقابة الادارية</a:t>
            </a:r>
          </a:p>
          <a:p>
            <a:pPr algn="r"/>
            <a:r>
              <a:rPr lang="ar-IQ" sz="2800" b="1" dirty="0" smtClean="0">
                <a:solidFill>
                  <a:schemeClr val="tx1"/>
                </a:solidFill>
              </a:rPr>
              <a:t>2- رقابة محاسبية مستقلة </a:t>
            </a:r>
          </a:p>
        </p:txBody>
      </p:sp>
    </p:spTree>
    <p:extLst>
      <p:ext uri="{BB962C8B-B14F-4D97-AF65-F5344CB8AC3E}">
        <p14:creationId xmlns:p14="http://schemas.microsoft.com/office/powerpoint/2010/main" val="183929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590800" y="762000"/>
            <a:ext cx="45720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المقدرة المالية للدخل القومي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553200" y="2059214"/>
            <a:ext cx="152400" cy="8363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581400" y="2053771"/>
            <a:ext cx="76200" cy="841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562600" y="2743200"/>
            <a:ext cx="16002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المقدرة التكليفية </a:t>
            </a:r>
            <a:endParaRPr lang="ar-IQ" dirty="0"/>
          </a:p>
        </p:txBody>
      </p:sp>
      <p:sp>
        <p:nvSpPr>
          <p:cNvPr id="14" name="Oval 13"/>
          <p:cNvSpPr/>
          <p:nvPr/>
        </p:nvSpPr>
        <p:spPr>
          <a:xfrm>
            <a:off x="2286000" y="2895600"/>
            <a:ext cx="19050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المقدرة الافتراضية</a:t>
            </a:r>
            <a:endParaRPr lang="ar-IQ" dirty="0"/>
          </a:p>
        </p:txBody>
      </p:sp>
      <p:cxnSp>
        <p:nvCxnSpPr>
          <p:cNvPr id="16" name="Straight Arrow Connector 15"/>
          <p:cNvCxnSpPr>
            <a:stCxn id="13" idx="5"/>
          </p:cNvCxnSpPr>
          <p:nvPr/>
        </p:nvCxnSpPr>
        <p:spPr>
          <a:xfrm>
            <a:off x="6928456" y="3653771"/>
            <a:ext cx="797074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715000" y="3728056"/>
            <a:ext cx="228600" cy="691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3922385"/>
            <a:ext cx="533400" cy="497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4" idx="3"/>
          </p:cNvCxnSpPr>
          <p:nvPr/>
        </p:nvCxnSpPr>
        <p:spPr>
          <a:xfrm flipH="1">
            <a:off x="2057400" y="3806171"/>
            <a:ext cx="507581" cy="7658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36543" y="4125485"/>
            <a:ext cx="99060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المقدرة التكليفية القومية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34000" y="4415771"/>
            <a:ext cx="914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المقدرة التكليفية الجدزئية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17043" y="4415771"/>
            <a:ext cx="8001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حجم الادخار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" y="4525709"/>
            <a:ext cx="17907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توزيع الجزء المدخر بين الاقراض العام والخاص 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943600" y="5339101"/>
            <a:ext cx="762000" cy="299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181600" y="5339101"/>
            <a:ext cx="762000" cy="375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5638800"/>
            <a:ext cx="10023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طبيعة الدخل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7093" y="5693060"/>
            <a:ext cx="126727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كيفية استخدام الدخل</a:t>
            </a:r>
            <a:endParaRPr lang="ar-IQ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846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1066800"/>
            <a:ext cx="6737931" cy="353943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rtl="1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الاسباب التي تؤدي الى زيادة النفقات العامة</a:t>
            </a:r>
          </a:p>
          <a:p>
            <a:pPr algn="r" rtl="1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أ- الزيادة الحقيقية من اسبابها                                 1- الاسباب الاقتصادية   2- الاسباب الاجتماعية 3- الاسباب السياسية 4- الاسباب  الادارية 5-الاسباب المالية 6-الاسباب الحربية.</a:t>
            </a:r>
          </a:p>
          <a:p>
            <a:pPr algn="r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ب- الزيادة الظاهرية للنفقات العامة ومن اسبابها </a:t>
            </a:r>
          </a:p>
          <a:p>
            <a:pPr algn="r"/>
            <a:r>
              <a:rPr lang="ar-IQ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1- انخفاض قيمة النقود 2-اختلاف الفن المالي 3-توسيع مساحة اقليم الدولة او زيادة عدد سكانها   </a:t>
            </a:r>
            <a:endParaRPr lang="ar-IQ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6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1905000" y="609600"/>
            <a:ext cx="55626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4400" dirty="0" smtClean="0"/>
              <a:t>الايرادات العامة </a:t>
            </a:r>
            <a:endParaRPr lang="ar-IQ" sz="4400" dirty="0"/>
          </a:p>
        </p:txBody>
      </p:sp>
      <p:sp>
        <p:nvSpPr>
          <p:cNvPr id="4" name="Oval 3"/>
          <p:cNvSpPr/>
          <p:nvPr/>
        </p:nvSpPr>
        <p:spPr>
          <a:xfrm>
            <a:off x="7716157" y="3505200"/>
            <a:ext cx="12954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الدومين</a:t>
            </a:r>
            <a:endParaRPr lang="ar-IQ" sz="2000" b="1" dirty="0"/>
          </a:p>
        </p:txBody>
      </p:sp>
      <p:sp>
        <p:nvSpPr>
          <p:cNvPr id="5" name="Oval 4"/>
          <p:cNvSpPr/>
          <p:nvPr/>
        </p:nvSpPr>
        <p:spPr>
          <a:xfrm>
            <a:off x="6125029" y="35052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الرسم</a:t>
            </a:r>
            <a:endParaRPr lang="ar-IQ" b="1" dirty="0"/>
          </a:p>
        </p:txBody>
      </p:sp>
      <p:sp>
        <p:nvSpPr>
          <p:cNvPr id="20" name="Oval 19"/>
          <p:cNvSpPr/>
          <p:nvPr/>
        </p:nvSpPr>
        <p:spPr>
          <a:xfrm>
            <a:off x="4343400" y="3523343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الاتاوة</a:t>
            </a:r>
            <a:endParaRPr lang="ar-IQ" b="1" dirty="0"/>
          </a:p>
        </p:txBody>
      </p:sp>
      <p:sp>
        <p:nvSpPr>
          <p:cNvPr id="21" name="Oval 20"/>
          <p:cNvSpPr/>
          <p:nvPr/>
        </p:nvSpPr>
        <p:spPr>
          <a:xfrm>
            <a:off x="2743200" y="35052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الثمن العام</a:t>
            </a:r>
            <a:endParaRPr lang="ar-IQ" sz="2000" b="1" dirty="0"/>
          </a:p>
        </p:txBody>
      </p:sp>
      <p:sp>
        <p:nvSpPr>
          <p:cNvPr id="22" name="Oval 21"/>
          <p:cNvSpPr/>
          <p:nvPr/>
        </p:nvSpPr>
        <p:spPr>
          <a:xfrm>
            <a:off x="914400" y="35814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القرض</a:t>
            </a:r>
            <a:endParaRPr lang="ar-IQ" sz="2000" b="1" dirty="0"/>
          </a:p>
        </p:txBody>
      </p:sp>
      <p:sp>
        <p:nvSpPr>
          <p:cNvPr id="23" name="Oval 22"/>
          <p:cNvSpPr/>
          <p:nvPr/>
        </p:nvSpPr>
        <p:spPr>
          <a:xfrm>
            <a:off x="4343400" y="4876800"/>
            <a:ext cx="1371600" cy="1066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/>
              <a:t>الضريبة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562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352800" y="999672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53000" y="950686"/>
            <a:ext cx="990600" cy="649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105400" y="1752600"/>
            <a:ext cx="3352800" cy="990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 العام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19200" y="1865086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 الخاص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7300" y="2945368"/>
            <a:ext cx="6781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600" b="1" u="sng" dirty="0" smtClean="0"/>
              <a:t>خصائص الرسم</a:t>
            </a:r>
            <a:endParaRPr lang="ar-IQ" sz="3600" b="1" u="sng" dirty="0"/>
          </a:p>
        </p:txBody>
      </p:sp>
      <p:sp>
        <p:nvSpPr>
          <p:cNvPr id="11" name="Rounded Rectangle 10"/>
          <p:cNvSpPr/>
          <p:nvPr/>
        </p:nvSpPr>
        <p:spPr>
          <a:xfrm>
            <a:off x="1066800" y="3591699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الصفة الجبرية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38800" y="3530013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الصفة النقدية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24857" y="4572000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تحقيق النفع العام او الخاص معاً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33143" y="4575629"/>
            <a:ext cx="3048000" cy="8781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المقابل او المنفعة الخاصة</a:t>
            </a:r>
            <a:endParaRPr lang="ar-IQ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457200"/>
            <a:ext cx="3505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الدومين</a:t>
            </a:r>
            <a:endParaRPr lang="ar-IQ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0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4512</TotalTime>
  <Words>308</Words>
  <Application>Microsoft Office PowerPoint</Application>
  <PresentationFormat>On-screen Show (4:3)</PresentationFormat>
  <Paragraphs>77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pc-noora</dc:creator>
  <cp:lastModifiedBy>pc-noora</cp:lastModifiedBy>
  <cp:revision>40</cp:revision>
  <dcterms:created xsi:type="dcterms:W3CDTF">2006-08-16T00:00:00Z</dcterms:created>
  <dcterms:modified xsi:type="dcterms:W3CDTF">2019-03-29T14:47:12Z</dcterms:modified>
</cp:coreProperties>
</file>