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8" r:id="rId1"/>
  </p:sldMasterIdLst>
  <p:sldIdLst>
    <p:sldId id="264" r:id="rId2"/>
    <p:sldId id="265" r:id="rId3"/>
    <p:sldId id="266" r:id="rId4"/>
    <p:sldId id="267" r:id="rId5"/>
    <p:sldId id="276" r:id="rId6"/>
    <p:sldId id="268" r:id="rId7"/>
    <p:sldId id="269" r:id="rId8"/>
    <p:sldId id="270" r:id="rId9"/>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81" d="100"/>
          <a:sy n="81" d="100"/>
        </p:scale>
        <p:origin x="2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15B124-4366-4237-BC8F-A5FDFB3F4D39}"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2136604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5B124-4366-4237-BC8F-A5FDFB3F4D39}" type="datetimeFigureOut">
              <a:rPr lang="ar-IQ" smtClean="0"/>
              <a:t>09/08/1440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653496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15B124-4366-4237-BC8F-A5FDFB3F4D39}"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2334684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15B124-4366-4237-BC8F-A5FDFB3F4D39}"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D9D938-6FB5-4FF8-BB46-4A7D9C61BA20}" type="slidenum">
              <a:rPr lang="ar-IQ" smtClean="0"/>
              <a:t>‹#›</a:t>
            </a:fld>
            <a:endParaRPr lang="ar-IQ"/>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94339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15B124-4366-4237-BC8F-A5FDFB3F4D39}"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1320312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15B124-4366-4237-BC8F-A5FDFB3F4D39}" type="datetimeFigureOut">
              <a:rPr lang="ar-IQ" smtClean="0"/>
              <a:t>09/08/1440</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3277573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15B124-4366-4237-BC8F-A5FDFB3F4D39}" type="datetimeFigureOut">
              <a:rPr lang="ar-IQ" smtClean="0"/>
              <a:t>09/08/1440</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1621777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15B124-4366-4237-BC8F-A5FDFB3F4D39}"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993413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15B124-4366-4237-BC8F-A5FDFB3F4D39}"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1039613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6115B124-4366-4237-BC8F-A5FDFB3F4D39}"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293252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15B124-4366-4237-BC8F-A5FDFB3F4D39}"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407804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15B124-4366-4237-BC8F-A5FDFB3F4D39}" type="datetimeFigureOut">
              <a:rPr lang="ar-IQ" smtClean="0"/>
              <a:t>09/08/1440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1252539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15B124-4366-4237-BC8F-A5FDFB3F4D39}" type="datetimeFigureOut">
              <a:rPr lang="ar-IQ" smtClean="0"/>
              <a:t>09/08/1440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3414819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6115B124-4366-4237-BC8F-A5FDFB3F4D39}" type="datetimeFigureOut">
              <a:rPr lang="ar-IQ" smtClean="0"/>
              <a:t>09/08/1440</a:t>
            </a:fld>
            <a:endParaRPr lang="ar-IQ"/>
          </a:p>
        </p:txBody>
      </p:sp>
      <p:sp>
        <p:nvSpPr>
          <p:cNvPr id="5" name="Footer Placeholder 3"/>
          <p:cNvSpPr>
            <a:spLocks noGrp="1"/>
          </p:cNvSpPr>
          <p:nvPr>
            <p:ph type="ftr" sz="quarter" idx="11"/>
          </p:nvPr>
        </p:nvSpPr>
        <p:spPr/>
        <p:txBody>
          <a:bodyPr/>
          <a:lstStyle/>
          <a:p>
            <a:endParaRPr lang="ar-IQ"/>
          </a:p>
        </p:txBody>
      </p:sp>
      <p:sp>
        <p:nvSpPr>
          <p:cNvPr id="6" name="Slide Number Placeholder 4"/>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2819370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115B124-4366-4237-BC8F-A5FDFB3F4D39}" type="datetimeFigureOut">
              <a:rPr lang="ar-IQ" smtClean="0"/>
              <a:t>09/08/1440</a:t>
            </a:fld>
            <a:endParaRPr lang="ar-IQ"/>
          </a:p>
        </p:txBody>
      </p:sp>
      <p:sp>
        <p:nvSpPr>
          <p:cNvPr id="5" name="Footer Placeholder 2"/>
          <p:cNvSpPr>
            <a:spLocks noGrp="1"/>
          </p:cNvSpPr>
          <p:nvPr>
            <p:ph type="ftr" sz="quarter" idx="11"/>
          </p:nvPr>
        </p:nvSpPr>
        <p:spPr/>
        <p:txBody>
          <a:bodyPr/>
          <a:lstStyle/>
          <a:p>
            <a:endParaRPr lang="ar-IQ"/>
          </a:p>
        </p:txBody>
      </p:sp>
      <p:sp>
        <p:nvSpPr>
          <p:cNvPr id="6" name="Slide Number Placeholder 3"/>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1996370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6115B124-4366-4237-BC8F-A5FDFB3F4D39}" type="datetimeFigureOut">
              <a:rPr lang="ar-IQ" smtClean="0"/>
              <a:t>09/08/1440</a:t>
            </a:fld>
            <a:endParaRPr lang="ar-IQ"/>
          </a:p>
        </p:txBody>
      </p:sp>
      <p:sp>
        <p:nvSpPr>
          <p:cNvPr id="5" name="Footer Placeholder 5"/>
          <p:cNvSpPr>
            <a:spLocks noGrp="1"/>
          </p:cNvSpPr>
          <p:nvPr>
            <p:ph type="ftr" sz="quarter" idx="11"/>
          </p:nvPr>
        </p:nvSpPr>
        <p:spPr/>
        <p:txBody>
          <a:bodyPr/>
          <a:lstStyle/>
          <a:p>
            <a:endParaRPr lang="ar-IQ"/>
          </a:p>
        </p:txBody>
      </p:sp>
      <p:sp>
        <p:nvSpPr>
          <p:cNvPr id="6" name="Slide Number Placeholder 6"/>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2722237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5B124-4366-4237-BC8F-A5FDFB3F4D39}" type="datetimeFigureOut">
              <a:rPr lang="ar-IQ" smtClean="0"/>
              <a:t>09/08/1440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3312493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115B124-4366-4237-BC8F-A5FDFB3F4D39}" type="datetimeFigureOut">
              <a:rPr lang="ar-IQ" smtClean="0"/>
              <a:t>09/08/1440</a:t>
            </a:fld>
            <a:endParaRPr lang="ar-IQ"/>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IQ"/>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1D9D938-6FB5-4FF8-BB46-4A7D9C61BA20}" type="slidenum">
              <a:rPr lang="ar-IQ" smtClean="0"/>
              <a:t>‹#›</a:t>
            </a:fld>
            <a:endParaRPr lang="ar-IQ"/>
          </a:p>
        </p:txBody>
      </p:sp>
    </p:spTree>
    <p:extLst>
      <p:ext uri="{BB962C8B-B14F-4D97-AF65-F5344CB8AC3E}">
        <p14:creationId xmlns:p14="http://schemas.microsoft.com/office/powerpoint/2010/main" val="381460476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القروض الخارجية التي تقدمها الدول او الهيئات الخاصة </a:t>
            </a:r>
            <a:r>
              <a:rPr lang="ar-IQ" dirty="0" smtClean="0"/>
              <a:t>الاجنبية </a:t>
            </a:r>
            <a:r>
              <a:rPr lang="ar-IQ" sz="2000" dirty="0" smtClean="0"/>
              <a:t>(محاضرة ثانية)</a:t>
            </a:r>
            <a:r>
              <a:rPr lang="ar-IQ" sz="2000" dirty="0"/>
              <a:t/>
            </a:r>
            <a:br>
              <a:rPr lang="ar-IQ" sz="2000" dirty="0"/>
            </a:br>
            <a:endParaRPr lang="ar-IQ" sz="2000" dirty="0"/>
          </a:p>
        </p:txBody>
      </p:sp>
      <p:sp>
        <p:nvSpPr>
          <p:cNvPr id="3" name="Content Placeholder 2"/>
          <p:cNvSpPr>
            <a:spLocks noGrp="1"/>
          </p:cNvSpPr>
          <p:nvPr>
            <p:ph idx="1"/>
          </p:nvPr>
        </p:nvSpPr>
        <p:spPr/>
        <p:txBody>
          <a:bodyPr>
            <a:normAutofit/>
          </a:bodyPr>
          <a:lstStyle/>
          <a:p>
            <a:r>
              <a:rPr lang="ar-IQ" sz="2400" dirty="0" smtClean="0"/>
              <a:t>تعد القروض الخارجية احدى وسائل الاستثمار الاجنبي غير المباشر وعادة تأخذ هذه القروض اشكالا متنوعة:</a:t>
            </a:r>
          </a:p>
          <a:p>
            <a:r>
              <a:rPr lang="ar-IQ" sz="2400" dirty="0" smtClean="0"/>
              <a:t> فقد تكون قروضا خارجية خاصة تقوم بتقديمها الشركات او الهيئات الاجنبية الخاصة او كبار الموردين من الافراد لغرض توريد سلع وخدمات للبلد المقترض .</a:t>
            </a:r>
          </a:p>
          <a:p>
            <a:r>
              <a:rPr lang="ar-IQ" sz="2400" dirty="0" smtClean="0"/>
              <a:t>اما الشكل الثاني للقروض فيتمثل بالقروض التي يمكن الحصول عليها من المصارف التجارية الاجنبية الخاصة كتسهيلات مصرفية لتمويل العجز الموسمي في حصيلة النقد الاجنبي.</a:t>
            </a:r>
            <a:endParaRPr lang="ar-IQ" sz="2400" dirty="0"/>
          </a:p>
        </p:txBody>
      </p:sp>
    </p:spTree>
    <p:extLst>
      <p:ext uri="{BB962C8B-B14F-4D97-AF65-F5344CB8AC3E}">
        <p14:creationId xmlns:p14="http://schemas.microsoft.com/office/powerpoint/2010/main" val="2058936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وقد تأخذ القروض شكل:</a:t>
            </a:r>
            <a:endParaRPr lang="ar-IQ" dirty="0"/>
          </a:p>
        </p:txBody>
      </p:sp>
      <p:sp>
        <p:nvSpPr>
          <p:cNvPr id="3" name="Content Placeholder 2"/>
          <p:cNvSpPr>
            <a:spLocks noGrp="1"/>
          </p:cNvSpPr>
          <p:nvPr>
            <p:ph idx="1"/>
          </p:nvPr>
        </p:nvSpPr>
        <p:spPr/>
        <p:txBody>
          <a:bodyPr>
            <a:normAutofit/>
          </a:bodyPr>
          <a:lstStyle/>
          <a:p>
            <a:r>
              <a:rPr lang="ar-IQ" sz="2800" dirty="0" smtClean="0"/>
              <a:t>قروض خارجية عامة تعقد بين الدول المقترضة والدول المقرضة (المصدرة لرأس المال) والتي تكون في العادة محكومة بأعتبارات وطنية تتعلق بالسياسة.</a:t>
            </a:r>
          </a:p>
          <a:p>
            <a:r>
              <a:rPr lang="ar-IQ" sz="2800" dirty="0" smtClean="0"/>
              <a:t>ايد كثير من الفقهاء اقبال دولهم على هذا النوع من القروض عندما تكون تلك الدول في المراحل الاولى لأنمائها الاقتصادي وبالنتيجة فأن وجود بعض السلبيات في هذا النوع لايعني الاستنغاء عنه.</a:t>
            </a:r>
            <a:endParaRPr lang="ar-IQ" sz="2800" dirty="0"/>
          </a:p>
        </p:txBody>
      </p:sp>
    </p:spTree>
    <p:extLst>
      <p:ext uri="{BB962C8B-B14F-4D97-AF65-F5344CB8AC3E}">
        <p14:creationId xmlns:p14="http://schemas.microsoft.com/office/powerpoint/2010/main" val="2220455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اما الرأي المخالف لهذا النوع من القروض:</a:t>
            </a:r>
            <a:endParaRPr lang="ar-IQ" dirty="0"/>
          </a:p>
        </p:txBody>
      </p:sp>
      <p:sp>
        <p:nvSpPr>
          <p:cNvPr id="3" name="Content Placeholder 2"/>
          <p:cNvSpPr>
            <a:spLocks noGrp="1"/>
          </p:cNvSpPr>
          <p:nvPr>
            <p:ph idx="1"/>
          </p:nvPr>
        </p:nvSpPr>
        <p:spPr/>
        <p:txBody>
          <a:bodyPr>
            <a:normAutofit/>
          </a:bodyPr>
          <a:lstStyle/>
          <a:p>
            <a:r>
              <a:rPr lang="ar-IQ" sz="2800" dirty="0" smtClean="0"/>
              <a:t>يؤيد وجهة نظره بأن هذه القروض تتضمن شروط تعسفية .</a:t>
            </a:r>
          </a:p>
          <a:p>
            <a:r>
              <a:rPr lang="ar-IQ" sz="2800" dirty="0" smtClean="0"/>
              <a:t>ومسألة سدادها يمثل عبء جسيم على ميزانية الدولة المقترضة لما تتضمنه من فوائد, مما يؤدي الى تراجع اقتصادها.</a:t>
            </a:r>
            <a:endParaRPr lang="ar-IQ" sz="2800" dirty="0"/>
          </a:p>
        </p:txBody>
      </p:sp>
    </p:spTree>
    <p:extLst>
      <p:ext uri="{BB962C8B-B14F-4D97-AF65-F5344CB8AC3E}">
        <p14:creationId xmlns:p14="http://schemas.microsoft.com/office/powerpoint/2010/main" val="1734813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اما الشكل الاخير:</a:t>
            </a:r>
            <a:endParaRPr lang="ar-IQ" dirty="0"/>
          </a:p>
        </p:txBody>
      </p:sp>
      <p:sp>
        <p:nvSpPr>
          <p:cNvPr id="3" name="Content Placeholder 2"/>
          <p:cNvSpPr>
            <a:spLocks noGrp="1"/>
          </p:cNvSpPr>
          <p:nvPr>
            <p:ph idx="1"/>
          </p:nvPr>
        </p:nvSpPr>
        <p:spPr/>
        <p:txBody>
          <a:bodyPr>
            <a:normAutofit/>
          </a:bodyPr>
          <a:lstStyle/>
          <a:p>
            <a:r>
              <a:rPr lang="ar-IQ" sz="2800" dirty="0" smtClean="0"/>
              <a:t>فيتمثل بالقروض الدولية التي تقدم للدول من الهيئات الدولية او المنظمات , اذ تمنح هذه المؤسسات والهيئات الدولية هذه القروض وفقا لشروط خاصة.</a:t>
            </a:r>
          </a:p>
          <a:p>
            <a:r>
              <a:rPr lang="ar-IQ" sz="2800" dirty="0" smtClean="0"/>
              <a:t>ومنها :</a:t>
            </a:r>
          </a:p>
          <a:p>
            <a:r>
              <a:rPr lang="ar-IQ" sz="2800" dirty="0" smtClean="0"/>
              <a:t>صندوق النقد الدولي </a:t>
            </a:r>
          </a:p>
          <a:p>
            <a:r>
              <a:rPr lang="ar-IQ" sz="2800" dirty="0" smtClean="0"/>
              <a:t>البنك الدولي للانشاء والتعمير</a:t>
            </a:r>
          </a:p>
          <a:p>
            <a:r>
              <a:rPr lang="ar-IQ" sz="2800" dirty="0" smtClean="0"/>
              <a:t>هيئة التنمية الدولية</a:t>
            </a:r>
          </a:p>
          <a:p>
            <a:r>
              <a:rPr lang="ar-IQ" sz="2800" dirty="0" smtClean="0"/>
              <a:t>مؤسسة التمويل الدولية</a:t>
            </a:r>
          </a:p>
        </p:txBody>
      </p:sp>
    </p:spTree>
    <p:extLst>
      <p:ext uri="{BB962C8B-B14F-4D97-AF65-F5344CB8AC3E}">
        <p14:creationId xmlns:p14="http://schemas.microsoft.com/office/powerpoint/2010/main" val="225456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3200" dirty="0" smtClean="0"/>
              <a:t>وعلى الرغم من ان هذه الهيئات تتسم بالحيادية والتجرد, ويكون الهدف الغالب لها من عملية الاقراض هو مساعدة الدول النامية. </a:t>
            </a:r>
            <a:endParaRPr lang="ar-IQ" sz="3200" dirty="0"/>
          </a:p>
        </p:txBody>
      </p:sp>
      <p:sp>
        <p:nvSpPr>
          <p:cNvPr id="3" name="Content Placeholder 2"/>
          <p:cNvSpPr>
            <a:spLocks noGrp="1"/>
          </p:cNvSpPr>
          <p:nvPr>
            <p:ph idx="1"/>
          </p:nvPr>
        </p:nvSpPr>
        <p:spPr/>
        <p:txBody>
          <a:bodyPr>
            <a:normAutofit/>
          </a:bodyPr>
          <a:lstStyle/>
          <a:p>
            <a:r>
              <a:rPr lang="ar-IQ" sz="2800" dirty="0" smtClean="0"/>
              <a:t>عيوبه:</a:t>
            </a:r>
          </a:p>
          <a:p>
            <a:r>
              <a:rPr lang="ar-IQ" sz="2800" dirty="0" smtClean="0"/>
              <a:t> </a:t>
            </a:r>
            <a:r>
              <a:rPr lang="ar-IQ" sz="2800" dirty="0"/>
              <a:t>يعاب على هذا </a:t>
            </a:r>
            <a:r>
              <a:rPr lang="ar-IQ" sz="2800" dirty="0" smtClean="0"/>
              <a:t>النوع من القروض قلة مواردها وعدم قدرتها على اجابة طلبات الاقتراض.</a:t>
            </a:r>
          </a:p>
          <a:p>
            <a:r>
              <a:rPr lang="ar-IQ" sz="2800" dirty="0" smtClean="0"/>
              <a:t>عدم عدالتها وتأثرها بسياسة كبار المساهمين فيها.</a:t>
            </a:r>
          </a:p>
          <a:p>
            <a:r>
              <a:rPr lang="ar-IQ" sz="2800" dirty="0" smtClean="0"/>
              <a:t>طول اجراءتها المتبعة في منح القروض مما يتعارض مع الحياة الاقتصادية.</a:t>
            </a:r>
          </a:p>
          <a:p>
            <a:r>
              <a:rPr lang="ar-IQ" sz="2800" smtClean="0"/>
              <a:t>ومع كل ذلك قد تلجأ هذه الدول الى هذا النوع من الموارد الاجنبية بكثرة, بسبب العجز المتزايد في موازين مدفوعاتها.</a:t>
            </a:r>
            <a:endParaRPr lang="ar-IQ" sz="2800" dirty="0"/>
          </a:p>
        </p:txBody>
      </p:sp>
    </p:spTree>
    <p:extLst>
      <p:ext uri="{BB962C8B-B14F-4D97-AF65-F5344CB8AC3E}">
        <p14:creationId xmlns:p14="http://schemas.microsoft.com/office/powerpoint/2010/main" val="1348860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الاستثمار في حافظة الاوراق المالية:</a:t>
            </a:r>
            <a:endParaRPr lang="ar-IQ" dirty="0"/>
          </a:p>
        </p:txBody>
      </p:sp>
      <p:sp>
        <p:nvSpPr>
          <p:cNvPr id="3" name="Content Placeholder 2"/>
          <p:cNvSpPr>
            <a:spLocks noGrp="1"/>
          </p:cNvSpPr>
          <p:nvPr>
            <p:ph idx="1"/>
          </p:nvPr>
        </p:nvSpPr>
        <p:spPr/>
        <p:txBody>
          <a:bodyPr>
            <a:normAutofit/>
          </a:bodyPr>
          <a:lstStyle/>
          <a:p>
            <a:r>
              <a:rPr lang="ar-IQ" sz="2800" dirty="0" smtClean="0"/>
              <a:t>تمثل الاوراق المالية عصب الحياة في الاسواق المالية, وان الاستثمار في حافظة الاوراق المالية هو الاسلوب الذي تستطيع به الدول النامية الحصول على رأس المال الاجنبي من خلال اصدار سندات ذات قيمة معينة, تحدد فيها سعر الفائدة وتستهلك بعد حلول اجل محدد لكي يكتتب فيها المستثمرون من الافراد والشركات والهيئات الخاصة في الدول المتقدمة.</a:t>
            </a:r>
          </a:p>
        </p:txBody>
      </p:sp>
    </p:spTree>
    <p:extLst>
      <p:ext uri="{BB962C8B-B14F-4D97-AF65-F5344CB8AC3E}">
        <p14:creationId xmlns:p14="http://schemas.microsoft.com/office/powerpoint/2010/main" val="1356230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اسباب تراجع اهمية الاستثمار في حافظة الاوراق المالية:</a:t>
            </a:r>
            <a:endParaRPr lang="ar-IQ" dirty="0"/>
          </a:p>
        </p:txBody>
      </p:sp>
      <p:sp>
        <p:nvSpPr>
          <p:cNvPr id="3" name="Content Placeholder 2"/>
          <p:cNvSpPr>
            <a:spLocks noGrp="1"/>
          </p:cNvSpPr>
          <p:nvPr>
            <p:ph idx="1"/>
          </p:nvPr>
        </p:nvSpPr>
        <p:spPr/>
        <p:txBody>
          <a:bodyPr>
            <a:normAutofit/>
          </a:bodyPr>
          <a:lstStyle/>
          <a:p>
            <a:r>
              <a:rPr lang="ar-IQ" sz="2800" dirty="0" smtClean="0"/>
              <a:t>فرض بعض الدول قيودا قانونية معينة لتنظيم تداول السندات التي تطرحها الدول الاخرى في اسواقها المالية.</a:t>
            </a:r>
          </a:p>
          <a:p>
            <a:r>
              <a:rPr lang="ar-IQ" sz="2800" dirty="0" smtClean="0"/>
              <a:t>عدم ثقة المستثمرين الاجانب في حكومات الكثير من الدول النامية في مسألة الوفاء بالتزاماتها.</a:t>
            </a:r>
          </a:p>
          <a:p>
            <a:r>
              <a:rPr lang="ar-IQ" sz="2800" dirty="0" smtClean="0"/>
              <a:t>افتقار الكثير من الدول النامية الى اسواق مالية منظمة.</a:t>
            </a:r>
            <a:endParaRPr lang="ar-IQ" sz="2800" dirty="0"/>
          </a:p>
        </p:txBody>
      </p:sp>
    </p:spTree>
    <p:extLst>
      <p:ext uri="{BB962C8B-B14F-4D97-AF65-F5344CB8AC3E}">
        <p14:creationId xmlns:p14="http://schemas.microsoft.com/office/powerpoint/2010/main" val="1525794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3200" dirty="0" smtClean="0"/>
              <a:t>موقف المشرع العراقي في قانون الاستثمار النافذ رقم (13) لسنة 2006 المعدل من الاستثمار في حافظة الاوراق المالية:</a:t>
            </a:r>
            <a:endParaRPr lang="ar-IQ" sz="3200" dirty="0"/>
          </a:p>
        </p:txBody>
      </p:sp>
      <p:sp>
        <p:nvSpPr>
          <p:cNvPr id="3" name="Content Placeholder 2"/>
          <p:cNvSpPr>
            <a:spLocks noGrp="1"/>
          </p:cNvSpPr>
          <p:nvPr>
            <p:ph idx="1"/>
          </p:nvPr>
        </p:nvSpPr>
        <p:spPr/>
        <p:txBody>
          <a:bodyPr>
            <a:normAutofit lnSpcReduction="10000"/>
          </a:bodyPr>
          <a:lstStyle/>
          <a:p>
            <a:r>
              <a:rPr lang="ar-IQ" sz="2800" dirty="0" smtClean="0"/>
              <a:t>نصت المادة (11) الفقرة الثانية على انه (يحق للمستثمر الاجنبي : أ- التداول في سوق العراق للاوراق المالية بالاسهم والسندات المدرجة فيه واكتساب العضوية في الشركات المساهمة الخاصة والمختلطة ولايمنع من ذلك وجود عقارات ضمن موجودات الشركات المذكورة)</a:t>
            </a:r>
          </a:p>
          <a:p>
            <a:r>
              <a:rPr lang="ar-IQ" sz="2800" dirty="0" smtClean="0"/>
              <a:t>وبالتالي فقد اجاز المشرع العراقي للمستثمر الاجنبي الاستثمار في محفظة الاوراق المالية من خلال اعطائها حق التداول في سوق العراق للاوراق المالية للاسهم والسندات المدرجة فيه. </a:t>
            </a:r>
          </a:p>
          <a:p>
            <a:pPr marL="0" indent="0" algn="ctr">
              <a:buNone/>
            </a:pPr>
            <a:r>
              <a:rPr lang="ar-IQ" sz="2800" dirty="0"/>
              <a:t>د. سجى محمد  </a:t>
            </a:r>
          </a:p>
          <a:p>
            <a:pPr marL="0" indent="0" algn="ctr">
              <a:buNone/>
            </a:pPr>
            <a:r>
              <a:rPr lang="ar-IQ" sz="2800" dirty="0"/>
              <a:t>كلية الحقوق/جامعة النهرين</a:t>
            </a:r>
          </a:p>
          <a:p>
            <a:endParaRPr lang="ar-IQ" sz="2800" dirty="0" smtClean="0"/>
          </a:p>
          <a:p>
            <a:endParaRPr lang="ar-IQ" sz="2800" dirty="0"/>
          </a:p>
        </p:txBody>
      </p:sp>
    </p:spTree>
    <p:extLst>
      <p:ext uri="{BB962C8B-B14F-4D97-AF65-F5344CB8AC3E}">
        <p14:creationId xmlns:p14="http://schemas.microsoft.com/office/powerpoint/2010/main" val="21041352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124</TotalTime>
  <Words>514</Words>
  <Application>Microsoft Office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Times New Roman</vt:lpstr>
      <vt:lpstr>Wingdings 3</vt:lpstr>
      <vt:lpstr>Ion</vt:lpstr>
      <vt:lpstr>القروض الخارجية التي تقدمها الدول او الهيئات الخاصة الاجنبية (محاضرة ثانية) </vt:lpstr>
      <vt:lpstr>وقد تأخذ القروض شكل:</vt:lpstr>
      <vt:lpstr>اما الرأي المخالف لهذا النوع من القروض:</vt:lpstr>
      <vt:lpstr>اما الشكل الاخير:</vt:lpstr>
      <vt:lpstr>وعلى الرغم من ان هذه الهيئات تتسم بالحيادية والتجرد, ويكون الهدف الغالب لها من عملية الاقراض هو مساعدة الدول النامية. </vt:lpstr>
      <vt:lpstr>الاستثمار في حافظة الاوراق المالية:</vt:lpstr>
      <vt:lpstr>اسباب تراجع اهمية الاستثمار في حافظة الاوراق المالية:</vt:lpstr>
      <vt:lpstr>موقف المشرع العراقي في قانون الاستثمار النافذ رقم (13) لسنة 2006 المعدل من الاستثمار في حافظة الاوراق المالية: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الاستثمار</dc:title>
  <dc:creator>dell</dc:creator>
  <cp:lastModifiedBy>dell</cp:lastModifiedBy>
  <cp:revision>20</cp:revision>
  <dcterms:created xsi:type="dcterms:W3CDTF">2019-03-17T21:25:20Z</dcterms:created>
  <dcterms:modified xsi:type="dcterms:W3CDTF">2019-04-14T09:25:17Z</dcterms:modified>
</cp:coreProperties>
</file>