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81" d="100"/>
          <a:sy n="81" d="100"/>
        </p:scale>
        <p:origin x="2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115B124-4366-4237-BC8F-A5FDFB3F4D39}" type="datetimeFigureOut">
              <a:rPr lang="ar-IQ" smtClean="0"/>
              <a:t>09/08/1440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1D9D938-6FB5-4FF8-BB46-4A7D9C61BA20}" type="slidenum">
              <a:rPr lang="ar-IQ" smtClean="0"/>
              <a:t>‹#›</a:t>
            </a:fld>
            <a:endParaRPr lang="ar-IQ"/>
          </a:p>
        </p:txBody>
      </p:sp>
    </p:spTree>
    <p:extLst>
      <p:ext uri="{BB962C8B-B14F-4D97-AF65-F5344CB8AC3E}">
        <p14:creationId xmlns:p14="http://schemas.microsoft.com/office/powerpoint/2010/main" val="2136604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15B124-4366-4237-BC8F-A5FDFB3F4D39}" type="datetimeFigureOut">
              <a:rPr lang="ar-IQ" smtClean="0"/>
              <a:t>09/08/1440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1D9D938-6FB5-4FF8-BB46-4A7D9C61BA20}" type="slidenum">
              <a:rPr lang="ar-IQ" smtClean="0"/>
              <a:t>‹#›</a:t>
            </a:fld>
            <a:endParaRPr lang="ar-IQ"/>
          </a:p>
        </p:txBody>
      </p:sp>
    </p:spTree>
    <p:extLst>
      <p:ext uri="{BB962C8B-B14F-4D97-AF65-F5344CB8AC3E}">
        <p14:creationId xmlns:p14="http://schemas.microsoft.com/office/powerpoint/2010/main" val="653496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15B124-4366-4237-BC8F-A5FDFB3F4D39}" type="datetimeFigureOut">
              <a:rPr lang="ar-IQ" smtClean="0"/>
              <a:t>09/08/1440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1D9D938-6FB5-4FF8-BB46-4A7D9C61BA20}" type="slidenum">
              <a:rPr lang="ar-IQ" smtClean="0"/>
              <a:t>‹#›</a:t>
            </a:fld>
            <a:endParaRPr lang="ar-IQ"/>
          </a:p>
        </p:txBody>
      </p:sp>
    </p:spTree>
    <p:extLst>
      <p:ext uri="{BB962C8B-B14F-4D97-AF65-F5344CB8AC3E}">
        <p14:creationId xmlns:p14="http://schemas.microsoft.com/office/powerpoint/2010/main" val="23346845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15B124-4366-4237-BC8F-A5FDFB3F4D39}" type="datetimeFigureOut">
              <a:rPr lang="ar-IQ" smtClean="0"/>
              <a:t>09/08/1440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1D9D938-6FB5-4FF8-BB46-4A7D9C61BA20}" type="slidenum">
              <a:rPr lang="ar-IQ" smtClean="0"/>
              <a:t>‹#›</a:t>
            </a:fld>
            <a:endParaRPr lang="ar-IQ"/>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9943397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15B124-4366-4237-BC8F-A5FDFB3F4D39}" type="datetimeFigureOut">
              <a:rPr lang="ar-IQ" smtClean="0"/>
              <a:t>09/08/1440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1D9D938-6FB5-4FF8-BB46-4A7D9C61BA20}" type="slidenum">
              <a:rPr lang="ar-IQ" smtClean="0"/>
              <a:t>‹#›</a:t>
            </a:fld>
            <a:endParaRPr lang="ar-IQ"/>
          </a:p>
        </p:txBody>
      </p:sp>
    </p:spTree>
    <p:extLst>
      <p:ext uri="{BB962C8B-B14F-4D97-AF65-F5344CB8AC3E}">
        <p14:creationId xmlns:p14="http://schemas.microsoft.com/office/powerpoint/2010/main" val="13203124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115B124-4366-4237-BC8F-A5FDFB3F4D39}" type="datetimeFigureOut">
              <a:rPr lang="ar-IQ" smtClean="0"/>
              <a:t>09/08/1440</a:t>
            </a:fld>
            <a:endParaRPr lang="ar-IQ"/>
          </a:p>
        </p:txBody>
      </p:sp>
      <p:sp>
        <p:nvSpPr>
          <p:cNvPr id="4"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1D9D938-6FB5-4FF8-BB46-4A7D9C61BA20}" type="slidenum">
              <a:rPr lang="ar-IQ" smtClean="0"/>
              <a:t>‹#›</a:t>
            </a:fld>
            <a:endParaRPr lang="ar-IQ"/>
          </a:p>
        </p:txBody>
      </p:sp>
    </p:spTree>
    <p:extLst>
      <p:ext uri="{BB962C8B-B14F-4D97-AF65-F5344CB8AC3E}">
        <p14:creationId xmlns:p14="http://schemas.microsoft.com/office/powerpoint/2010/main" val="3277573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115B124-4366-4237-BC8F-A5FDFB3F4D39}" type="datetimeFigureOut">
              <a:rPr lang="ar-IQ" smtClean="0"/>
              <a:t>09/08/1440</a:t>
            </a:fld>
            <a:endParaRPr lang="ar-IQ"/>
          </a:p>
        </p:txBody>
      </p:sp>
      <p:sp>
        <p:nvSpPr>
          <p:cNvPr id="4"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1D9D938-6FB5-4FF8-BB46-4A7D9C61BA20}" type="slidenum">
              <a:rPr lang="ar-IQ" smtClean="0"/>
              <a:t>‹#›</a:t>
            </a:fld>
            <a:endParaRPr lang="ar-IQ"/>
          </a:p>
        </p:txBody>
      </p:sp>
    </p:spTree>
    <p:extLst>
      <p:ext uri="{BB962C8B-B14F-4D97-AF65-F5344CB8AC3E}">
        <p14:creationId xmlns:p14="http://schemas.microsoft.com/office/powerpoint/2010/main" val="16217774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15B124-4366-4237-BC8F-A5FDFB3F4D39}" type="datetimeFigureOut">
              <a:rPr lang="ar-IQ" smtClean="0"/>
              <a:t>09/08/1440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1D9D938-6FB5-4FF8-BB46-4A7D9C61BA20}" type="slidenum">
              <a:rPr lang="ar-IQ" smtClean="0"/>
              <a:t>‹#›</a:t>
            </a:fld>
            <a:endParaRPr lang="ar-IQ"/>
          </a:p>
        </p:txBody>
      </p:sp>
    </p:spTree>
    <p:extLst>
      <p:ext uri="{BB962C8B-B14F-4D97-AF65-F5344CB8AC3E}">
        <p14:creationId xmlns:p14="http://schemas.microsoft.com/office/powerpoint/2010/main" val="9934133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15B124-4366-4237-BC8F-A5FDFB3F4D39}" type="datetimeFigureOut">
              <a:rPr lang="ar-IQ" smtClean="0"/>
              <a:t>09/08/1440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1D9D938-6FB5-4FF8-BB46-4A7D9C61BA20}" type="slidenum">
              <a:rPr lang="ar-IQ" smtClean="0"/>
              <a:t>‹#›</a:t>
            </a:fld>
            <a:endParaRPr lang="ar-IQ"/>
          </a:p>
        </p:txBody>
      </p:sp>
    </p:spTree>
    <p:extLst>
      <p:ext uri="{BB962C8B-B14F-4D97-AF65-F5344CB8AC3E}">
        <p14:creationId xmlns:p14="http://schemas.microsoft.com/office/powerpoint/2010/main" val="1039613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6115B124-4366-4237-BC8F-A5FDFB3F4D39}" type="datetimeFigureOut">
              <a:rPr lang="ar-IQ" smtClean="0"/>
              <a:t>09/08/1440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1D9D938-6FB5-4FF8-BB46-4A7D9C61BA20}" type="slidenum">
              <a:rPr lang="ar-IQ" smtClean="0"/>
              <a:t>‹#›</a:t>
            </a:fld>
            <a:endParaRPr lang="ar-IQ"/>
          </a:p>
        </p:txBody>
      </p:sp>
    </p:spTree>
    <p:extLst>
      <p:ext uri="{BB962C8B-B14F-4D97-AF65-F5344CB8AC3E}">
        <p14:creationId xmlns:p14="http://schemas.microsoft.com/office/powerpoint/2010/main" val="2932522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15B124-4366-4237-BC8F-A5FDFB3F4D39}" type="datetimeFigureOut">
              <a:rPr lang="ar-IQ" smtClean="0"/>
              <a:t>09/08/1440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1D9D938-6FB5-4FF8-BB46-4A7D9C61BA20}" type="slidenum">
              <a:rPr lang="ar-IQ" smtClean="0"/>
              <a:t>‹#›</a:t>
            </a:fld>
            <a:endParaRPr lang="ar-IQ"/>
          </a:p>
        </p:txBody>
      </p:sp>
    </p:spTree>
    <p:extLst>
      <p:ext uri="{BB962C8B-B14F-4D97-AF65-F5344CB8AC3E}">
        <p14:creationId xmlns:p14="http://schemas.microsoft.com/office/powerpoint/2010/main" val="407804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115B124-4366-4237-BC8F-A5FDFB3F4D39}" type="datetimeFigureOut">
              <a:rPr lang="ar-IQ" smtClean="0"/>
              <a:t>09/08/1440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1D9D938-6FB5-4FF8-BB46-4A7D9C61BA20}" type="slidenum">
              <a:rPr lang="ar-IQ" smtClean="0"/>
              <a:t>‹#›</a:t>
            </a:fld>
            <a:endParaRPr lang="ar-IQ"/>
          </a:p>
        </p:txBody>
      </p:sp>
    </p:spTree>
    <p:extLst>
      <p:ext uri="{BB962C8B-B14F-4D97-AF65-F5344CB8AC3E}">
        <p14:creationId xmlns:p14="http://schemas.microsoft.com/office/powerpoint/2010/main" val="1252539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115B124-4366-4237-BC8F-A5FDFB3F4D39}" type="datetimeFigureOut">
              <a:rPr lang="ar-IQ" smtClean="0"/>
              <a:t>09/08/1440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21D9D938-6FB5-4FF8-BB46-4A7D9C61BA20}" type="slidenum">
              <a:rPr lang="ar-IQ" smtClean="0"/>
              <a:t>‹#›</a:t>
            </a:fld>
            <a:endParaRPr lang="ar-IQ"/>
          </a:p>
        </p:txBody>
      </p:sp>
    </p:spTree>
    <p:extLst>
      <p:ext uri="{BB962C8B-B14F-4D97-AF65-F5344CB8AC3E}">
        <p14:creationId xmlns:p14="http://schemas.microsoft.com/office/powerpoint/2010/main" val="3414819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6115B124-4366-4237-BC8F-A5FDFB3F4D39}" type="datetimeFigureOut">
              <a:rPr lang="ar-IQ" smtClean="0"/>
              <a:t>09/08/1440</a:t>
            </a:fld>
            <a:endParaRPr lang="ar-IQ"/>
          </a:p>
        </p:txBody>
      </p:sp>
      <p:sp>
        <p:nvSpPr>
          <p:cNvPr id="5" name="Footer Placeholder 3"/>
          <p:cNvSpPr>
            <a:spLocks noGrp="1"/>
          </p:cNvSpPr>
          <p:nvPr>
            <p:ph type="ftr" sz="quarter" idx="11"/>
          </p:nvPr>
        </p:nvSpPr>
        <p:spPr/>
        <p:txBody>
          <a:bodyPr/>
          <a:lstStyle/>
          <a:p>
            <a:endParaRPr lang="ar-IQ"/>
          </a:p>
        </p:txBody>
      </p:sp>
      <p:sp>
        <p:nvSpPr>
          <p:cNvPr id="6" name="Slide Number Placeholder 4"/>
          <p:cNvSpPr>
            <a:spLocks noGrp="1"/>
          </p:cNvSpPr>
          <p:nvPr>
            <p:ph type="sldNum" sz="quarter" idx="12"/>
          </p:nvPr>
        </p:nvSpPr>
        <p:spPr/>
        <p:txBody>
          <a:bodyPr/>
          <a:lstStyle/>
          <a:p>
            <a:fld id="{21D9D938-6FB5-4FF8-BB46-4A7D9C61BA20}" type="slidenum">
              <a:rPr lang="ar-IQ" smtClean="0"/>
              <a:t>‹#›</a:t>
            </a:fld>
            <a:endParaRPr lang="ar-IQ"/>
          </a:p>
        </p:txBody>
      </p:sp>
    </p:spTree>
    <p:extLst>
      <p:ext uri="{BB962C8B-B14F-4D97-AF65-F5344CB8AC3E}">
        <p14:creationId xmlns:p14="http://schemas.microsoft.com/office/powerpoint/2010/main" val="2819370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115B124-4366-4237-BC8F-A5FDFB3F4D39}" type="datetimeFigureOut">
              <a:rPr lang="ar-IQ" smtClean="0"/>
              <a:t>09/08/1440</a:t>
            </a:fld>
            <a:endParaRPr lang="ar-IQ"/>
          </a:p>
        </p:txBody>
      </p:sp>
      <p:sp>
        <p:nvSpPr>
          <p:cNvPr id="5" name="Footer Placeholder 2"/>
          <p:cNvSpPr>
            <a:spLocks noGrp="1"/>
          </p:cNvSpPr>
          <p:nvPr>
            <p:ph type="ftr" sz="quarter" idx="11"/>
          </p:nvPr>
        </p:nvSpPr>
        <p:spPr/>
        <p:txBody>
          <a:bodyPr/>
          <a:lstStyle/>
          <a:p>
            <a:endParaRPr lang="ar-IQ"/>
          </a:p>
        </p:txBody>
      </p:sp>
      <p:sp>
        <p:nvSpPr>
          <p:cNvPr id="6" name="Slide Number Placeholder 3"/>
          <p:cNvSpPr>
            <a:spLocks noGrp="1"/>
          </p:cNvSpPr>
          <p:nvPr>
            <p:ph type="sldNum" sz="quarter" idx="12"/>
          </p:nvPr>
        </p:nvSpPr>
        <p:spPr/>
        <p:txBody>
          <a:bodyPr/>
          <a:lstStyle/>
          <a:p>
            <a:fld id="{21D9D938-6FB5-4FF8-BB46-4A7D9C61BA20}" type="slidenum">
              <a:rPr lang="ar-IQ" smtClean="0"/>
              <a:t>‹#›</a:t>
            </a:fld>
            <a:endParaRPr lang="ar-IQ"/>
          </a:p>
        </p:txBody>
      </p:sp>
    </p:spTree>
    <p:extLst>
      <p:ext uri="{BB962C8B-B14F-4D97-AF65-F5344CB8AC3E}">
        <p14:creationId xmlns:p14="http://schemas.microsoft.com/office/powerpoint/2010/main" val="1996370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6115B124-4366-4237-BC8F-A5FDFB3F4D39}" type="datetimeFigureOut">
              <a:rPr lang="ar-IQ" smtClean="0"/>
              <a:t>09/08/1440</a:t>
            </a:fld>
            <a:endParaRPr lang="ar-IQ"/>
          </a:p>
        </p:txBody>
      </p:sp>
      <p:sp>
        <p:nvSpPr>
          <p:cNvPr id="5" name="Footer Placeholder 5"/>
          <p:cNvSpPr>
            <a:spLocks noGrp="1"/>
          </p:cNvSpPr>
          <p:nvPr>
            <p:ph type="ftr" sz="quarter" idx="11"/>
          </p:nvPr>
        </p:nvSpPr>
        <p:spPr/>
        <p:txBody>
          <a:bodyPr/>
          <a:lstStyle/>
          <a:p>
            <a:endParaRPr lang="ar-IQ"/>
          </a:p>
        </p:txBody>
      </p:sp>
      <p:sp>
        <p:nvSpPr>
          <p:cNvPr id="6" name="Slide Number Placeholder 6"/>
          <p:cNvSpPr>
            <a:spLocks noGrp="1"/>
          </p:cNvSpPr>
          <p:nvPr>
            <p:ph type="sldNum" sz="quarter" idx="12"/>
          </p:nvPr>
        </p:nvSpPr>
        <p:spPr/>
        <p:txBody>
          <a:bodyPr/>
          <a:lstStyle/>
          <a:p>
            <a:fld id="{21D9D938-6FB5-4FF8-BB46-4A7D9C61BA20}" type="slidenum">
              <a:rPr lang="ar-IQ" smtClean="0"/>
              <a:t>‹#›</a:t>
            </a:fld>
            <a:endParaRPr lang="ar-IQ"/>
          </a:p>
        </p:txBody>
      </p:sp>
    </p:spTree>
    <p:extLst>
      <p:ext uri="{BB962C8B-B14F-4D97-AF65-F5344CB8AC3E}">
        <p14:creationId xmlns:p14="http://schemas.microsoft.com/office/powerpoint/2010/main" val="2722237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15B124-4366-4237-BC8F-A5FDFB3F4D39}" type="datetimeFigureOut">
              <a:rPr lang="ar-IQ" smtClean="0"/>
              <a:t>09/08/1440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1D9D938-6FB5-4FF8-BB46-4A7D9C61BA20}" type="slidenum">
              <a:rPr lang="ar-IQ" smtClean="0"/>
              <a:t>‹#›</a:t>
            </a:fld>
            <a:endParaRPr lang="ar-IQ"/>
          </a:p>
        </p:txBody>
      </p:sp>
    </p:spTree>
    <p:extLst>
      <p:ext uri="{BB962C8B-B14F-4D97-AF65-F5344CB8AC3E}">
        <p14:creationId xmlns:p14="http://schemas.microsoft.com/office/powerpoint/2010/main" val="3312493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115B124-4366-4237-BC8F-A5FDFB3F4D39}" type="datetimeFigureOut">
              <a:rPr lang="ar-IQ" smtClean="0"/>
              <a:t>09/08/1440</a:t>
            </a:fld>
            <a:endParaRPr lang="ar-IQ"/>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ar-IQ"/>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21D9D938-6FB5-4FF8-BB46-4A7D9C61BA20}" type="slidenum">
              <a:rPr lang="ar-IQ" smtClean="0"/>
              <a:t>‹#›</a:t>
            </a:fld>
            <a:endParaRPr lang="ar-IQ"/>
          </a:p>
        </p:txBody>
      </p:sp>
    </p:spTree>
    <p:extLst>
      <p:ext uri="{BB962C8B-B14F-4D97-AF65-F5344CB8AC3E}">
        <p14:creationId xmlns:p14="http://schemas.microsoft.com/office/powerpoint/2010/main" val="3814604764"/>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تعريف الاستثمار</a:t>
            </a:r>
            <a:endParaRPr lang="ar-IQ" dirty="0"/>
          </a:p>
        </p:txBody>
      </p:sp>
      <p:sp>
        <p:nvSpPr>
          <p:cNvPr id="3" name="Subtitle 2"/>
          <p:cNvSpPr>
            <a:spLocks noGrp="1"/>
          </p:cNvSpPr>
          <p:nvPr>
            <p:ph type="subTitle" idx="1"/>
          </p:nvPr>
        </p:nvSpPr>
        <p:spPr/>
        <p:txBody>
          <a:bodyPr>
            <a:normAutofit/>
          </a:bodyPr>
          <a:lstStyle/>
          <a:p>
            <a:r>
              <a:rPr lang="ar-IQ" sz="4000" dirty="0" smtClean="0"/>
              <a:t>اشكال الاستثمار</a:t>
            </a:r>
            <a:endParaRPr lang="ar-IQ" sz="4000" dirty="0"/>
          </a:p>
        </p:txBody>
      </p:sp>
    </p:spTree>
    <p:extLst>
      <p:ext uri="{BB962C8B-B14F-4D97-AF65-F5344CB8AC3E}">
        <p14:creationId xmlns:p14="http://schemas.microsoft.com/office/powerpoint/2010/main" val="1563441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تعريف الاستثمار</a:t>
            </a:r>
            <a:endParaRPr lang="ar-IQ" dirty="0"/>
          </a:p>
        </p:txBody>
      </p:sp>
      <p:sp>
        <p:nvSpPr>
          <p:cNvPr id="3" name="Content Placeholder 2"/>
          <p:cNvSpPr>
            <a:spLocks noGrp="1"/>
          </p:cNvSpPr>
          <p:nvPr>
            <p:ph idx="1"/>
          </p:nvPr>
        </p:nvSpPr>
        <p:spPr/>
        <p:txBody>
          <a:bodyPr>
            <a:normAutofit/>
          </a:bodyPr>
          <a:lstStyle/>
          <a:p>
            <a:r>
              <a:rPr lang="ar-IQ" sz="2400" dirty="0" smtClean="0"/>
              <a:t>ان الموقف التشريعي في العراق صدرت فيه عدة قوانين لتنظيم الاستثمار وتشجيعه ولاسيما في الحقب الاخيرة, فقد عرف قانون تنظيم الاستثمار المعدني العراقي رقم (91) لسنة 1988, النافذ في المادة الاولى الفقرة (5) الاستثمار انه: ( كل عمل يهدف اى استثمار المواد المنجمية والمقلعية في حالتها الطبيعية او بعد المعالجة) .</a:t>
            </a:r>
          </a:p>
          <a:p>
            <a:r>
              <a:rPr lang="ar-IQ" sz="2400" dirty="0" smtClean="0"/>
              <a:t>كما عرف قانون الاستثمار العراقي رقم (13) لسنة 2006 في المادة الاولى الفقرة (ن) الاستثمار هو (توظيف المال في اي نشاط او مشروع اقتصادي يعود بالمنفعة المشروعة على البلد) وقد اعطى المشرع مفهوما واسعا للاستثمار (توظيف المال وفي اي مشروع), وهذا لايتماشى مع اهداف هذا التشريع في تحقيق التنمية الاقتصادية والبشرية التي تتطلب توجيه النشاط الاستثماري ليكفل تحقيقه.</a:t>
            </a:r>
            <a:endParaRPr lang="ar-IQ" sz="2400" dirty="0"/>
          </a:p>
        </p:txBody>
      </p:sp>
    </p:spTree>
    <p:extLst>
      <p:ext uri="{BB962C8B-B14F-4D97-AF65-F5344CB8AC3E}">
        <p14:creationId xmlns:p14="http://schemas.microsoft.com/office/powerpoint/2010/main" val="3204504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تعريف الاستثمار</a:t>
            </a:r>
            <a:endParaRPr lang="ar-IQ" dirty="0"/>
          </a:p>
        </p:txBody>
      </p:sp>
      <p:sp>
        <p:nvSpPr>
          <p:cNvPr id="3" name="Content Placeholder 2"/>
          <p:cNvSpPr>
            <a:spLocks noGrp="1"/>
          </p:cNvSpPr>
          <p:nvPr>
            <p:ph idx="1"/>
          </p:nvPr>
        </p:nvSpPr>
        <p:spPr/>
        <p:txBody>
          <a:bodyPr>
            <a:normAutofit/>
          </a:bodyPr>
          <a:lstStyle/>
          <a:p>
            <a:r>
              <a:rPr lang="ar-IQ" sz="2400" dirty="0" smtClean="0"/>
              <a:t>اما اصطلاحا فقد عرفه الفقه بأنه ( استخدام جزء من الموارد المتاحة للمجتمع لتكوين رأس المال اللازم للاحلال اوالتوسع او لأنشاء اصول جديدة تستعمل في العملية الانتاجية لأنتاج السلع والخدمات الاخرى).</a:t>
            </a:r>
          </a:p>
          <a:p>
            <a:r>
              <a:rPr lang="ar-IQ" sz="2400" dirty="0" smtClean="0"/>
              <a:t>او </a:t>
            </a:r>
            <a:r>
              <a:rPr lang="ar-IQ" sz="2400" dirty="0" smtClean="0"/>
              <a:t>هو الزيادة الصافية في رأس المال الحقيقي للمجتمع كالمعدات والمباني من السلع .</a:t>
            </a:r>
          </a:p>
          <a:p>
            <a:r>
              <a:rPr lang="ar-IQ" sz="2400" dirty="0" smtClean="0"/>
              <a:t>او هو القيام بأستخدام الاموال في المشاريع الانتاجية سواء بطريق مباشر كشراء الالات والمواد الاولية, والذي يخول صاحبه حق ممارسة السلطة الفعلية على النشاط, ام بطريق غير مباشر كشراء الاسهم والسندات والذي لايخول صاحبه ممارسة هذا الحق وفي كل الاحوال تكون الغاية هي تحقيق ربح مجز او عائد يوزع على الاطراف بحسب النسب المتفق عليها. </a:t>
            </a:r>
            <a:endParaRPr lang="ar-IQ" sz="2400" dirty="0"/>
          </a:p>
        </p:txBody>
      </p:sp>
    </p:spTree>
    <p:extLst>
      <p:ext uri="{BB962C8B-B14F-4D97-AF65-F5344CB8AC3E}">
        <p14:creationId xmlns:p14="http://schemas.microsoft.com/office/powerpoint/2010/main" val="4006983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اشكال الاستثمار</a:t>
            </a:r>
            <a:endParaRPr lang="ar-IQ" dirty="0"/>
          </a:p>
        </p:txBody>
      </p:sp>
      <p:sp>
        <p:nvSpPr>
          <p:cNvPr id="3" name="Content Placeholder 2"/>
          <p:cNvSpPr>
            <a:spLocks noGrp="1"/>
          </p:cNvSpPr>
          <p:nvPr>
            <p:ph idx="1"/>
          </p:nvPr>
        </p:nvSpPr>
        <p:spPr/>
        <p:txBody>
          <a:bodyPr>
            <a:normAutofit/>
          </a:bodyPr>
          <a:lstStyle/>
          <a:p>
            <a:r>
              <a:rPr lang="ar-IQ" sz="2400" dirty="0" smtClean="0"/>
              <a:t>ينقسم الاستثمار بحسب جنسية المستثمر الى نوعين استثمار وطني واخر اجنبي.</a:t>
            </a:r>
          </a:p>
          <a:p>
            <a:r>
              <a:rPr lang="ar-IQ" sz="2400" dirty="0" smtClean="0"/>
              <a:t>وفي نطاق الاستثمار الاجنبي تتخذ انسيابية رؤوس الاموال الاجنبية الخاصة شكلين هما الاستثمار المباشر والاستثمار غير المباشر.</a:t>
            </a:r>
            <a:endParaRPr lang="ar-IQ" sz="2400" dirty="0"/>
          </a:p>
        </p:txBody>
      </p:sp>
    </p:spTree>
    <p:extLst>
      <p:ext uri="{BB962C8B-B14F-4D97-AF65-F5344CB8AC3E}">
        <p14:creationId xmlns:p14="http://schemas.microsoft.com/office/powerpoint/2010/main" val="42862581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الاستثمار المباشر</a:t>
            </a:r>
            <a:endParaRPr lang="ar-IQ" dirty="0"/>
          </a:p>
        </p:txBody>
      </p:sp>
      <p:sp>
        <p:nvSpPr>
          <p:cNvPr id="3" name="Content Placeholder 2"/>
          <p:cNvSpPr>
            <a:spLocks noGrp="1"/>
          </p:cNvSpPr>
          <p:nvPr>
            <p:ph idx="1"/>
          </p:nvPr>
        </p:nvSpPr>
        <p:spPr/>
        <p:txBody>
          <a:bodyPr>
            <a:normAutofit/>
          </a:bodyPr>
          <a:lstStyle/>
          <a:p>
            <a:r>
              <a:rPr lang="ar-IQ" sz="2400" dirty="0" smtClean="0"/>
              <a:t>يقوم الاستثمار المباشر بدور اساسي في عملية التنمية الاقتصادية لمعظم الدول ولاسيما النامية, فهو يمكنها من استغلال مواردها الطبيعية وتطوير القدرات الفنية والادارية للدولة المضيفة, وتنمية البنى التحتية في الدول النامية كالاتصالات والطرق والمطارات, ويسهم في تطوير مختلف الصناعات وتدريب الايدي العاملة المحلية</a:t>
            </a:r>
          </a:p>
          <a:p>
            <a:r>
              <a:rPr lang="ar-IQ" sz="2400" dirty="0" smtClean="0"/>
              <a:t>ويعرف الاستثمار المباشر بانه تشغيل لرأس المال عبر الحدود الدول شريطة ان يملك المستثمر 10% من الاسهم ذات الحق في التصويت في المشروع ومشاركته في الادارة سواء اكان المشروع جديدا ام عاملا ام قائما بالفعل.</a:t>
            </a:r>
          </a:p>
          <a:p>
            <a:r>
              <a:rPr lang="ar-IQ" sz="2400" dirty="0" smtClean="0"/>
              <a:t>فالاستثمار المباشر ينشأ اما في صورة مشروعات مشتركة مع الدول المضيفة </a:t>
            </a:r>
          </a:p>
          <a:p>
            <a:r>
              <a:rPr lang="ar-IQ" sz="2400" dirty="0" smtClean="0"/>
              <a:t>او عن طريق الشركات متعددة الجنسية</a:t>
            </a:r>
            <a:endParaRPr lang="ar-IQ" sz="2400" dirty="0"/>
          </a:p>
        </p:txBody>
      </p:sp>
    </p:spTree>
    <p:extLst>
      <p:ext uri="{BB962C8B-B14F-4D97-AF65-F5344CB8AC3E}">
        <p14:creationId xmlns:p14="http://schemas.microsoft.com/office/powerpoint/2010/main" val="40397160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المشروعات المشتركة</a:t>
            </a:r>
            <a:endParaRPr lang="ar-IQ" dirty="0"/>
          </a:p>
        </p:txBody>
      </p:sp>
      <p:sp>
        <p:nvSpPr>
          <p:cNvPr id="3" name="Content Placeholder 2"/>
          <p:cNvSpPr>
            <a:spLocks noGrp="1"/>
          </p:cNvSpPr>
          <p:nvPr>
            <p:ph idx="1"/>
          </p:nvPr>
        </p:nvSpPr>
        <p:spPr/>
        <p:txBody>
          <a:bodyPr/>
          <a:lstStyle/>
          <a:p>
            <a:r>
              <a:rPr lang="ar-IQ" sz="2400" dirty="0" smtClean="0"/>
              <a:t>تعد المشروعات المشتركة من اهم الطرق التي تلجأ لها الدول في الاستثمار المباشر والتي تعرف بأنها :</a:t>
            </a:r>
          </a:p>
          <a:p>
            <a:pPr marL="0" indent="0">
              <a:buNone/>
            </a:pPr>
            <a:r>
              <a:rPr lang="ar-IQ" dirty="0" smtClean="0"/>
              <a:t>ضم </a:t>
            </a:r>
            <a:r>
              <a:rPr lang="ar-IQ" sz="2400" dirty="0" smtClean="0"/>
              <a:t>جهود واموال طرفين او اكثر من الوطنيين والاجانب في سبيل القيام بنشاط استثماري وادراة كيانه القانوني على اساس المشاركة فيما بينهم في الارباح والخسائر وتحمل المسؤوليات والمخاطر.</a:t>
            </a:r>
          </a:p>
          <a:p>
            <a:pPr marL="0" indent="0">
              <a:buNone/>
            </a:pPr>
            <a:endParaRPr lang="ar-IQ" sz="2400" dirty="0"/>
          </a:p>
        </p:txBody>
      </p:sp>
    </p:spTree>
    <p:extLst>
      <p:ext uri="{BB962C8B-B14F-4D97-AF65-F5344CB8AC3E}">
        <p14:creationId xmlns:p14="http://schemas.microsoft.com/office/powerpoint/2010/main" val="19547785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الشركات متعددة الجنسية</a:t>
            </a:r>
            <a:endParaRPr lang="ar-IQ" dirty="0"/>
          </a:p>
        </p:txBody>
      </p:sp>
      <p:sp>
        <p:nvSpPr>
          <p:cNvPr id="3" name="Content Placeholder 2"/>
          <p:cNvSpPr>
            <a:spLocks noGrp="1"/>
          </p:cNvSpPr>
          <p:nvPr>
            <p:ph idx="1"/>
          </p:nvPr>
        </p:nvSpPr>
        <p:spPr/>
        <p:txBody>
          <a:bodyPr>
            <a:normAutofit/>
          </a:bodyPr>
          <a:lstStyle/>
          <a:p>
            <a:r>
              <a:rPr lang="ar-IQ" sz="2400" dirty="0" smtClean="0"/>
              <a:t>من الاشكال التي يأخذها الاستثمار المباشر في الدول النامية ولها دور مهم وخطير في الحياة القانونية في ميدان الاستثمارات الاجنبية, بوصفها القناة التي تتدفق منها رؤوس الاموال الاجنبية والمعرفة الفنية والتقنية.</a:t>
            </a:r>
          </a:p>
          <a:p>
            <a:r>
              <a:rPr lang="ar-IQ" sz="2400" dirty="0" smtClean="0"/>
              <a:t>وفي الوقت نفسه يصعب فرض الرقابة والتحكم عليها لتجنب حمل المستثمرين الى نقل استثماراتهم من البلد الذي حاول ان يحدد نشاطهم.</a:t>
            </a:r>
          </a:p>
          <a:p>
            <a:r>
              <a:rPr lang="ar-IQ" sz="2400" dirty="0" smtClean="0"/>
              <a:t>وهذه الشركات ن حيث تكوينها وطبيعتها ونشاطها ليست شركة واحدة من الناحية القانونية وانما شركات متعددة فالشركة القمة هي الشركة الام او القابضة ذات النشاط المميز تتبعها شركات اخرى تكون تابعة لها اقتصاديا وتنتشر في دول متعددة.</a:t>
            </a:r>
            <a:endParaRPr lang="ar-IQ" sz="2400" dirty="0"/>
          </a:p>
        </p:txBody>
      </p:sp>
    </p:spTree>
    <p:extLst>
      <p:ext uri="{BB962C8B-B14F-4D97-AF65-F5344CB8AC3E}">
        <p14:creationId xmlns:p14="http://schemas.microsoft.com/office/powerpoint/2010/main" val="16232687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الاستثمار غير المباشر</a:t>
            </a:r>
            <a:endParaRPr lang="ar-IQ" dirty="0"/>
          </a:p>
        </p:txBody>
      </p:sp>
      <p:sp>
        <p:nvSpPr>
          <p:cNvPr id="3" name="Content Placeholder 2"/>
          <p:cNvSpPr>
            <a:spLocks noGrp="1"/>
          </p:cNvSpPr>
          <p:nvPr>
            <p:ph idx="1"/>
          </p:nvPr>
        </p:nvSpPr>
        <p:spPr/>
        <p:txBody>
          <a:bodyPr>
            <a:normAutofit lnSpcReduction="10000"/>
          </a:bodyPr>
          <a:lstStyle/>
          <a:p>
            <a:r>
              <a:rPr lang="ar-IQ" sz="2400" dirty="0" smtClean="0"/>
              <a:t>يقتصر هذا النوع من الاستثمار على تقديم راس مال المستثمر الى جهة معينة لتقوم هي بهذا الاستثمار من دون ان يكون لها نصيب في ملكية المشروع او في ادارته او في تنظيمهفالمستثمر يحصل على عائد رأس المال دون ان تكون له سيطرة في ادارة المشروع او نقل الخبرات الومهارات المرافقة لرأس المال الاجنبي, ويتخذ صورتين هما:</a:t>
            </a:r>
          </a:p>
          <a:p>
            <a:r>
              <a:rPr lang="ar-IQ" sz="2400" dirty="0" smtClean="0"/>
              <a:t>القروض الخارجية التي تقدمها الدول او الهيئات الخاصة الاجنبية</a:t>
            </a:r>
          </a:p>
          <a:p>
            <a:r>
              <a:rPr lang="ar-IQ" sz="2400" dirty="0" smtClean="0"/>
              <a:t>الاستثمار في حافظة الاوراق المالية</a:t>
            </a:r>
          </a:p>
          <a:p>
            <a:endParaRPr lang="ar-IQ" sz="2400" dirty="0"/>
          </a:p>
          <a:p>
            <a:pPr marL="0" indent="0">
              <a:buNone/>
            </a:pPr>
            <a:endParaRPr lang="ar-IQ" sz="2400" dirty="0" smtClean="0"/>
          </a:p>
          <a:p>
            <a:pPr marL="0" indent="0" algn="ctr">
              <a:buNone/>
            </a:pPr>
            <a:r>
              <a:rPr lang="ar-IQ" dirty="0" smtClean="0"/>
              <a:t>د. سجى محمد  </a:t>
            </a:r>
          </a:p>
          <a:p>
            <a:pPr marL="0" indent="0" algn="ctr">
              <a:buNone/>
            </a:pPr>
            <a:r>
              <a:rPr lang="ar-IQ" dirty="0" smtClean="0"/>
              <a:t>كلية الحقوق/جامعة النهرين</a:t>
            </a:r>
            <a:endParaRPr lang="ar-IQ" dirty="0"/>
          </a:p>
        </p:txBody>
      </p:sp>
    </p:spTree>
    <p:extLst>
      <p:ext uri="{BB962C8B-B14F-4D97-AF65-F5344CB8AC3E}">
        <p14:creationId xmlns:p14="http://schemas.microsoft.com/office/powerpoint/2010/main" val="275286704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125</TotalTime>
  <Words>598</Words>
  <Application>Microsoft Office PowerPoint</Application>
  <PresentationFormat>Widescreen</PresentationFormat>
  <Paragraphs>32</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Century Gothic</vt:lpstr>
      <vt:lpstr>Times New Roman</vt:lpstr>
      <vt:lpstr>Wingdings 3</vt:lpstr>
      <vt:lpstr>Ion</vt:lpstr>
      <vt:lpstr>تعريف الاستثمار</vt:lpstr>
      <vt:lpstr>تعريف الاستثمار</vt:lpstr>
      <vt:lpstr>تعريف الاستثمار</vt:lpstr>
      <vt:lpstr>اشكال الاستثمار</vt:lpstr>
      <vt:lpstr>الاستثمار المباشر</vt:lpstr>
      <vt:lpstr>المشروعات المشتركة</vt:lpstr>
      <vt:lpstr>الشركات متعددة الجنسية</vt:lpstr>
      <vt:lpstr>الاستثمار غير المباشر</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تعريف الاستثمار</dc:title>
  <dc:creator>dell</dc:creator>
  <cp:lastModifiedBy>dell</cp:lastModifiedBy>
  <cp:revision>21</cp:revision>
  <dcterms:created xsi:type="dcterms:W3CDTF">2019-03-17T21:25:20Z</dcterms:created>
  <dcterms:modified xsi:type="dcterms:W3CDTF">2019-04-14T09:22:53Z</dcterms:modified>
</cp:coreProperties>
</file>