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61" r:id="rId3"/>
    <p:sldId id="257" r:id="rId4"/>
    <p:sldId id="258" r:id="rId5"/>
    <p:sldId id="259" r:id="rId6"/>
    <p:sldId id="260"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432"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1D8BD707-D9CF-40AE-B4C6-C98DA3205C09}" type="datetimeFigureOut">
              <a:rPr lang="en-US" smtClean="0"/>
              <a:pPr/>
              <a:t>4/1/2019</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1D8BD707-D9CF-40AE-B4C6-C98DA3205C09}" type="datetimeFigureOut">
              <a:rPr lang="en-US" smtClean="0"/>
              <a:pPr/>
              <a:t>4/1/2019</a:t>
            </a:fld>
            <a:endParaRPr lang="en-US"/>
          </a:p>
        </p:txBody>
      </p:sp>
      <p:sp>
        <p:nvSpPr>
          <p:cNvPr id="27" name="Slide Number Placeholder 26"/>
          <p:cNvSpPr>
            <a:spLocks noGrp="1"/>
          </p:cNvSpPr>
          <p:nvPr>
            <p:ph type="sldNum" sz="quarter" idx="11"/>
          </p:nvPr>
        </p:nvSpPr>
        <p:spPr/>
        <p:txBody>
          <a:bodyPr rtlCol="0"/>
          <a:lstStyle/>
          <a:p>
            <a:fld id="{B6F15528-21DE-4FAA-801E-634DDDAF4B2B}"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1D8BD707-D9CF-40AE-B4C6-C98DA3205C09}" type="datetimeFigureOut">
              <a:rPr lang="en-US" smtClean="0"/>
              <a:pPr/>
              <a:t>4/1/2019</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1D8BD707-D9CF-40AE-B4C6-C98DA3205C09}" type="datetimeFigureOut">
              <a:rPr lang="en-US" smtClean="0"/>
              <a:pPr/>
              <a:t>4/1/2019</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365760" indent="-256032" algn="r" rtl="1"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r" rtl="1"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r" rtl="1"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r" rtl="1"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r" rtl="1"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r" rtl="1"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r" rtl="1"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r" rtl="1"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r" rtl="1"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0"/>
            <a:ext cx="8229600" cy="1143000"/>
          </a:xfrm>
        </p:spPr>
        <p:txBody>
          <a:bodyPr/>
          <a:lstStyle/>
          <a:p>
            <a:pPr algn="l"/>
            <a:r>
              <a:rPr lang="ar-IQ"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أ.م.د سناء محمد سدخان</a:t>
            </a:r>
            <a:endParaRPr lang="ar-IQ"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p:txBody>
      </p:sp>
      <p:sp>
        <p:nvSpPr>
          <p:cNvPr id="3" name="Content Placeholder 2"/>
          <p:cNvSpPr>
            <a:spLocks noGrp="1"/>
          </p:cNvSpPr>
          <p:nvPr>
            <p:ph idx="1"/>
          </p:nvPr>
        </p:nvSpPr>
        <p:spPr>
          <a:xfrm>
            <a:off x="457200" y="533401"/>
            <a:ext cx="8229600" cy="4648200"/>
          </a:xfrm>
        </p:spPr>
        <p:txBody>
          <a:bodyPr anchor="ctr">
            <a:normAutofit/>
          </a:bodyPr>
          <a:lstStyle/>
          <a:p>
            <a:pPr marL="0" indent="0" algn="ctr">
              <a:buNone/>
            </a:pPr>
            <a:r>
              <a:rPr lang="ar-IQ" sz="36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تطور الاختصاص </a:t>
            </a:r>
            <a:r>
              <a:rPr lang="ar-IQ" sz="36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المالي</a:t>
            </a:r>
            <a:endParaRPr lang="ar-IQ" sz="36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p:txBody>
      </p:sp>
    </p:spTree>
    <p:extLst>
      <p:ext uri="{BB962C8B-B14F-4D97-AF65-F5344CB8AC3E}">
        <p14:creationId xmlns:p14="http://schemas.microsoft.com/office/powerpoint/2010/main" val="40753422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812536"/>
          </a:xfrm>
        </p:spPr>
        <p:txBody>
          <a:bodyPr/>
          <a:lstStyle/>
          <a:p>
            <a:pPr marL="109728" indent="0">
              <a:buNone/>
            </a:pPr>
            <a:r>
              <a:rPr lang="ar-IQ" dirty="0"/>
              <a:t>المقدمة</a:t>
            </a:r>
          </a:p>
          <a:p>
            <a:pPr marL="109728" indent="0">
              <a:buNone/>
            </a:pPr>
            <a:endParaRPr lang="ar-IQ" dirty="0"/>
          </a:p>
          <a:p>
            <a:pPr marL="109728" indent="0">
              <a:buNone/>
            </a:pPr>
            <a:r>
              <a:rPr lang="ar-IQ" dirty="0"/>
              <a:t>أن الشؤون المالية تعدّ أساس تعتمد عليها الدولة الحديثة في بلوغ أهدافها السياسية والإقتصادية والإجتماعية إضافة إلى هدفها المالي، وبما ان السلطة التشريعية في أيّ بلد يعد من أهم السلطات باعتبارها الممثل الحقيقي لإرادة الشعب، تكون مختصة في تشريع القوانين وتعديلها والغائها، فضلاً عن اقرار ما تُقدمه السلطة التنفيذية اليها من مشروعات قوانين، حيث تقوم السلطة التشريعية بثلاث وظائف اساسية وهي: (الوظيفة المالية، والوظيفة التشريعية، والوظيفة الرقابية).</a:t>
            </a:r>
          </a:p>
          <a:p>
            <a:pPr marL="109728" indent="0">
              <a:buNone/>
            </a:pPr>
            <a:r>
              <a:rPr lang="ar-IQ" dirty="0"/>
              <a:t>وقدر تعلق الأمر بموضوع بحثنا، سوف نبين موضوع " تطور الاختصاص المالي للسلطة التشريعية في الانظة المختلفة"، وكما يأتي:</a:t>
            </a:r>
          </a:p>
          <a:p>
            <a:pPr marL="109728" indent="0">
              <a:buNone/>
            </a:pPr>
            <a:endParaRPr lang="ar-IQ" dirty="0"/>
          </a:p>
        </p:txBody>
      </p:sp>
    </p:spTree>
    <p:extLst>
      <p:ext uri="{BB962C8B-B14F-4D97-AF65-F5344CB8AC3E}">
        <p14:creationId xmlns:p14="http://schemas.microsoft.com/office/powerpoint/2010/main" val="34660181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736336"/>
          </a:xfrm>
        </p:spPr>
        <p:txBody>
          <a:bodyPr>
            <a:normAutofit/>
          </a:bodyPr>
          <a:lstStyle/>
          <a:p>
            <a:pPr marL="109728" indent="0" algn="ctr">
              <a:buNone/>
            </a:pPr>
            <a:r>
              <a:rPr lang="ar-IQ" b="1" dirty="0"/>
              <a:t>المطلب الثاني</a:t>
            </a:r>
          </a:p>
          <a:p>
            <a:pPr marL="109728" indent="0" algn="ctr">
              <a:buNone/>
            </a:pPr>
            <a:r>
              <a:rPr lang="ar-IQ" b="1" dirty="0"/>
              <a:t>تطور الاختصاص المالي للسلطة التشريعية في الانظة المختلفة</a:t>
            </a:r>
          </a:p>
          <a:p>
            <a:pPr marL="109728" indent="0" algn="just">
              <a:buNone/>
            </a:pPr>
            <a:r>
              <a:rPr lang="ar-IQ" sz="1800" dirty="0"/>
              <a:t>لم يكن الاختصاص المالي سابقاً مناط بالسلطة التشريعية، حيث كانت السلطة التنفيذية هي التي تمارس هذا الاختصاص، إلاّ ان التطور الحاصل في الانظمة الدستورية قد ادى الى تضمين وتحديد صلاحيات تشريعية ورقابية واسعة في المجال المالي، كاقتراح التشريعات المالية واصدارها، مثل الضرائب والرسوم والقروض العامة والحسابات الختامية، فضلاً عن اختصصات اخرى، وهذا التطور قد شمل دولة العراق، لذلك سنتناول موضوع التطور في الاختصاص المالي للسلطة التشريعية في العراق بصورة مركزة بدءً من دستور عام 1925 لغاية دستور </a:t>
            </a:r>
            <a:r>
              <a:rPr lang="ar-IQ" sz="1800" dirty="0" smtClean="0"/>
              <a:t>2005، </a:t>
            </a:r>
            <a:r>
              <a:rPr lang="ar-IQ" sz="1800" dirty="0"/>
              <a:t>مع التطرق بعض الشيء الى ما تضمنته دساتير جمهورية مصر العربية منذ دستور 1929 لغاية دستور </a:t>
            </a:r>
            <a:r>
              <a:rPr lang="ar-IQ" sz="1800" dirty="0" smtClean="0"/>
              <a:t>2014.</a:t>
            </a:r>
            <a:endParaRPr lang="ar-IQ" sz="1800" dirty="0"/>
          </a:p>
          <a:p>
            <a:pPr marL="109728" indent="0">
              <a:buNone/>
            </a:pPr>
            <a:endParaRPr lang="ar-IQ" dirty="0"/>
          </a:p>
        </p:txBody>
      </p:sp>
    </p:spTree>
    <p:extLst>
      <p:ext uri="{BB962C8B-B14F-4D97-AF65-F5344CB8AC3E}">
        <p14:creationId xmlns:p14="http://schemas.microsoft.com/office/powerpoint/2010/main" val="35432766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685800"/>
            <a:ext cx="8610600" cy="5943600"/>
          </a:xfrm>
        </p:spPr>
        <p:txBody>
          <a:bodyPr>
            <a:normAutofit fontScale="25000" lnSpcReduction="20000"/>
          </a:bodyPr>
          <a:lstStyle/>
          <a:p>
            <a:pPr marL="109728" indent="0" algn="ctr">
              <a:buNone/>
            </a:pPr>
            <a:r>
              <a:rPr lang="ar-IQ" sz="7200" b="1" dirty="0"/>
              <a:t>الفرع الأول</a:t>
            </a:r>
          </a:p>
          <a:p>
            <a:pPr marL="109728" indent="0" algn="ctr">
              <a:buNone/>
            </a:pPr>
            <a:r>
              <a:rPr lang="ar-IQ" sz="9600" b="1" dirty="0"/>
              <a:t>الاختصاص المالي للسلطة التشريعية في ظل دستور عام 192</a:t>
            </a:r>
            <a:r>
              <a:rPr lang="ar-IQ" sz="5600" b="1" dirty="0"/>
              <a:t>5</a:t>
            </a:r>
          </a:p>
          <a:p>
            <a:pPr marL="109728" indent="0" algn="just">
              <a:buNone/>
            </a:pPr>
            <a:r>
              <a:rPr lang="ar-IQ" sz="6400" dirty="0"/>
              <a:t>       نصت المادة (28) من القانون الاساسي بان: "السلطة التشريعية منوطة بمجلس الامة مع الملك، ومجلس الأمة يتألف من مجلسي الاعيان والنواب، وللسلطة التشريعية وضع القوانين وتعديلها والغائها مع مراعاة أحكام هذا القانون" ويظهر جلياً بان هذا القانون قد منح الملك سلطتين هما (التشريعية والتنفيذية)، وهو نفس الحكم الذي جاء به دستور عام 1923 المصري حيث اناط السلطة التشريعية بيد الملك بالاشتراك مع مجلس الشيوخ والنواب( ).</a:t>
            </a:r>
          </a:p>
          <a:p>
            <a:pPr marL="109728" indent="0" algn="just">
              <a:buNone/>
            </a:pPr>
            <a:r>
              <a:rPr lang="ar-IQ" sz="6400" dirty="0"/>
              <a:t>لذلك ومن خلال الاطلاع على نصوص القانون الاساسي نرى بانه قد اناط اختصاص اقتراح التشريعات المالية للسلطة التنفيذية، اما السلطة التشريعية الممثلة بمجلس الاعيان والنواب فان حقها في اقتراح مشاريع القوانين كان مقيداً.</a:t>
            </a:r>
          </a:p>
          <a:p>
            <a:pPr marL="109728" indent="0" algn="just">
              <a:buNone/>
            </a:pPr>
            <a:r>
              <a:rPr lang="ar-IQ" sz="6400" dirty="0"/>
              <a:t>حيث لم يمنح القانون الاساسي (مجلس الامة) صلاحية اقتراح القوانين المالية بدلالة نص المادة (45) منه التي قضت بان: ((لكل عضو من اعضاء مجلس النواب ان يقترح لائحة قانونية، عدا مايتعلق بالامور المالية...))، وبالتالي فإن القانون قد حصر اقتراح القوانين المالية بالسلطة التنفيذية، كما هو الحال بالنسبة الى نص المادة (38) من دستور مصر عام 1930 حيث اناطت سلطة حق اقتراحات مشروعات القوانين المالية للملك فحسب، على خلاف دستور عام 1923 الذي كان يخص الملك ومجلس النواب باقتراح مشروعات القوانين معاً، فضلاً عن ذلك فان القانون الاساسي لم يجز أيّ اقتراح للنفقات العامة يتقدم به للبرلمان، وحصرها بالوزارة( )، كما منع القانون الاساسي مجلس النواب من ان يقلص من النفقات الناشئة عن المعاهدات التي تمت المصادقة عليها من قبل مجلس الامة او المجلس التأسيسي لكن يسمح لمجلس النواب بمثل هذا الاجراء ان يأخذ موافقة الملك عليه( ). </a:t>
            </a:r>
          </a:p>
          <a:p>
            <a:pPr marL="109728" indent="0" algn="just">
              <a:buNone/>
            </a:pPr>
            <a:r>
              <a:rPr lang="ar-IQ" sz="6400" dirty="0"/>
              <a:t>ويبدو ان القانون الاساسي قد منح مجلس الامة صلاحية مناقشة واقرار مشاريع القوانين المالية، حيث يجب ان ترفع جميع اللوائح القانونية الى احد المجلسين، فاذا قبلها ترفع الى الثاني، ولا تكون قانوناً مالم يوافق عليه المجلسان( ).</a:t>
            </a:r>
          </a:p>
          <a:p>
            <a:pPr marL="109728" indent="0" algn="just">
              <a:buNone/>
            </a:pPr>
            <a:r>
              <a:rPr lang="ar-IQ" sz="6400" dirty="0"/>
              <a:t>لكن بالرغم من منع القانون الاساسي البرلمان من اقتراح القوانين المالية لكنه لم يمنع السلطة التشريعية ممثلة بمجلس النواب من مراقبة تصرفات الوزارة مراقبة دقيقة في الجوانب المالية وعليه لا يمكن للوزارة ان تنفرد بتقدير المسائل المالية عامة، لان تنظيمها خاضع لموافقة البرلمان( ).</a:t>
            </a:r>
          </a:p>
          <a:p>
            <a:pPr marL="109728" indent="0" algn="just">
              <a:buNone/>
            </a:pPr>
            <a:r>
              <a:rPr lang="ar-IQ" sz="6400" dirty="0"/>
              <a:t>كما ان القانون الاساسي قد منع السلطة التنفيذية من فرض الضرائب أو الرسوم ما لم تصدر بقانون، وحظر عليها عقد القروض إلاّ بعد اجازة مجلس الامة عن طريق سن قانون يسمح لها بعقد القروض، وليس للسلطة التنفيذية القيام باي نشاط مالي خارج اطار الموازنة العامة والتي يجب ان تصدر بقانون، باستثناء حالة واحدة تتمكن فيها السلطة التنفيذية من صرف مبالغ مستعجلة لم يؤذن بصرفها في الميزانية( ). </a:t>
            </a:r>
          </a:p>
          <a:p>
            <a:pPr marL="109728" indent="0" algn="just">
              <a:buNone/>
            </a:pPr>
            <a:r>
              <a:rPr lang="ar-IQ" sz="6400" dirty="0"/>
              <a:t>كما يتبين من نصوص القانون الاساسي بان هنالك عدد من التشريعات المالية يختص مجلس الامة باصدارها كي تتمكن السلطة التنفيذية من ممارسة نشاطها المالي وهي (الضرائب، الرسوم، القروض العامة، الموازنة العامة والحسابات الختامية، وغيرها).</a:t>
            </a:r>
          </a:p>
          <a:p>
            <a:pPr marL="109728" indent="0">
              <a:buNone/>
            </a:pPr>
            <a:endParaRPr lang="ar-IQ" dirty="0"/>
          </a:p>
        </p:txBody>
      </p:sp>
    </p:spTree>
    <p:extLst>
      <p:ext uri="{BB962C8B-B14F-4D97-AF65-F5344CB8AC3E}">
        <p14:creationId xmlns:p14="http://schemas.microsoft.com/office/powerpoint/2010/main" val="2807591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533400"/>
            <a:ext cx="8382000" cy="6019800"/>
          </a:xfrm>
        </p:spPr>
        <p:txBody>
          <a:bodyPr>
            <a:normAutofit fontScale="25000" lnSpcReduction="20000"/>
          </a:bodyPr>
          <a:lstStyle/>
          <a:p>
            <a:pPr marL="109728" indent="0" algn="ctr">
              <a:buNone/>
            </a:pPr>
            <a:r>
              <a:rPr lang="ar-IQ" sz="8000" b="1" dirty="0"/>
              <a:t>الفرع الثاني</a:t>
            </a:r>
          </a:p>
          <a:p>
            <a:pPr marL="109728" indent="0" algn="ctr">
              <a:buNone/>
            </a:pPr>
            <a:r>
              <a:rPr lang="ar-IQ" sz="8000" b="1" dirty="0"/>
              <a:t>الاختصاصات المالية للسلطة التشريعية في ظل دساتير الجمهورية المؤقتة</a:t>
            </a:r>
          </a:p>
          <a:p>
            <a:pPr marL="109728" indent="0">
              <a:buNone/>
            </a:pPr>
            <a:r>
              <a:rPr lang="ar-IQ" sz="5600" dirty="0"/>
              <a:t>وهي ثمان دساتير سبعة منها مؤقتة وهي: (دستور عام 1958، ودستور 4 نيسان 1963، ودستور 22 نيسان 1964، ودستور 29 نيسان 1964، ودستور 21 ايلول 1968، ودستور 16 تموز 1970، وقانون إدارة الدولة العراقية للمرحلة الانتقالي لعام 2004) وواحد دائمي وهو (الدستور الحالي لعام 2005)، لذا سوف نبحث في هذه الدساتير لمعرفة الجهة المختصة بالتشريعات المالية، وكما يأتي:</a:t>
            </a:r>
          </a:p>
          <a:p>
            <a:pPr marL="109728" indent="0">
              <a:buNone/>
            </a:pPr>
            <a:r>
              <a:rPr lang="ar-IQ" sz="5600" b="1" dirty="0"/>
              <a:t>أولاً: الاختصاص المالي للسلطة التشريعية في ظل دستور 1958:</a:t>
            </a:r>
          </a:p>
          <a:p>
            <a:pPr marL="109728" indent="0">
              <a:buNone/>
            </a:pPr>
            <a:r>
              <a:rPr lang="ar-IQ" sz="5600" dirty="0"/>
              <a:t>منح هذا الدستور الصلاحيات التشريعية الى مجلس الوزراء، اما حق المصادقة على القوانين التي يصدرها مجلس الوزراء فقد منحه لمجلس السيادة( ) وبعد ان منح السلطة التشريعية الى مجلس الوزراء فانه لم يتعرض للجوانب المالية سوى الضرائب والرسوم اذ نص في المادة (15) منه على انه: "لا يجوز فرض ضريبة او رسوم او تعديلها او الغائها الا بقانون"، ولم يتضمن أيّ نص للجوانب المالية الاخرى في الدولة مثل الموازنة العامة والقروض العامة وماشابه، ويلاحظ ايضاً بان الاعلان الدستوري المؤقت الصادر عام 1953 في مصر قد خول مجلس الوزراء السلطتين التشريعية والتنفيذية (م 9-10) وتولى قائد الثورة أعمال السيادة العليا، لذلك لم يكن ثمة مجلس نيابي وبالتالي انتقلت الوظيفة التشريعية بالكامل بما فيها الاختصاصات المالية الى مجلس الوزراء وفق ما تقتضيه اعتبارات حماية الثورة والنظام الذي أنشأته( ).</a:t>
            </a:r>
          </a:p>
          <a:p>
            <a:pPr marL="109728" indent="0">
              <a:buNone/>
            </a:pPr>
            <a:r>
              <a:rPr lang="ar-IQ" sz="5600" b="1" dirty="0"/>
              <a:t>ثانياً: الاختصاص المالي للسلطة التشريعية في ظل دستور 4 نيسان 1963:</a:t>
            </a:r>
          </a:p>
          <a:p>
            <a:pPr marL="109728" indent="0">
              <a:buNone/>
            </a:pPr>
            <a:r>
              <a:rPr lang="ar-IQ" sz="5600" dirty="0"/>
              <a:t>منح قانون المجلس الوطني لقيادة الثورة رقم (25) لسنة 1963 صلاحيات واسعة (للمجلس الوطني لقيادة الثورة) ومن هذه الصلاحيات اختصاصه بالتشريع( )، كما تضمن ايضاً جوانب مالية اخرى ومنها تنظيم رواتب ومخصصات المجلس الوطني لقيادة الثورة، والتطرق إلى تفاصيل مسألة الراتب التقاعدي لعضو المجلس الوطني( )، لكنه لم يتطرق الى التشريعات المالية كالموازنة العامة والضرائب والرسوم وغيرها، إلاّ انه وبموجب نص المادة (2/1) منه الذي منح مجلس قيادة الثورة "السلطة التشريعية"، فله حق وضع القوانين والانظمة وتعديلها والغائها، أيّ ان من حقه تشريع اي قانون مالي للدولة وبالفعل صدرت عدة قوانين مالية منها على سبيل المثال قانون الموازنة الاعتيادية لعام 1963م التي تمت المصادقة على حساباتها الختامية بقانون تصديق الحسابات النهائية (الختامية) رقم (190) لعام 1977( ).</a:t>
            </a:r>
          </a:p>
          <a:p>
            <a:pPr marL="109728" indent="0">
              <a:buNone/>
            </a:pPr>
            <a:r>
              <a:rPr lang="ar-IQ" sz="5600" b="1" dirty="0"/>
              <a:t>ثالثاً: الاختصاص المالي للسلطة التشريعية في ظل دستور (22) نيسان 1964:</a:t>
            </a:r>
          </a:p>
          <a:p>
            <a:pPr marL="109728" indent="0">
              <a:buNone/>
            </a:pPr>
            <a:r>
              <a:rPr lang="ar-IQ" sz="5600" dirty="0"/>
              <a:t>بينت المادة (3/أ) من قانون المجلس الوطني لقيادة الثورة رقم (61) لسنة 1964 بان يمارس المجلس الوطني لقيادة الثورة "السلطة التشريعية بما في ذلك تشريع ميزانية الدولة"، كما تعرض هذا القانون لذكر امرين اخرين وهما (رواتب اعضاء المجلس الوطني لقيادة الثورة، والرواتب التقاعدية لاعضاء المجلس المحلي).</a:t>
            </a:r>
          </a:p>
          <a:p>
            <a:pPr marL="109728" indent="0">
              <a:buNone/>
            </a:pPr>
            <a:r>
              <a:rPr lang="ar-IQ" sz="5600" b="1" dirty="0"/>
              <a:t>رابعاً: الاختصاص المالي للسلطة التشريعية في ظل دستور 29 نيسان 1964:</a:t>
            </a:r>
          </a:p>
          <a:p>
            <a:pPr marL="109728" indent="0">
              <a:buNone/>
            </a:pPr>
            <a:r>
              <a:rPr lang="ar-IQ" sz="5600" dirty="0"/>
              <a:t>اناط هذا الدستور السلطة التشريعية بمجلس الامة( ) لكن مجلس الامة يم يجري انتخابه ليمارس السلطة التشريعية وفق هذا الدستور، لذا استمرت السلطة التشريعية تمارس من قبل مجلس غير منتخب وعلى اثر تعديل الدستور في 8 ايلول 1965، فان السلطة التشريعية قد تمت اناطتها بالحكومة ولذلك اصبح في استطاعة الحكومة ان تعدل او تلغي اي قانون يقف في طريق تنفيذ سياستها( )، لذلك فان مقترحات القوانين جميعاً بما فيها مقترحات القوانين المالية ستكون من اختصاص مجلس الوزراء، وهذا ما هو ظاهر وجلي حينما بين الدستور بمناسبة تعداده لاختصاصات الحكومة ومنها اعداد مشروعات القوانين والانظمة( ).</a:t>
            </a:r>
          </a:p>
          <a:p>
            <a:pPr marL="109728" indent="0">
              <a:buNone/>
            </a:pPr>
            <a:r>
              <a:rPr lang="ar-IQ" sz="5600" dirty="0"/>
              <a:t>لذلك وبما ان السلطة التنفيذية (الحكومة) قد انيط بها سلطة التشريع فان التشريعات المالية التي تضمنها هذا الدستور ومنها (الميزانية العامة، والقروض، والضرائب والرسوم، ورواتب رئيس الجمهورية ومخصصاته..الخ) تكون من ضمن اختصاصه</a:t>
            </a:r>
            <a:r>
              <a:rPr lang="ar-IQ" sz="5600" dirty="0" smtClean="0"/>
              <a:t>.</a:t>
            </a:r>
            <a:endParaRPr lang="ar-IQ" sz="5600" dirty="0"/>
          </a:p>
        </p:txBody>
      </p:sp>
    </p:spTree>
    <p:extLst>
      <p:ext uri="{BB962C8B-B14F-4D97-AF65-F5344CB8AC3E}">
        <p14:creationId xmlns:p14="http://schemas.microsoft.com/office/powerpoint/2010/main" val="32947458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6041136"/>
          </a:xfrm>
        </p:spPr>
        <p:txBody>
          <a:bodyPr>
            <a:noAutofit/>
          </a:bodyPr>
          <a:lstStyle/>
          <a:p>
            <a:pPr marL="109728" indent="0" algn="just">
              <a:buNone/>
            </a:pPr>
            <a:r>
              <a:rPr lang="ar-IQ" sz="1400" dirty="0"/>
              <a:t>خ</a:t>
            </a:r>
            <a:r>
              <a:rPr lang="ar-IQ" sz="1400" b="1" dirty="0"/>
              <a:t>امساً: الاختصاص المالي للسلطة التشريعية في ظل دستور 21 ايلول 1968:</a:t>
            </a:r>
          </a:p>
          <a:p>
            <a:pPr marL="109728" indent="0" algn="just">
              <a:buNone/>
            </a:pPr>
            <a:r>
              <a:rPr lang="ar-IQ" sz="1400" dirty="0"/>
              <a:t>في ظل هذا الدستور فان مسألة اعداد مشاريع القوانين قد منحت الى السلطة التنفيذية والتي تتكون من (رئيس الجمهورية والوزراء)، حيث منحها صلاحية اقتراح مشاريع القوانين المالية، والتي تقوم بتقديمها الى مجلس قيادة الثورة ليسنها على شكل قوانين، حيث تضمن هذا الدستور عدد من التشريعات المالية ومنها الضريبة والرسوم إذ نصت المادة (39) منه على أنّه: (لا يجوز فرض ضريبة أو رسم أو تعديلها أو الغائها أو الإعفاء منها إلاّ بقانون)، كما اناط الدستور موضوع اعداد الميزانية العامة والملحقة بالحكومة( ) كما منحها سلطة عقد القروض ومنحها في حدود السيادة العامة للدولة( ) دون الوقوف على موافقة السلطة التشريعية.</a:t>
            </a:r>
          </a:p>
          <a:p>
            <a:pPr marL="109728" indent="0" algn="just">
              <a:buNone/>
            </a:pPr>
            <a:r>
              <a:rPr lang="ar-IQ" sz="1400" b="1" dirty="0"/>
              <a:t>سادساً: الاختصاص المالي للسلطة التشريعية في ظل دستور 16 تموز 1970:</a:t>
            </a:r>
          </a:p>
          <a:p>
            <a:pPr marL="109728" indent="0" algn="just">
              <a:buNone/>
            </a:pPr>
            <a:r>
              <a:rPr lang="ar-IQ" sz="1400" dirty="0"/>
              <a:t>اورد دستور 1970 عدداً من النصوص تبين بان للمجلس الوطني الحق في النظر في مشروعات القوانين المقدمة اليه من مجلس قيادة الثورة أو رئيس الجمهورية أو المقدمة اليه من ربع اعضاء المجلس الوطني وذلك في غير الأمور العسكرية والمالية وشؤون الأمن العام( )، فضلاً عن ذلك فقد تم منح المجلس الوطني صلاحية مناقشة مشروع الموازنة العامة باستثناء ميزانية وزارة الدفاع وشؤون الأمن العام أو ما يرى رئيس الجمهورية استثنائه من المناقشة( )، لكن بصدور قانون المجلس الوطني رقم (55) لسنة 1980( )، الذي الغى القانون السابق رقم (228) لسنة 1970 جرى التأكيد على اختصاص المجلس في اقرار الموازنة العامة وخطط التنمية القومية( ) من دون اي استثناء أو ان يخرج ميزانية وزارة الدفاع وقضايا الأمن العام من المناقشة، لكن بصدور قانون المجلس الوطني رقم (26) لسنة 1995( )، ايضاً جرى تقييد المجلس في مجال مناقشة الميزانية العامة والميزانيات الملحقة اليها حيث نصت المادة (54) منه على أنه: (يناقش المجلس الوطني ويقر مشروع الموازنة العامة للدولة وخطة التنمية باستثناء ما يتعلق منها بوزارة الدفاع وشؤون الأمن العام وما يرى رئيس الجمهورية استثنائه من المناقشة).</a:t>
            </a:r>
          </a:p>
          <a:p>
            <a:pPr marL="109728" indent="0" algn="just">
              <a:buNone/>
            </a:pPr>
            <a:r>
              <a:rPr lang="ar-IQ" sz="1400" dirty="0"/>
              <a:t>اما ما يتعلق بجوانب الضرائب والرسوم فلم يحدد الدستور الجهة المختصة باقتراح أو تقديم مشروع قانون الضريبة والرسم، وانما اكتفى بالنص في المادة (35) ونصها ان: (أداء الضرائب المالية واجب على كل مواطن ولاتفرض الضرائب المالية ولا تعدل ولا تجبى إلاّ بقانون) كما سار المشرِّع الدستوري المصري بذات المنوال في دستور عام 1971 إذ نصت المادة (119) منه على ان (إنشاء الضرائب العامة وتعديلها أو الغائها لا يكون إلاّ بقانون ولا يعفى من أدائها إلاّ في الاحوال المبينه في القانون ولا يجوز تكليف أحد أداء غير ذلك من الضرائب أو الرسوم إلاّ في حدود القانون).</a:t>
            </a:r>
          </a:p>
          <a:p>
            <a:pPr marL="109728" indent="0" algn="just">
              <a:buNone/>
            </a:pPr>
            <a:r>
              <a:rPr lang="ar-IQ" sz="1400" dirty="0"/>
              <a:t>لذلك نرى ان كل من الدستور العراقي والمصري قد اناط مسألة تنظيم الضرائب العامة والرسوم بقانون وليس بناءّ على قانون.</a:t>
            </a:r>
          </a:p>
          <a:p>
            <a:pPr marL="109728" indent="0" algn="just">
              <a:buNone/>
            </a:pPr>
            <a:r>
              <a:rPr lang="ar-IQ" sz="1400" dirty="0"/>
              <a:t>اما مسألة القروض العامة فقد منح الدستور العراقي سلطة عقد القروض العامة بمجلس الوزراء، من دون اخذ موافقة السلطة التشريعية مسبقاً في حين ان الدستور المصري قد منع السلطة التنفيذية ان تقوم بعقد القروض العامة مالم تستحصل موافقة مجلس الشعب( </a:t>
            </a:r>
            <a:r>
              <a:rPr lang="ar-IQ" sz="1400" dirty="0" smtClean="0"/>
              <a:t>).</a:t>
            </a:r>
            <a:endParaRPr lang="ar-IQ" sz="1400" dirty="0"/>
          </a:p>
        </p:txBody>
      </p:sp>
    </p:spTree>
    <p:extLst>
      <p:ext uri="{BB962C8B-B14F-4D97-AF65-F5344CB8AC3E}">
        <p14:creationId xmlns:p14="http://schemas.microsoft.com/office/powerpoint/2010/main" val="16105193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117336"/>
          </a:xfrm>
        </p:spPr>
        <p:txBody>
          <a:bodyPr>
            <a:normAutofit/>
          </a:bodyPr>
          <a:lstStyle/>
          <a:p>
            <a:pPr marL="109728" indent="0">
              <a:buNone/>
            </a:pPr>
            <a:r>
              <a:rPr lang="ar-IQ" b="1" dirty="0"/>
              <a:t>سابعاً: الاختصاص المالية للسلطة التشريعية في ظل قانون ادارة الدولة للمرحلة الانتقالية 2004:</a:t>
            </a:r>
          </a:p>
          <a:p>
            <a:pPr marL="109728" indent="0">
              <a:buNone/>
            </a:pPr>
            <a:r>
              <a:rPr lang="ar-IQ" sz="1800" dirty="0"/>
              <a:t>اناط القانون السلطة التشريعية الى الجمعية الوطنية( )، حيث منح مجلس الوزراء صلاحية اعداد الميزانية العامة، ومنح الجمعية الوطنية صلاحية اجراء المناقلة بين ابوابها، وتخفيض مجمل مبالغ الميزانية العامة، أو ان تقترح على مجلس الوزراء زيادة اجمالي مبلغ النفقات عند الضرورة( )، كما ان موضوع القروض العامة قد ذكرها القانون ضمن الاختصاصات الحصرية للحكومة العراقية الانتقالية حيث جاء نص المادة (25/أ) من القانون بان تختص الحكومة العراقية (برسم السياسة الخارجية والتمثيل الدبلوماسي، والتفاوض بشأن المعاهدات والاتفاقيات الدولية والتوقيع عليها، ورسم السياسة الاقتصادية والتجارية الخارجية وسياسات الاقتراض السيادي) ومن ثم لايحق لحكومة اقليم كردستان او مجالس المحافظات الاقتراض المالي، كما أكد ملحق قانون ادارة الدولة العراقية على ان الحكومة العراقية المـؤقتة هي التي تمثل الدولة في مجال القروض الدولية والمساعدات، وديون العراق السيادية، على أن يتمّ تصديق اعمالها من قبل رئاسة الدولة في الحكومة الانتقالية المنتخبة خلال تسعين يوماً مــن توليها السلطة وبالإجماع( ).</a:t>
            </a:r>
          </a:p>
          <a:p>
            <a:pPr marL="109728" indent="0">
              <a:buNone/>
            </a:pPr>
            <a:r>
              <a:rPr lang="ar-IQ" sz="1800" dirty="0"/>
              <a:t> اما في مصر فان دستور عام 2012 قد منع السلطة التنفيذية من ان تجري عقد قرض مالم تستحصل موافقة مجلس النواب مسبقاً( ).</a:t>
            </a:r>
          </a:p>
          <a:p>
            <a:pPr marL="109728" indent="0">
              <a:buNone/>
            </a:pPr>
            <a:r>
              <a:rPr lang="ar-IQ" sz="1800" dirty="0"/>
              <a:t>اما بشأن الضريبة والرسم فقد نص القانون في المادة (18) منه على أن: (لا ضريبة ولا رسم إلاً بقانون)، ورغم عدم بيانه للجهة المختصة باقتراح مشروعات قوانين الضرائب والرسوم إلاّ إنّه ومن قراءة نصوص القانون يمكن القول بان (الجمعية الوطنية) لها الحق في اقتراح قانون الضريبة والرسوم فضلاً عن مجلس الوزراء.</a:t>
            </a:r>
          </a:p>
          <a:p>
            <a:pPr marL="109728" indent="0">
              <a:buNone/>
            </a:pPr>
            <a:endParaRPr lang="ar-IQ" dirty="0"/>
          </a:p>
          <a:p>
            <a:pPr marL="109728" indent="0">
              <a:buNone/>
            </a:pPr>
            <a:endParaRPr lang="ar-IQ" dirty="0"/>
          </a:p>
          <a:p>
            <a:pPr marL="109728" indent="0">
              <a:buNone/>
            </a:pPr>
            <a:endParaRPr lang="ar-IQ" dirty="0"/>
          </a:p>
        </p:txBody>
      </p:sp>
    </p:spTree>
    <p:extLst>
      <p:ext uri="{BB962C8B-B14F-4D97-AF65-F5344CB8AC3E}">
        <p14:creationId xmlns:p14="http://schemas.microsoft.com/office/powerpoint/2010/main" val="1719988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3944112"/>
          </a:xfrm>
        </p:spPr>
        <p:txBody>
          <a:bodyPr>
            <a:normAutofit/>
          </a:bodyPr>
          <a:lstStyle/>
          <a:p>
            <a:pPr marL="109728" indent="0" algn="ctr">
              <a:buNone/>
            </a:pPr>
            <a:r>
              <a:rPr lang="ar-IQ" sz="2600" b="1" dirty="0"/>
              <a:t>الفرع الثالث</a:t>
            </a:r>
          </a:p>
          <a:p>
            <a:pPr marL="109728" indent="0" algn="ctr">
              <a:buNone/>
            </a:pPr>
            <a:r>
              <a:rPr lang="ar-IQ" sz="2600" b="1" dirty="0"/>
              <a:t>الاختصاص المالي للسلطة التشريعية في ظل دستور عام 2005 الدائم.</a:t>
            </a:r>
          </a:p>
          <a:p>
            <a:pPr marL="109728" indent="0" algn="just">
              <a:buNone/>
            </a:pPr>
            <a:r>
              <a:rPr lang="ar-IQ" sz="1800" dirty="0"/>
              <a:t>اشار الدستور الى عدد كبير من التشريعات المالية البعض منها قد اختص بها والبعض الاخر قد احال تنظيمه الى قوانين تصدر لاحقاً من قبل السلطة التشريعية.</a:t>
            </a:r>
          </a:p>
          <a:p>
            <a:pPr marL="109728" indent="0" algn="just">
              <a:buNone/>
            </a:pPr>
            <a:r>
              <a:rPr lang="ar-IQ" sz="1800" dirty="0"/>
              <a:t>لذا نجد ان الدستور قد اناط مسألة اعداد الموازنة العامة( ) والحساب الختامي بمجلس الوزراء، اذ يقدم مجلس الوزراء مشروع قانون الموازنة العامة والحسابات الختامية الى مجلس النواب لإقرارها( )، حيث نصت المادة (80/رابعاً) من الدستور على ان من اختصاصات مجلس الوزراء "رابعاً- إعداد مشروع الموازنة والحساب الختامي وخطط التنمية".</a:t>
            </a:r>
          </a:p>
          <a:p>
            <a:pPr marL="109728" indent="0" algn="just">
              <a:buNone/>
            </a:pPr>
            <a:r>
              <a:rPr lang="ar-IQ" sz="1800" dirty="0"/>
              <a:t>ووفق النص المذكور فان اختصاص اقتراح مشروع قانون الموازنة والحساب الختامي يدخل من ضمن اختصات مجلس الوزراء والإقرار يكون ضمن صلاحية مجلس النواب.</a:t>
            </a:r>
          </a:p>
          <a:p>
            <a:pPr marL="109728" indent="0" algn="just">
              <a:buNone/>
            </a:pPr>
            <a:r>
              <a:rPr lang="ar-IQ" sz="1800" dirty="0"/>
              <a:t>كذلك الحال فان دستور جمهورية مصر العربية لعام 2014 قد خص الحكومة باعداد مشروع الموازنة العامة للدولة( ).</a:t>
            </a:r>
          </a:p>
          <a:p>
            <a:pPr marL="109728" indent="0">
              <a:buNone/>
            </a:pPr>
            <a:endParaRPr lang="ar-IQ" dirty="0"/>
          </a:p>
        </p:txBody>
      </p:sp>
    </p:spTree>
    <p:extLst>
      <p:ext uri="{BB962C8B-B14F-4D97-AF65-F5344CB8AC3E}">
        <p14:creationId xmlns:p14="http://schemas.microsoft.com/office/powerpoint/2010/main" val="31657901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888736"/>
          </a:xfrm>
        </p:spPr>
        <p:txBody>
          <a:bodyPr>
            <a:normAutofit/>
          </a:bodyPr>
          <a:lstStyle/>
          <a:p>
            <a:pPr marL="109728" indent="0">
              <a:buNone/>
            </a:pPr>
            <a:r>
              <a:rPr lang="ar-IQ" sz="2000" b="1" dirty="0"/>
              <a:t>لذا فان السلطة التنفيذية هي التي تقوم بإعداد الموازنة العامة في العراق وذلك للأسباب </a:t>
            </a:r>
            <a:r>
              <a:rPr lang="ar-IQ" sz="2000" b="1"/>
              <a:t>الآتية</a:t>
            </a:r>
            <a:r>
              <a:rPr lang="ar-IQ" sz="2000" b="1" smtClean="0"/>
              <a:t>:</a:t>
            </a:r>
            <a:endParaRPr lang="ar-IQ" sz="2000" b="1" dirty="0"/>
          </a:p>
          <a:p>
            <a:pPr marL="109728" indent="0">
              <a:buNone/>
            </a:pPr>
            <a:r>
              <a:rPr lang="ar-IQ" sz="1800" dirty="0" smtClean="0"/>
              <a:t>1-تحتاج </a:t>
            </a:r>
            <a:r>
              <a:rPr lang="ar-IQ" sz="1800" dirty="0"/>
              <a:t>عملية إعداد الموازنة الى معلومات وبيانات وكشوفات مالية وخبرات وكفاءات فكل هذه المعلومات والخبرات تتوافر لدى السلطة التنفيذية لانها المسؤولة عن الادارات والوزارات والموظفين بصورة عامة، وهي في ميدان التنفيذ.</a:t>
            </a:r>
          </a:p>
          <a:p>
            <a:pPr marL="109728" indent="0">
              <a:buNone/>
            </a:pPr>
            <a:r>
              <a:rPr lang="ar-IQ" sz="1800" dirty="0" smtClean="0"/>
              <a:t>2-السلطة </a:t>
            </a:r>
            <a:r>
              <a:rPr lang="ar-IQ" sz="1800" dirty="0"/>
              <a:t>التنفيذية، كونها مسؤولة عن المرافق العامة والخدمية والادارات بصورة عامة، لذا فهي الاقدر والأكفأ على تقدير ايراداتها ونفقاتها بدقة وموضوعية.</a:t>
            </a:r>
          </a:p>
          <a:p>
            <a:pPr marL="109728" indent="0">
              <a:buNone/>
            </a:pPr>
            <a:r>
              <a:rPr lang="ar-IQ" sz="1800" dirty="0" smtClean="0"/>
              <a:t>3-السلطة </a:t>
            </a:r>
            <a:r>
              <a:rPr lang="ar-IQ" sz="1800" dirty="0"/>
              <a:t>التنفيذية، هي التي تقوم بعملية تنفيذ الميزانية فالأجدر والأولى ان تقوم هي بالإعداد والتحضير، لأن التنفيذ انما هو نتيجة للإعداد ولأنه يسنح لها تعرف مواقع القوة والضعف فيها اكثر من اية سلطة اخرى.</a:t>
            </a:r>
          </a:p>
          <a:p>
            <a:pPr marL="109728" indent="0">
              <a:buNone/>
            </a:pPr>
            <a:r>
              <a:rPr lang="ar-IQ" sz="1800" dirty="0" smtClean="0"/>
              <a:t>4-ان </a:t>
            </a:r>
            <a:r>
              <a:rPr lang="ar-IQ" sz="1800" dirty="0"/>
              <a:t>الموازنة العامة تعبر عن البرامج السياسية والاقتصادية والاجتماعية للحكومة، فيكون من المنطقي ان تترك للحكومة مهمة اعداد وتحضير الموازنة حتى تأتي معبرة عن هذه البرامج وبالتالي يتسنى للشعب محاسبة الحكومة عن طريق ممثليها في البرلمان، في حال عدم تنفيذها لوعودها والتزاماتها الواردة في برامجها.</a:t>
            </a:r>
          </a:p>
          <a:p>
            <a:pPr marL="109728" indent="0">
              <a:buNone/>
            </a:pPr>
            <a:endParaRPr lang="ar-IQ" dirty="0"/>
          </a:p>
        </p:txBody>
      </p:sp>
    </p:spTree>
    <p:extLst>
      <p:ext uri="{BB962C8B-B14F-4D97-AF65-F5344CB8AC3E}">
        <p14:creationId xmlns:p14="http://schemas.microsoft.com/office/powerpoint/2010/main" val="27370904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8</TotalTime>
  <Words>2351</Words>
  <Application>Microsoft Office PowerPoint</Application>
  <PresentationFormat>On-screen Show (4:3)</PresentationFormat>
  <Paragraphs>53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Urban</vt:lpstr>
      <vt:lpstr>أ.م.د سناء محمد سدخان</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أ.م.د سناء محمد سدخان</dc:title>
  <dc:creator>pc-noora</dc:creator>
  <cp:lastModifiedBy>pc-noora</cp:lastModifiedBy>
  <cp:revision>2</cp:revision>
  <dcterms:created xsi:type="dcterms:W3CDTF">2006-08-16T00:00:00Z</dcterms:created>
  <dcterms:modified xsi:type="dcterms:W3CDTF">2019-04-01T18:43:24Z</dcterms:modified>
</cp:coreProperties>
</file>