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21"/>
  </p:notesMasterIdLst>
  <p:sldIdLst>
    <p:sldId id="256" r:id="rId2"/>
    <p:sldId id="257" r:id="rId3"/>
    <p:sldId id="258"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CC0618-C4E0-4EEC-AAC6-6FD934EB1F87}" type="datetimeFigureOut">
              <a:rPr lang="ar-IQ" smtClean="0"/>
              <a:t>23/07/1440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3283AC-3B24-482C-8A9C-13E717EA01CD}" type="slidenum">
              <a:rPr lang="ar-IQ" smtClean="0"/>
              <a:t>‹#›</a:t>
            </a:fld>
            <a:endParaRPr lang="ar-IQ"/>
          </a:p>
        </p:txBody>
      </p:sp>
    </p:spTree>
    <p:extLst>
      <p:ext uri="{BB962C8B-B14F-4D97-AF65-F5344CB8AC3E}">
        <p14:creationId xmlns:p14="http://schemas.microsoft.com/office/powerpoint/2010/main" val="10632054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A3283AC-3B24-482C-8A9C-13E717EA01CD}" type="slidenum">
              <a:rPr lang="ar-IQ" smtClean="0"/>
              <a:t>1</a:t>
            </a:fld>
            <a:endParaRPr lang="ar-IQ"/>
          </a:p>
        </p:txBody>
      </p:sp>
    </p:spTree>
    <p:extLst>
      <p:ext uri="{BB962C8B-B14F-4D97-AF65-F5344CB8AC3E}">
        <p14:creationId xmlns:p14="http://schemas.microsoft.com/office/powerpoint/2010/main" val="940127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710B93E-A9C2-4E71-9B3E-C86A27CD0F57}" type="datetime1">
              <a:rPr lang="en-US" smtClean="0"/>
              <a:t>3/29/2019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11EE5-8A66-4F6B-93EE-EE265536F183}" type="datetime1">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579113-820F-4831-A782-794F2592CE6A}" type="datetime1">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82308E2-FDFF-41C4-9527-B868F3F89C7B}" type="datetime1">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3F7FB-E1A7-46E1-B2EC-E996BF0E298D}" type="datetime1">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5315657-BC70-4AB8-A544-B531506D3907}" type="datetime1">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228B1BB-99DD-497F-A91C-25F4EDFAD99E}" type="datetime1">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441D29-9417-45BA-8026-09B9249675CE}" type="datetime1">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DE56D-9017-4B63-877D-277BE02C1A15}" type="datetime1">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C5F5B-3D8F-47BD-A3D9-5DE0F036FA58}" type="datetime1">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4A637-3EB0-443E-9DB8-1CCF17482016}" type="datetime1">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FB10738-49C4-44B1-BA03-15A9B1022031}" type="datetime1">
              <a:rPr lang="en-US" smtClean="0"/>
              <a:t>3/29/2019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hf hdr="0" dt="0"/>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2731" y="1371600"/>
            <a:ext cx="5458546" cy="2585323"/>
          </a:xfrm>
          <a:prstGeom prst="rect">
            <a:avLst/>
          </a:prstGeom>
          <a:noFill/>
        </p:spPr>
        <p:txBody>
          <a:bodyPr wrap="none" lIns="91440" tIns="45720" rIns="91440" bIns="45720">
            <a:spAutoFit/>
            <a:scene3d>
              <a:camera prst="orthographicFront"/>
              <a:lightRig rig="threePt" dir="t"/>
            </a:scene3d>
            <a:sp3d extrusionH="57150">
              <a:bevelT w="38100" h="38100" prst="convex"/>
            </a:sp3d>
          </a:bodyPr>
          <a:lstStyle/>
          <a:p>
            <a:pPr algn="ctr"/>
            <a:r>
              <a:rPr lang="ar-IQ" sz="5400" b="1" cap="none" spc="0"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محاضرات المالية عامة </a:t>
            </a:r>
          </a:p>
          <a:p>
            <a:pPr algn="ctr"/>
            <a:r>
              <a:rPr lang="ar-IQ" sz="5400" b="1"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أ.م.د سناء محمد سدخان</a:t>
            </a:r>
            <a:endParaRPr lang="ar-IQ" sz="5400" b="1" cap="none" spc="0"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endParaRPr>
          </a:p>
          <a:p>
            <a:pPr algn="ct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Slide Number Placeholder 5"/>
          <p:cNvSpPr>
            <a:spLocks noGrp="1"/>
          </p:cNvSpPr>
          <p:nvPr>
            <p:ph type="sldNum" sz="quarter" idx="11"/>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17164154"/>
      </p:ext>
    </p:extLst>
  </p:cSld>
  <p:clrMapOvr>
    <a:masterClrMapping/>
  </p:clrMapOvr>
  <mc:AlternateContent xmlns:mc="http://schemas.openxmlformats.org/markup-compatibility/2006" xmlns:p14="http://schemas.microsoft.com/office/powerpoint/2010/main">
    <mc:Choice Requires="p14">
      <p:transition p14:dur="0" advTm="701"/>
    </mc:Choice>
    <mc:Fallback xmlns="">
      <p:transition advTm="70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2" name="TextBox 1"/>
          <p:cNvSpPr txBox="1"/>
          <p:nvPr/>
        </p:nvSpPr>
        <p:spPr>
          <a:xfrm>
            <a:off x="914400" y="1066800"/>
            <a:ext cx="7924800" cy="4524315"/>
          </a:xfrm>
          <a:prstGeom prst="rect">
            <a:avLst/>
          </a:prstGeom>
          <a:noFill/>
        </p:spPr>
        <p:txBody>
          <a:bodyPr wrap="square" rtlCol="1">
            <a:spAutoFit/>
          </a:bodyPr>
          <a:lstStyle/>
          <a:p>
            <a:pPr algn="r"/>
            <a:r>
              <a:rPr lang="ar-IQ" sz="3200" dirty="0" smtClean="0">
                <a:solidFill>
                  <a:srgbClr val="FF0000"/>
                </a:solidFill>
              </a:rPr>
              <a:t>القواعد التي تحدد تقدير الرسوم </a:t>
            </a:r>
          </a:p>
          <a:p>
            <a:pPr algn="r"/>
            <a:r>
              <a:rPr lang="ar-IQ" sz="3200" dirty="0" smtClean="0"/>
              <a:t>1- </a:t>
            </a:r>
            <a:r>
              <a:rPr lang="ar-IQ" sz="3200" dirty="0" smtClean="0">
                <a:solidFill>
                  <a:srgbClr val="FF0000"/>
                </a:solidFill>
              </a:rPr>
              <a:t>القاعدة الاولى </a:t>
            </a:r>
            <a:r>
              <a:rPr lang="ar-IQ" sz="3200" dirty="0" smtClean="0"/>
              <a:t>:- تعتمد على التناسب بين الخدمة المقدمة والرسم الي يقابلها</a:t>
            </a:r>
          </a:p>
          <a:p>
            <a:pPr algn="r"/>
            <a:r>
              <a:rPr lang="ar-IQ" sz="3200" dirty="0" smtClean="0"/>
              <a:t>2- </a:t>
            </a:r>
            <a:r>
              <a:rPr lang="ar-IQ" sz="3200" dirty="0" smtClean="0">
                <a:solidFill>
                  <a:srgbClr val="FF0000"/>
                </a:solidFill>
              </a:rPr>
              <a:t>القاعدة الثانية </a:t>
            </a:r>
            <a:r>
              <a:rPr lang="ar-IQ" sz="3200" dirty="0" smtClean="0"/>
              <a:t>:- ان يكون الرسم اقل نفقة من نفقة انتاج الخدمة فيما يتعلق بخدمات معينة التعليم والصحة </a:t>
            </a:r>
          </a:p>
          <a:p>
            <a:pPr algn="r"/>
            <a:r>
              <a:rPr lang="ar-IQ" sz="3200" dirty="0" smtClean="0"/>
              <a:t>3- </a:t>
            </a:r>
            <a:r>
              <a:rPr lang="ar-IQ" sz="3200" dirty="0" smtClean="0">
                <a:solidFill>
                  <a:srgbClr val="FF0000"/>
                </a:solidFill>
              </a:rPr>
              <a:t>القاعدة الثالثة </a:t>
            </a:r>
            <a:r>
              <a:rPr lang="ar-IQ" sz="3200" dirty="0" smtClean="0"/>
              <a:t>:- على الحالات التي يتجاوز فيها مبلغ الرسم نفقة الخدمة المقدمة وتستند اما الى الرغبة في تقليص الطلب عليها (الخدمة) بسبب انها غير اساسية مثل رسوم السفر</a:t>
            </a:r>
            <a:endParaRPr lang="ar-IQ" sz="3200" dirty="0"/>
          </a:p>
        </p:txBody>
      </p:sp>
    </p:spTree>
    <p:extLst>
      <p:ext uri="{BB962C8B-B14F-4D97-AF65-F5344CB8AC3E}">
        <p14:creationId xmlns:p14="http://schemas.microsoft.com/office/powerpoint/2010/main" val="1756465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2" name="TextBox 1"/>
          <p:cNvSpPr txBox="1"/>
          <p:nvPr/>
        </p:nvSpPr>
        <p:spPr>
          <a:xfrm>
            <a:off x="1676400" y="762000"/>
            <a:ext cx="6705600" cy="707886"/>
          </a:xfrm>
          <a:prstGeom prst="rect">
            <a:avLst/>
          </a:prstGeom>
          <a:noFill/>
        </p:spPr>
        <p:txBody>
          <a:bodyPr wrap="square" rtlCol="1">
            <a:spAutoFit/>
          </a:bodyPr>
          <a:lstStyle/>
          <a:p>
            <a:pPr algn="ctr"/>
            <a:r>
              <a:rPr lang="ar-IQ" sz="4000" b="1" dirty="0" smtClean="0">
                <a:solidFill>
                  <a:schemeClr val="accent2">
                    <a:lumMod val="50000"/>
                  </a:schemeClr>
                </a:solidFill>
                <a:effectLst>
                  <a:outerShdw blurRad="38100" dist="38100" dir="2700000" algn="tl">
                    <a:srgbClr val="000000">
                      <a:alpha val="43137"/>
                    </a:srgbClr>
                  </a:outerShdw>
                </a:effectLst>
              </a:rPr>
              <a:t>خصائص القروض العامة </a:t>
            </a:r>
            <a:endParaRPr lang="ar-IQ" sz="4000" b="1" dirty="0">
              <a:solidFill>
                <a:schemeClr val="accent2">
                  <a:lumMod val="50000"/>
                </a:schemeClr>
              </a:solidFill>
              <a:effectLst>
                <a:outerShdw blurRad="38100" dist="38100" dir="2700000" algn="tl">
                  <a:srgbClr val="000000">
                    <a:alpha val="43137"/>
                  </a:srgbClr>
                </a:outerShdw>
              </a:effectLst>
            </a:endParaRPr>
          </a:p>
        </p:txBody>
      </p:sp>
      <p:sp>
        <p:nvSpPr>
          <p:cNvPr id="4" name="TextBox 3"/>
          <p:cNvSpPr txBox="1"/>
          <p:nvPr/>
        </p:nvSpPr>
        <p:spPr>
          <a:xfrm>
            <a:off x="381000" y="1752600"/>
            <a:ext cx="8153400" cy="3170099"/>
          </a:xfrm>
          <a:prstGeom prst="rect">
            <a:avLst/>
          </a:prstGeom>
          <a:noFill/>
        </p:spPr>
        <p:txBody>
          <a:bodyPr wrap="square" rtlCol="1">
            <a:spAutoFit/>
          </a:bodyPr>
          <a:lstStyle/>
          <a:p>
            <a:pPr algn="r"/>
            <a:r>
              <a:rPr lang="ar-IQ" sz="4000" dirty="0" smtClean="0"/>
              <a:t>1- مبلغ من المال (نقدي او عيني)</a:t>
            </a:r>
          </a:p>
          <a:p>
            <a:pPr algn="r"/>
            <a:r>
              <a:rPr lang="ar-IQ" sz="4000" dirty="0" smtClean="0"/>
              <a:t>2- تحصل عليه الدولة من الغير </a:t>
            </a:r>
          </a:p>
          <a:p>
            <a:pPr algn="r"/>
            <a:r>
              <a:rPr lang="ar-IQ" sz="4000" dirty="0" smtClean="0"/>
              <a:t>3- بموجب عقد يستند الى موافقة السلطة التشريعية </a:t>
            </a:r>
          </a:p>
          <a:p>
            <a:pPr algn="r"/>
            <a:r>
              <a:rPr lang="ar-IQ" sz="4000" dirty="0" smtClean="0"/>
              <a:t>4- يرد المبلغ من الفوائد في الاجل المحدد</a:t>
            </a:r>
            <a:r>
              <a:rPr lang="ar-IQ" dirty="0" smtClean="0"/>
              <a:t> </a:t>
            </a:r>
            <a:endParaRPr lang="ar-IQ" dirty="0"/>
          </a:p>
        </p:txBody>
      </p:sp>
    </p:spTree>
    <p:extLst>
      <p:ext uri="{BB962C8B-B14F-4D97-AF65-F5344CB8AC3E}">
        <p14:creationId xmlns:p14="http://schemas.microsoft.com/office/powerpoint/2010/main" val="1893453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6" name="TextBox 5"/>
          <p:cNvSpPr txBox="1"/>
          <p:nvPr/>
        </p:nvSpPr>
        <p:spPr>
          <a:xfrm>
            <a:off x="381000" y="228600"/>
            <a:ext cx="8001000" cy="738664"/>
          </a:xfrm>
          <a:prstGeom prst="rect">
            <a:avLst/>
          </a:prstGeom>
          <a:noFill/>
        </p:spPr>
        <p:txBody>
          <a:bodyPr wrap="square" rtlCol="1">
            <a:spAutoFit/>
          </a:bodyPr>
          <a:lstStyle/>
          <a:p>
            <a:pPr algn="ctr"/>
            <a:r>
              <a:rPr lang="en-US" sz="2400" dirty="0" smtClean="0"/>
              <a:t> ?</a:t>
            </a:r>
            <a:r>
              <a:rPr lang="ar-IQ" sz="2400" dirty="0" smtClean="0"/>
              <a:t>ما المقصود بالممارسة والمناقصة </a:t>
            </a:r>
          </a:p>
          <a:p>
            <a:endParaRPr lang="ar-IQ" dirty="0"/>
          </a:p>
        </p:txBody>
      </p:sp>
      <p:sp>
        <p:nvSpPr>
          <p:cNvPr id="7" name="Cloud 6"/>
          <p:cNvSpPr/>
          <p:nvPr/>
        </p:nvSpPr>
        <p:spPr>
          <a:xfrm>
            <a:off x="4495800" y="1219200"/>
            <a:ext cx="4114800" cy="3810000"/>
          </a:xfrm>
          <a:prstGeom prst="cloud">
            <a:avLst/>
          </a:prstGeom>
          <a:solidFill>
            <a:schemeClr val="accent1">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dirty="0" smtClean="0">
                <a:solidFill>
                  <a:schemeClr val="tx1">
                    <a:lumMod val="95000"/>
                    <a:lumOff val="5000"/>
                  </a:schemeClr>
                </a:solidFill>
              </a:rPr>
              <a:t>المناقصة</a:t>
            </a:r>
          </a:p>
          <a:p>
            <a:pPr algn="ctr"/>
            <a:r>
              <a:rPr lang="ar-IQ" dirty="0" smtClean="0"/>
              <a:t>هي دعوة سرية مفتوحة بشرط معلنة ويقدم الراغبون للاشتراك بها عرضهم وعطاءاتهم للتقاعد على الاشغال العامة او توريد مهمات وادوات ومواد ولوازم الى الدولة </a:t>
            </a:r>
            <a:endParaRPr lang="ar-IQ" dirty="0"/>
          </a:p>
        </p:txBody>
      </p:sp>
      <p:sp>
        <p:nvSpPr>
          <p:cNvPr id="8" name="Cloud 7"/>
          <p:cNvSpPr/>
          <p:nvPr/>
        </p:nvSpPr>
        <p:spPr>
          <a:xfrm>
            <a:off x="152400" y="1219200"/>
            <a:ext cx="4114800" cy="4114800"/>
          </a:xfrm>
          <a:prstGeom prst="cloud">
            <a:avLst/>
          </a:prstGeo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rtlCol="1" anchor="t"/>
          <a:lstStyle/>
          <a:p>
            <a:pPr algn="ctr"/>
            <a:r>
              <a:rPr lang="ar-IQ" dirty="0" smtClean="0"/>
              <a:t>الممارسة </a:t>
            </a:r>
          </a:p>
          <a:p>
            <a:pPr algn="ctr"/>
            <a:r>
              <a:rPr lang="ar-IQ" sz="2000" dirty="0" smtClean="0">
                <a:solidFill>
                  <a:schemeClr val="bg1"/>
                </a:solidFill>
              </a:rPr>
              <a:t>هي ان تعقد الدولة اتفاقا مع مقاول معين دون ان تعلن مسبقا عن طبيعة العمل الذي تريد القيام به</a:t>
            </a:r>
            <a:endParaRPr lang="ar-IQ" sz="2000" dirty="0">
              <a:solidFill>
                <a:schemeClr val="bg1"/>
              </a:solidFill>
            </a:endParaRPr>
          </a:p>
        </p:txBody>
      </p:sp>
    </p:spTree>
    <p:extLst>
      <p:ext uri="{BB962C8B-B14F-4D97-AF65-F5344CB8AC3E}">
        <p14:creationId xmlns:p14="http://schemas.microsoft.com/office/powerpoint/2010/main" val="154302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731508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271886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881963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314247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281793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719521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txBody>
          <a:bodyPr/>
          <a:lstStyle/>
          <a:p>
            <a:endParaRPr lang="ar-IQ"/>
          </a:p>
        </p:txBody>
      </p:sp>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875145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B6F15528-21DE-4FAA-801E-634DDDAF4B2B}" type="slidenum">
              <a:rPr lang="en-US" smtClean="0"/>
              <a:pPr/>
              <a:t>2</a:t>
            </a:fld>
            <a:endParaRPr lang="en-US"/>
          </a:p>
        </p:txBody>
      </p:sp>
      <p:sp>
        <p:nvSpPr>
          <p:cNvPr id="2" name="TextBox 1"/>
          <p:cNvSpPr txBox="1"/>
          <p:nvPr/>
        </p:nvSpPr>
        <p:spPr>
          <a:xfrm>
            <a:off x="1295400" y="304800"/>
            <a:ext cx="6781800" cy="5509200"/>
          </a:xfrm>
          <a:prstGeom prst="rect">
            <a:avLst/>
          </a:prstGeom>
          <a:noFill/>
        </p:spPr>
        <p:txBody>
          <a:bodyPr wrap="square" rtlCol="1">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a:r>
              <a:rPr lang="ar-IQ" sz="3200" b="1" dirty="0" smtClean="0">
                <a:ln>
                  <a:solidFill>
                    <a:schemeClr val="accent1">
                      <a:lumMod val="75000"/>
                    </a:schemeClr>
                  </a:solidFill>
                </a:ln>
                <a:solidFill>
                  <a:schemeClr val="accent1">
                    <a:lumMod val="75000"/>
                  </a:schemeClr>
                </a:solidFill>
              </a:rPr>
              <a:t>اقساط وديون الدولة (القروض ):- هي المبالغ التي تخصصها الدولة في ميزانيتها من اجل تسديدى الديون مع الفوائد المترتبة عليها وهذة القروض قد تكون داخلية وقد تكون خارجية ويترتب عليها اعباء مالية على الدولة تتمثل برد المبلغ مع الفوائد بالاجل  </a:t>
            </a:r>
          </a:p>
          <a:p>
            <a:pPr algn="r"/>
            <a:r>
              <a:rPr lang="ar-IQ" sz="3200" b="1" dirty="0" smtClean="0">
                <a:ln>
                  <a:solidFill>
                    <a:schemeClr val="accent1">
                      <a:lumMod val="75000"/>
                    </a:schemeClr>
                  </a:solidFill>
                </a:ln>
                <a:solidFill>
                  <a:schemeClr val="accent1">
                    <a:lumMod val="75000"/>
                  </a:schemeClr>
                </a:solidFill>
              </a:rPr>
              <a:t>ماهي حالات جوء الدولة الى القروض ؟؟</a:t>
            </a:r>
          </a:p>
          <a:p>
            <a:pPr algn="r"/>
            <a:r>
              <a:rPr lang="ar-IQ" sz="3200" b="1" dirty="0" smtClean="0">
                <a:ln>
                  <a:solidFill>
                    <a:schemeClr val="accent1">
                      <a:lumMod val="75000"/>
                    </a:schemeClr>
                  </a:solidFill>
                </a:ln>
                <a:solidFill>
                  <a:schemeClr val="accent1">
                    <a:lumMod val="75000"/>
                  </a:schemeClr>
                </a:solidFill>
              </a:rPr>
              <a:t>1- الحروب </a:t>
            </a:r>
          </a:p>
          <a:p>
            <a:pPr algn="r"/>
            <a:r>
              <a:rPr lang="ar-IQ" sz="3200" b="1" dirty="0" smtClean="0">
                <a:ln>
                  <a:solidFill>
                    <a:schemeClr val="accent1">
                      <a:lumMod val="75000"/>
                    </a:schemeClr>
                  </a:solidFill>
                </a:ln>
                <a:solidFill>
                  <a:schemeClr val="accent1">
                    <a:lumMod val="75000"/>
                  </a:schemeClr>
                </a:solidFill>
              </a:rPr>
              <a:t>2- المشاريع الاستثمارية </a:t>
            </a:r>
            <a:endParaRPr lang="en-US" sz="3200" b="1" dirty="0" smtClean="0">
              <a:ln>
                <a:solidFill>
                  <a:schemeClr val="accent1">
                    <a:lumMod val="75000"/>
                  </a:schemeClr>
                </a:solidFill>
              </a:ln>
              <a:solidFill>
                <a:schemeClr val="accent1">
                  <a:lumMod val="75000"/>
                </a:schemeClr>
              </a:solidFill>
            </a:endParaRPr>
          </a:p>
          <a:p>
            <a:pPr algn="r"/>
            <a:r>
              <a:rPr lang="en-US" sz="3200" b="1" dirty="0" smtClean="0">
                <a:ln>
                  <a:solidFill>
                    <a:schemeClr val="accent1">
                      <a:lumMod val="75000"/>
                    </a:schemeClr>
                  </a:solidFill>
                </a:ln>
                <a:solidFill>
                  <a:schemeClr val="accent1">
                    <a:lumMod val="75000"/>
                  </a:schemeClr>
                </a:solidFill>
              </a:rPr>
              <a:t>         </a:t>
            </a:r>
            <a:r>
              <a:rPr lang="ar-IQ" sz="3200" b="1" dirty="0" smtClean="0">
                <a:ln>
                  <a:solidFill>
                    <a:schemeClr val="accent1">
                      <a:lumMod val="75000"/>
                    </a:schemeClr>
                  </a:solidFill>
                </a:ln>
                <a:solidFill>
                  <a:schemeClr val="accent1">
                    <a:lumMod val="75000"/>
                  </a:schemeClr>
                </a:solidFill>
              </a:rPr>
              <a:t>3- الكوارث الطبيعية  </a:t>
            </a:r>
          </a:p>
          <a:p>
            <a:pPr algn="r"/>
            <a:r>
              <a:rPr lang="ar-IQ" sz="3200" b="1" dirty="0" smtClean="0">
                <a:ln>
                  <a:solidFill>
                    <a:schemeClr val="accent1">
                      <a:lumMod val="75000"/>
                    </a:schemeClr>
                  </a:solidFill>
                </a:ln>
                <a:solidFill>
                  <a:schemeClr val="accent1">
                    <a:lumMod val="75000"/>
                  </a:schemeClr>
                </a:solidFill>
              </a:rPr>
              <a:t>4- العجز ان تكون النفقات تفوق الايرادات</a:t>
            </a:r>
            <a:r>
              <a:rPr lang="ar-IQ" sz="3200" b="1" dirty="0" smtClean="0">
                <a:ln>
                  <a:solidFill>
                    <a:schemeClr val="bg2">
                      <a:lumMod val="90000"/>
                    </a:schemeClr>
                  </a:solidFill>
                </a:ln>
                <a:solidFill>
                  <a:schemeClr val="accent1">
                    <a:lumMod val="60000"/>
                    <a:lumOff val="40000"/>
                  </a:schemeClr>
                </a:solidFill>
              </a:rPr>
              <a:t> </a:t>
            </a:r>
            <a:endParaRPr lang="ar-IQ" sz="3200" b="1" dirty="0">
              <a:ln>
                <a:solidFill>
                  <a:schemeClr val="bg2">
                    <a:lumMod val="90000"/>
                  </a:schemeClr>
                </a:solidFill>
              </a:ln>
              <a:solidFill>
                <a:schemeClr val="accent1">
                  <a:lumMod val="60000"/>
                  <a:lumOff val="40000"/>
                </a:schemeClr>
              </a:solidFill>
            </a:endParaRPr>
          </a:p>
        </p:txBody>
      </p:sp>
    </p:spTree>
    <p:extLst>
      <p:ext uri="{BB962C8B-B14F-4D97-AF65-F5344CB8AC3E}">
        <p14:creationId xmlns:p14="http://schemas.microsoft.com/office/powerpoint/2010/main" val="2651986587"/>
      </p:ext>
    </p:extLst>
  </p:cSld>
  <p:clrMapOvr>
    <a:masterClrMapping/>
  </p:clrMapOvr>
  <mc:AlternateContent xmlns:mc="http://schemas.openxmlformats.org/markup-compatibility/2006" xmlns:p14="http://schemas.microsoft.com/office/powerpoint/2010/main">
    <mc:Choice Requires="p14">
      <p:transition p14:dur="0" advTm="5901"/>
    </mc:Choice>
    <mc:Fallback xmlns="">
      <p:transition advTm="590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3</a:t>
            </a:fld>
            <a:endParaRPr lang="en-US"/>
          </a:p>
        </p:txBody>
      </p:sp>
      <p:sp>
        <p:nvSpPr>
          <p:cNvPr id="6" name="TextBox 5"/>
          <p:cNvSpPr txBox="1"/>
          <p:nvPr/>
        </p:nvSpPr>
        <p:spPr>
          <a:xfrm>
            <a:off x="533400" y="762000"/>
            <a:ext cx="7848600" cy="5847755"/>
          </a:xfrm>
          <a:prstGeom prst="rect">
            <a:avLst/>
          </a:prstGeom>
          <a:noFill/>
        </p:spPr>
        <p:txBody>
          <a:bodyPr wrap="square" rtlCol="1">
            <a:spAutoFit/>
          </a:bodyPr>
          <a:lstStyle/>
          <a:p>
            <a:pPr algn="r"/>
            <a:r>
              <a:rPr lang="ar-IQ" sz="2800" dirty="0" smtClean="0">
                <a:cs typeface="AF_Diwani" pitchFamily="2" charset="-78"/>
              </a:rPr>
              <a:t>القرض العام؟ هو مبلغ من المال (نقدي او عيني ) تحصل عليه الدولة من الغير دولة او افراد او مؤسسات بموجب عقد يستند الى موافقة من السلطة التسشريعية وتتعهد الدولة برد المبلغ مع </a:t>
            </a:r>
            <a:endParaRPr lang="en-US" sz="2800" dirty="0" smtClean="0">
              <a:cs typeface="AF_Diwani" pitchFamily="2" charset="-78"/>
            </a:endParaRPr>
          </a:p>
          <a:p>
            <a:pPr algn="r"/>
            <a:r>
              <a:rPr lang="ar-IQ" sz="2800" dirty="0" smtClean="0">
                <a:cs typeface="AF_Diwani" pitchFamily="2" charset="-78"/>
              </a:rPr>
              <a:t>الفوائد في الاجل المحدد في العقد .</a:t>
            </a:r>
          </a:p>
          <a:p>
            <a:pPr algn="r"/>
            <a:r>
              <a:rPr lang="ar-IQ" sz="2800" dirty="0" smtClean="0">
                <a:cs typeface="AF_Diwani" pitchFamily="2" charset="-78"/>
              </a:rPr>
              <a:t>- يتشابة القرض والضريبة بان كلا منهما يتطلب اصداره بقانون </a:t>
            </a:r>
          </a:p>
          <a:p>
            <a:pPr algn="r"/>
            <a:r>
              <a:rPr lang="ar-IQ" sz="2800" dirty="0" smtClean="0">
                <a:cs typeface="AF_Diwani" pitchFamily="2" charset="-78"/>
              </a:rPr>
              <a:t>- الفرق </a:t>
            </a:r>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p:txBody>
      </p:sp>
      <p:graphicFrame>
        <p:nvGraphicFramePr>
          <p:cNvPr id="2" name="Table 1"/>
          <p:cNvGraphicFramePr>
            <a:graphicFrameLocks noGrp="1"/>
          </p:cNvGraphicFramePr>
          <p:nvPr>
            <p:extLst>
              <p:ext uri="{D42A27DB-BD31-4B8C-83A1-F6EECF244321}">
                <p14:modId xmlns:p14="http://schemas.microsoft.com/office/powerpoint/2010/main" val="2410060094"/>
              </p:ext>
            </p:extLst>
          </p:nvPr>
        </p:nvGraphicFramePr>
        <p:xfrm>
          <a:off x="838200" y="2971799"/>
          <a:ext cx="7162800" cy="2275841"/>
        </p:xfrm>
        <a:graphic>
          <a:graphicData uri="http://schemas.openxmlformats.org/drawingml/2006/table">
            <a:tbl>
              <a:tblPr rtl="1" firstRow="1" bandRow="1">
                <a:tableStyleId>{6E25E649-3F16-4E02-A733-19D2CDBF48F0}</a:tableStyleId>
              </a:tblPr>
              <a:tblGrid>
                <a:gridCol w="3594191"/>
                <a:gridCol w="3568609"/>
              </a:tblGrid>
              <a:tr h="383687">
                <a:tc>
                  <a:txBody>
                    <a:bodyPr/>
                    <a:lstStyle/>
                    <a:p>
                      <a:pPr algn="ctr" rtl="1"/>
                      <a:r>
                        <a:rPr lang="ar-IQ" dirty="0" smtClean="0"/>
                        <a:t>القرض العام </a:t>
                      </a:r>
                      <a:endParaRPr lang="ar-IQ" dirty="0"/>
                    </a:p>
                  </a:txBody>
                  <a:tcPr/>
                </a:tc>
                <a:tc>
                  <a:txBody>
                    <a:bodyPr/>
                    <a:lstStyle/>
                    <a:p>
                      <a:pPr algn="ctr" rtl="1"/>
                      <a:r>
                        <a:rPr lang="ar-IQ" dirty="0" smtClean="0"/>
                        <a:t>الضريبة </a:t>
                      </a:r>
                      <a:endParaRPr lang="ar-IQ" dirty="0"/>
                    </a:p>
                  </a:txBody>
                  <a:tcPr/>
                </a:tc>
              </a:tr>
              <a:tr h="662254">
                <a:tc>
                  <a:txBody>
                    <a:bodyPr/>
                    <a:lstStyle/>
                    <a:p>
                      <a:pPr algn="ctr" rtl="1"/>
                      <a:r>
                        <a:rPr lang="ar-IQ" dirty="0" smtClean="0"/>
                        <a:t>1- مساهمة</a:t>
                      </a:r>
                      <a:r>
                        <a:rPr lang="ar-IQ" baseline="0" dirty="0" smtClean="0"/>
                        <a:t> اختيارية من جانب المكتتب (المقترض)</a:t>
                      </a:r>
                      <a:endParaRPr lang="ar-IQ" dirty="0"/>
                    </a:p>
                  </a:txBody>
                  <a:tcPr/>
                </a:tc>
                <a:tc>
                  <a:txBody>
                    <a:bodyPr/>
                    <a:lstStyle/>
                    <a:p>
                      <a:pPr algn="ctr" rtl="1"/>
                      <a:r>
                        <a:rPr lang="ar-IQ" dirty="0" smtClean="0"/>
                        <a:t>1- مساهمة اجبارية تحصل عليها الدولة</a:t>
                      </a:r>
                      <a:endParaRPr lang="ar-IQ" dirty="0"/>
                    </a:p>
                  </a:txBody>
                  <a:tcPr/>
                </a:tc>
              </a:tr>
              <a:tr h="1229900">
                <a:tc>
                  <a:txBody>
                    <a:bodyPr/>
                    <a:lstStyle/>
                    <a:p>
                      <a:pPr algn="ctr" rtl="1"/>
                      <a:r>
                        <a:rPr lang="ar-IQ" dirty="0" smtClean="0"/>
                        <a:t>2- ان القرض العام تخصص حصيلته لغرض معين يحدده القانون </a:t>
                      </a:r>
                      <a:endParaRPr lang="ar-IQ" dirty="0"/>
                    </a:p>
                  </a:txBody>
                  <a:tcPr/>
                </a:tc>
                <a:tc>
                  <a:txBody>
                    <a:bodyPr/>
                    <a:lstStyle/>
                    <a:p>
                      <a:pPr algn="ctr" rtl="1"/>
                      <a:r>
                        <a:rPr lang="ar-IQ" dirty="0" smtClean="0"/>
                        <a:t>2- لاتخصص الضربية الى انفاق محدد وانما توضع مع الايرادات الضريبية الاخرى لتشكل مبلغ واحد يخصص للانفاق العام </a:t>
                      </a:r>
                      <a:endParaRPr lang="ar-IQ" dirty="0"/>
                    </a:p>
                  </a:txBody>
                  <a:tcPr/>
                </a:tc>
              </a:tr>
            </a:tbl>
          </a:graphicData>
        </a:graphic>
      </p:graphicFrame>
    </p:spTree>
    <p:extLst>
      <p:ext uri="{BB962C8B-B14F-4D97-AF65-F5344CB8AC3E}">
        <p14:creationId xmlns:p14="http://schemas.microsoft.com/office/powerpoint/2010/main" val="3699084579"/>
      </p:ext>
    </p:extLst>
  </p:cSld>
  <p:clrMapOvr>
    <a:masterClrMapping/>
  </p:clrMapOvr>
  <mc:AlternateContent xmlns:mc="http://schemas.openxmlformats.org/markup-compatibility/2006" xmlns:p14="http://schemas.microsoft.com/office/powerpoint/2010/main">
    <mc:Choice Requires="p14">
      <p:transition p14:dur="0" advTm="3021"/>
    </mc:Choice>
    <mc:Fallback xmlns="">
      <p:transition advTm="302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4</a:t>
            </a:fld>
            <a:endParaRPr lang="en-US"/>
          </a:p>
        </p:txBody>
      </p:sp>
      <p:sp>
        <p:nvSpPr>
          <p:cNvPr id="5" name="TextBox 4"/>
          <p:cNvSpPr txBox="1"/>
          <p:nvPr/>
        </p:nvSpPr>
        <p:spPr>
          <a:xfrm>
            <a:off x="304800" y="457200"/>
            <a:ext cx="8077200" cy="5016758"/>
          </a:xfrm>
          <a:prstGeom prst="rect">
            <a:avLst/>
          </a:prstGeom>
          <a:noFill/>
          <a:ln>
            <a:solidFill>
              <a:schemeClr val="bg1"/>
            </a:solidFill>
          </a:ln>
        </p:spPr>
        <p:txBody>
          <a:bodyPr wrap="square" rtlCol="1">
            <a:spAutoFit/>
          </a:bodyPr>
          <a:lstStyle/>
          <a:p>
            <a:pPr algn="r"/>
            <a:r>
              <a:rPr lang="ar-IQ" sz="3200" dirty="0" smtClean="0">
                <a:ln>
                  <a:solidFill>
                    <a:schemeClr val="accent1">
                      <a:lumMod val="75000"/>
                    </a:schemeClr>
                  </a:solidFill>
                </a:ln>
                <a:solidFill>
                  <a:schemeClr val="tx1">
                    <a:lumMod val="95000"/>
                    <a:lumOff val="5000"/>
                  </a:schemeClr>
                </a:solidFill>
                <a:latin typeface="+mj-lt"/>
                <a:cs typeface="AF_Hijaz" pitchFamily="2" charset="-78"/>
              </a:rPr>
              <a:t>ميزالقرض العام والاصدار النقدي ؟</a:t>
            </a:r>
          </a:p>
          <a:p>
            <a:pPr algn="r"/>
            <a:r>
              <a:rPr lang="ar-IQ" sz="3200" dirty="0" smtClean="0">
                <a:ln>
                  <a:solidFill>
                    <a:schemeClr val="accent1">
                      <a:lumMod val="75000"/>
                    </a:schemeClr>
                  </a:solidFill>
                </a:ln>
                <a:solidFill>
                  <a:schemeClr val="accent1">
                    <a:lumMod val="50000"/>
                  </a:schemeClr>
                </a:solidFill>
                <a:latin typeface="+mj-lt"/>
                <a:cs typeface="AF_Hijaz" pitchFamily="2" charset="-78"/>
              </a:rPr>
              <a:t>القرض : دين تلتزم به الدولة بارجاعة الى مستحقيه وهي دين عام وتسجيل القروض في جانب الايرادات عند استحصالها وتسجيل في جانب النفقات عند سدادها .</a:t>
            </a:r>
          </a:p>
          <a:p>
            <a:pPr algn="r"/>
            <a:r>
              <a:rPr lang="ar-IQ" sz="3200" dirty="0" smtClean="0">
                <a:ln>
                  <a:solidFill>
                    <a:schemeClr val="accent1">
                      <a:lumMod val="75000"/>
                    </a:schemeClr>
                  </a:solidFill>
                </a:ln>
                <a:solidFill>
                  <a:schemeClr val="accent1">
                    <a:lumMod val="50000"/>
                  </a:schemeClr>
                </a:solidFill>
                <a:latin typeface="+mj-lt"/>
                <a:cs typeface="AF_Hijaz" pitchFamily="2" charset="-78"/>
              </a:rPr>
              <a:t>الاصدار النقدي : هو طبع اوراق نقدية جديدة قد تكون بغطاء للعملة   (ذهب ,عملات، اجنبية) وهذا الاصدار الجديد ليمثل في حقيقته دينا على الاقتصاد القومي وعلى العموم لضمان التاثير الفعال للاصدار النقدي الجديد في الاقتصاد القومي يستلزم ذلك مرونة الجهاز الانتاجي ستؤدي زيادة عرض النقود (الاصدار النقدي الجديد) الى ارتفاع المستوى العام للاسعار وحصول التضخم وماينبع من مشاكل اقتصادية وسياسية واجتماعية </a:t>
            </a:r>
            <a:r>
              <a:rPr lang="ar-IQ" sz="3200" dirty="0" smtClean="0">
                <a:ln>
                  <a:solidFill>
                    <a:schemeClr val="accent1">
                      <a:lumMod val="75000"/>
                    </a:schemeClr>
                  </a:solidFill>
                </a:ln>
                <a:latin typeface="+mj-lt"/>
                <a:cs typeface="AF_Hijaz" pitchFamily="2" charset="-78"/>
              </a:rPr>
              <a:t>.</a:t>
            </a:r>
            <a:endParaRPr lang="ar-IQ" sz="3200" dirty="0">
              <a:ln>
                <a:solidFill>
                  <a:schemeClr val="accent1">
                    <a:lumMod val="75000"/>
                  </a:schemeClr>
                </a:solidFill>
              </a:ln>
              <a:latin typeface="+mj-lt"/>
              <a:cs typeface="AF_Hijaz" pitchFamily="2" charset="-78"/>
            </a:endParaRPr>
          </a:p>
        </p:txBody>
      </p:sp>
    </p:spTree>
    <p:extLst>
      <p:ext uri="{BB962C8B-B14F-4D97-AF65-F5344CB8AC3E}">
        <p14:creationId xmlns:p14="http://schemas.microsoft.com/office/powerpoint/2010/main" val="1599322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5</a:t>
            </a:fld>
            <a:endParaRPr lang="en-US"/>
          </a:p>
        </p:txBody>
      </p:sp>
      <p:sp>
        <p:nvSpPr>
          <p:cNvPr id="2" name="TextBox 1"/>
          <p:cNvSpPr txBox="1"/>
          <p:nvPr/>
        </p:nvSpPr>
        <p:spPr>
          <a:xfrm>
            <a:off x="2895600" y="381000"/>
            <a:ext cx="2743200" cy="1446550"/>
          </a:xfrm>
          <a:prstGeom prst="rect">
            <a:avLst/>
          </a:prstGeom>
          <a:noFill/>
        </p:spPr>
        <p:txBody>
          <a:bodyPr wrap="square" rtlCol="1">
            <a:spAutoFit/>
          </a:bodyPr>
          <a:lstStyle/>
          <a:p>
            <a:pPr algn="ctr"/>
            <a:r>
              <a:rPr lang="ar-IQ" sz="4400" dirty="0" smtClean="0">
                <a:cs typeface="AF_Hijaz" pitchFamily="2" charset="-78"/>
              </a:rPr>
              <a:t>انواع القروض العامة </a:t>
            </a:r>
            <a:endParaRPr lang="ar-IQ" sz="4400" dirty="0">
              <a:cs typeface="AF_Hijaz" pitchFamily="2" charset="-78"/>
            </a:endParaRPr>
          </a:p>
        </p:txBody>
      </p:sp>
      <p:cxnSp>
        <p:nvCxnSpPr>
          <p:cNvPr id="6" name="Straight Connector 5"/>
          <p:cNvCxnSpPr/>
          <p:nvPr/>
        </p:nvCxnSpPr>
        <p:spPr>
          <a:xfrm>
            <a:off x="2743200" y="1676400"/>
            <a:ext cx="30480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Down Arrow 7"/>
          <p:cNvSpPr/>
          <p:nvPr/>
        </p:nvSpPr>
        <p:spPr>
          <a:xfrm>
            <a:off x="6400800" y="2016235"/>
            <a:ext cx="2209800" cy="3048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effectLst>
                  <a:outerShdw blurRad="38100" dist="38100" dir="2700000" algn="tl">
                    <a:srgbClr val="000000">
                      <a:alpha val="43137"/>
                    </a:srgbClr>
                  </a:outerShdw>
                </a:effectLst>
              </a:rPr>
              <a:t>القروض الداخلية والخارجية</a:t>
            </a:r>
            <a:endParaRPr lang="ar-IQ" sz="2000" b="1" dirty="0">
              <a:effectLst>
                <a:outerShdw blurRad="38100" dist="38100" dir="2700000" algn="tl">
                  <a:srgbClr val="000000">
                    <a:alpha val="43137"/>
                  </a:srgbClr>
                </a:outerShdw>
              </a:effectLst>
            </a:endParaRPr>
          </a:p>
        </p:txBody>
      </p:sp>
      <p:sp>
        <p:nvSpPr>
          <p:cNvPr id="9" name="Down Arrow 8"/>
          <p:cNvSpPr/>
          <p:nvPr/>
        </p:nvSpPr>
        <p:spPr>
          <a:xfrm>
            <a:off x="3505200" y="1863836"/>
            <a:ext cx="2133600" cy="3200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effectLst>
                  <a:outerShdw blurRad="38100" dist="38100" dir="2700000" algn="tl">
                    <a:srgbClr val="000000">
                      <a:alpha val="43137"/>
                    </a:srgbClr>
                  </a:outerShdw>
                </a:effectLst>
              </a:rPr>
              <a:t>القروض الاختيارية والقروض الاجبارية</a:t>
            </a:r>
            <a:endParaRPr lang="ar-IQ" sz="2000" b="1" dirty="0">
              <a:effectLst>
                <a:outerShdw blurRad="38100" dist="38100" dir="2700000" algn="tl">
                  <a:srgbClr val="000000">
                    <a:alpha val="43137"/>
                  </a:srgbClr>
                </a:outerShdw>
              </a:effectLst>
            </a:endParaRPr>
          </a:p>
        </p:txBody>
      </p:sp>
      <p:sp>
        <p:nvSpPr>
          <p:cNvPr id="10" name="Down Arrow 9"/>
          <p:cNvSpPr/>
          <p:nvPr/>
        </p:nvSpPr>
        <p:spPr>
          <a:xfrm>
            <a:off x="533400" y="1765865"/>
            <a:ext cx="2133600" cy="3298372"/>
          </a:xfrm>
          <a:prstGeom prst="downArrow">
            <a:avLst>
              <a:gd name="adj1" fmla="val 50000"/>
              <a:gd name="adj2" fmla="val 4917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effectLst>
                  <a:outerShdw blurRad="38100" dist="38100" dir="2700000" algn="tl">
                    <a:srgbClr val="000000">
                      <a:alpha val="43137"/>
                    </a:srgbClr>
                  </a:outerShdw>
                </a:effectLst>
              </a:rPr>
              <a:t>القروض المؤبدة والقروض المؤقتة</a:t>
            </a:r>
            <a:endParaRPr lang="ar-IQ"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9296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6</a:t>
            </a:fld>
            <a:endParaRPr lang="en-US"/>
          </a:p>
        </p:txBody>
      </p:sp>
      <p:sp>
        <p:nvSpPr>
          <p:cNvPr id="4" name="TextBox 3"/>
          <p:cNvSpPr txBox="1"/>
          <p:nvPr/>
        </p:nvSpPr>
        <p:spPr>
          <a:xfrm>
            <a:off x="990600" y="381000"/>
            <a:ext cx="7315200" cy="4832092"/>
          </a:xfrm>
          <a:prstGeom prst="rect">
            <a:avLst/>
          </a:prstGeom>
          <a:noFill/>
        </p:spPr>
        <p:txBody>
          <a:bodyPr wrap="square" rtlCol="1">
            <a:spAutoFit/>
          </a:bodyPr>
          <a:lstStyle/>
          <a:p>
            <a:pPr algn="r"/>
            <a:r>
              <a:rPr lang="ar-IQ"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ماهي مبررات لجوء الدولة الى القرض الاجباري ؟؟</a:t>
            </a:r>
          </a:p>
          <a:p>
            <a:pPr algn="r">
              <a:lnSpc>
                <a:spcPct val="250000"/>
              </a:lnSpc>
            </a:pPr>
            <a:r>
              <a:rPr lang="ar-IQ"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1</a:t>
            </a:r>
            <a:r>
              <a:rPr lang="ar-IQ" sz="2800" dirty="0" smtClean="0">
                <a:ln w="10160">
                  <a:solidFill>
                    <a:schemeClr val="accent1">
                      <a:lumMod val="50000"/>
                    </a:schemeClr>
                  </a:solidFill>
                  <a:prstDash val="solid"/>
                </a:ln>
                <a:solidFill>
                  <a:srgbClr val="FFFFFF"/>
                </a:solidFill>
                <a:effectLst>
                  <a:outerShdw blurRad="38100" dist="32000" dir="5400000" algn="tl">
                    <a:srgbClr val="000000">
                      <a:alpha val="30000"/>
                    </a:srgbClr>
                  </a:outerShdw>
                </a:effectLst>
              </a:rPr>
              <a:t>- حالة ضعف ثقة الافراد بالدولة </a:t>
            </a:r>
          </a:p>
          <a:p>
            <a:pPr algn="r">
              <a:lnSpc>
                <a:spcPct val="250000"/>
              </a:lnSpc>
            </a:pPr>
            <a:r>
              <a:rPr lang="ar-IQ" sz="2800" dirty="0" smtClean="0">
                <a:ln w="10160">
                  <a:solidFill>
                    <a:schemeClr val="accent1">
                      <a:lumMod val="50000"/>
                    </a:schemeClr>
                  </a:solidFill>
                  <a:prstDash val="solid"/>
                </a:ln>
                <a:solidFill>
                  <a:srgbClr val="FFFFFF"/>
                </a:solidFill>
                <a:effectLst>
                  <a:outerShdw blurRad="38100" dist="32000" dir="5400000" algn="tl">
                    <a:srgbClr val="000000">
                      <a:alpha val="30000"/>
                    </a:srgbClr>
                  </a:outerShdw>
                </a:effectLst>
              </a:rPr>
              <a:t>2- الوضع الذي يسود فية التضخم وما يرافقة من اثار تؤدي الى ارتفاع مستوى الاسعار وتدهور قيمة النقد حيث ترى الدولة ضرورة قسر الافراد على اقراضها للحد من اثار التضخم السائد </a:t>
            </a:r>
            <a:endParaRPr lang="ar-IQ" sz="2800" dirty="0">
              <a:ln w="10160">
                <a:solidFill>
                  <a:schemeClr val="accent1">
                    <a:lumMod val="50000"/>
                  </a:schemeClr>
                </a:solidFill>
                <a:prstDash val="solid"/>
              </a:ln>
              <a:solidFill>
                <a:srgbClr val="FFFFFF"/>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27484617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7</a:t>
            </a:fld>
            <a:endParaRPr lang="en-US"/>
          </a:p>
        </p:txBody>
      </p:sp>
      <p:sp>
        <p:nvSpPr>
          <p:cNvPr id="2" name="TextBox 1"/>
          <p:cNvSpPr txBox="1"/>
          <p:nvPr/>
        </p:nvSpPr>
        <p:spPr>
          <a:xfrm>
            <a:off x="1752600" y="1066800"/>
            <a:ext cx="6737931" cy="3539430"/>
          </a:xfrm>
          <a:prstGeom prst="rect">
            <a:avLst/>
          </a:prstGeom>
          <a:noFill/>
        </p:spPr>
        <p:txBody>
          <a:bodyPr wrap="square" rtlCol="1">
            <a:spAutoFit/>
            <a:scene3d>
              <a:camera prst="orthographicFront"/>
              <a:lightRig rig="glow" dir="tl">
                <a:rot lat="0" lon="0" rev="5400000"/>
              </a:lightRig>
            </a:scene3d>
            <a:sp3d contourW="12700">
              <a:bevelT w="25400" h="25400"/>
              <a:contourClr>
                <a:schemeClr val="accent6">
                  <a:shade val="73000"/>
                </a:schemeClr>
              </a:contourClr>
            </a:sp3d>
          </a:bodyPr>
          <a:lstStyle/>
          <a:p>
            <a:pPr algn="l" rtl="1"/>
            <a:r>
              <a:rPr lang="ar-IQ"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الاسباب التي تؤدي الى زيادة النفقات العامة</a:t>
            </a:r>
          </a:p>
          <a:p>
            <a:pPr algn="r" rtl="1"/>
            <a:r>
              <a:rPr lang="ar-IQ" sz="2800" b="1" dirty="0" smtClean="0">
                <a:ln w="11430">
                  <a:solidFill>
                    <a:schemeClr val="accent1">
                      <a:lumMod val="75000"/>
                    </a:schemeClr>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أ- الزيادة الحقيقية من اسبابها                              1- الاسباب الاقتصادية   2- الاسباب الاجتماعية 3- الاسباب السياسية 4- الاسباب  الادارية 5-الاسباب المالية 6-الاسباب الحربية.</a:t>
            </a:r>
          </a:p>
          <a:p>
            <a:pPr algn="r"/>
            <a:r>
              <a:rPr lang="ar-IQ" sz="2800" b="1" dirty="0" smtClean="0">
                <a:ln w="11430">
                  <a:solidFill>
                    <a:srgbClr val="00B05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ب- الزيادة الظاهرية للنفقات العامة ومن اسبابها          1 - انخفاض قيمة النقود 2-اختلاف الفن المالي 3-توسيع مساحة اقليم الدولة او زيادة عدد سكانها   </a:t>
            </a:r>
            <a:endParaRPr lang="ar-IQ" sz="2800" b="1" dirty="0">
              <a:ln w="11430">
                <a:solidFill>
                  <a:srgbClr val="00B05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078761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8</a:t>
            </a:fld>
            <a:endParaRPr lang="en-US"/>
          </a:p>
        </p:txBody>
      </p:sp>
      <p:sp>
        <p:nvSpPr>
          <p:cNvPr id="2" name="Rounded Rectangle 1"/>
          <p:cNvSpPr/>
          <p:nvPr/>
        </p:nvSpPr>
        <p:spPr>
          <a:xfrm>
            <a:off x="1905000" y="609600"/>
            <a:ext cx="5562600" cy="1676400"/>
          </a:xfrm>
          <a:prstGeom prst="round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ar-IQ" sz="4400" dirty="0" smtClean="0"/>
              <a:t>الايرادات العامة </a:t>
            </a:r>
            <a:endParaRPr lang="ar-IQ" sz="4400" dirty="0"/>
          </a:p>
        </p:txBody>
      </p:sp>
      <p:sp>
        <p:nvSpPr>
          <p:cNvPr id="4" name="Oval 3"/>
          <p:cNvSpPr/>
          <p:nvPr/>
        </p:nvSpPr>
        <p:spPr>
          <a:xfrm>
            <a:off x="7010400" y="3523343"/>
            <a:ext cx="1524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الدومين</a:t>
            </a:r>
            <a:endParaRPr lang="ar-IQ" sz="2000" b="1" dirty="0"/>
          </a:p>
        </p:txBody>
      </p:sp>
      <p:sp>
        <p:nvSpPr>
          <p:cNvPr id="5" name="Oval 4"/>
          <p:cNvSpPr/>
          <p:nvPr/>
        </p:nvSpPr>
        <p:spPr>
          <a:xfrm>
            <a:off x="5562600" y="3505200"/>
            <a:ext cx="1371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الرسم</a:t>
            </a:r>
            <a:endParaRPr lang="ar-IQ" b="1" dirty="0"/>
          </a:p>
        </p:txBody>
      </p:sp>
      <p:sp>
        <p:nvSpPr>
          <p:cNvPr id="20" name="Oval 19"/>
          <p:cNvSpPr/>
          <p:nvPr/>
        </p:nvSpPr>
        <p:spPr>
          <a:xfrm>
            <a:off x="4000500" y="3523343"/>
            <a:ext cx="1371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الاتاوة</a:t>
            </a:r>
            <a:endParaRPr lang="ar-IQ" b="1" dirty="0"/>
          </a:p>
        </p:txBody>
      </p:sp>
      <p:sp>
        <p:nvSpPr>
          <p:cNvPr id="21" name="Oval 20"/>
          <p:cNvSpPr/>
          <p:nvPr/>
        </p:nvSpPr>
        <p:spPr>
          <a:xfrm>
            <a:off x="2438400" y="3523343"/>
            <a:ext cx="1371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الثمن العام</a:t>
            </a:r>
            <a:endParaRPr lang="ar-IQ" sz="2000" b="1" dirty="0"/>
          </a:p>
        </p:txBody>
      </p:sp>
      <p:sp>
        <p:nvSpPr>
          <p:cNvPr id="22" name="Oval 21"/>
          <p:cNvSpPr/>
          <p:nvPr/>
        </p:nvSpPr>
        <p:spPr>
          <a:xfrm>
            <a:off x="914400" y="3581400"/>
            <a:ext cx="1371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القرض</a:t>
            </a:r>
            <a:endParaRPr lang="ar-IQ" sz="2000" b="1" dirty="0"/>
          </a:p>
        </p:txBody>
      </p:sp>
      <p:sp>
        <p:nvSpPr>
          <p:cNvPr id="23" name="Oval 22"/>
          <p:cNvSpPr/>
          <p:nvPr/>
        </p:nvSpPr>
        <p:spPr>
          <a:xfrm>
            <a:off x="3810000" y="487680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الضريبة</a:t>
            </a:r>
            <a:endParaRPr lang="ar-IQ" b="1" dirty="0"/>
          </a:p>
        </p:txBody>
      </p:sp>
    </p:spTree>
    <p:extLst>
      <p:ext uri="{BB962C8B-B14F-4D97-AF65-F5344CB8AC3E}">
        <p14:creationId xmlns:p14="http://schemas.microsoft.com/office/powerpoint/2010/main" val="256290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cxnSp>
        <p:nvCxnSpPr>
          <p:cNvPr id="8" name="Straight Arrow Connector 7"/>
          <p:cNvCxnSpPr/>
          <p:nvPr/>
        </p:nvCxnSpPr>
        <p:spPr>
          <a:xfrm flipH="1">
            <a:off x="3352800" y="999672"/>
            <a:ext cx="914400" cy="838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4953000" y="950686"/>
            <a:ext cx="990600" cy="64951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Rounded Rectangle 11"/>
          <p:cNvSpPr/>
          <p:nvPr/>
        </p:nvSpPr>
        <p:spPr>
          <a:xfrm>
            <a:off x="5105400" y="1752600"/>
            <a:ext cx="3352800" cy="9906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3200" b="1" dirty="0" smtClean="0">
                <a:effectLst>
                  <a:outerShdw blurRad="38100" dist="38100" dir="2700000" algn="tl">
                    <a:srgbClr val="000000">
                      <a:alpha val="43137"/>
                    </a:srgbClr>
                  </a:outerShdw>
                </a:effectLst>
              </a:rPr>
              <a:t>الدومين العام</a:t>
            </a:r>
            <a:endParaRPr lang="ar-IQ" sz="3200" b="1" dirty="0">
              <a:effectLst>
                <a:outerShdw blurRad="38100" dist="38100" dir="2700000" algn="tl">
                  <a:srgbClr val="000000">
                    <a:alpha val="43137"/>
                  </a:srgbClr>
                </a:outerShdw>
              </a:effectLst>
            </a:endParaRPr>
          </a:p>
        </p:txBody>
      </p:sp>
      <p:sp>
        <p:nvSpPr>
          <p:cNvPr id="13" name="Rounded Rectangle 12"/>
          <p:cNvSpPr/>
          <p:nvPr/>
        </p:nvSpPr>
        <p:spPr>
          <a:xfrm>
            <a:off x="1219200" y="1865086"/>
            <a:ext cx="3048000" cy="87811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3200" b="1" dirty="0" smtClean="0">
                <a:effectLst>
                  <a:outerShdw blurRad="38100" dist="38100" dir="2700000" algn="tl">
                    <a:srgbClr val="000000">
                      <a:alpha val="43137"/>
                    </a:srgbClr>
                  </a:outerShdw>
                </a:effectLst>
              </a:rPr>
              <a:t>الدومين الخاص</a:t>
            </a:r>
            <a:endParaRPr lang="ar-IQ" sz="3200" b="1" dirty="0">
              <a:effectLst>
                <a:outerShdw blurRad="38100" dist="38100" dir="2700000" algn="tl">
                  <a:srgbClr val="000000">
                    <a:alpha val="43137"/>
                  </a:srgbClr>
                </a:outerShdw>
              </a:effectLst>
            </a:endParaRPr>
          </a:p>
        </p:txBody>
      </p:sp>
      <p:sp>
        <p:nvSpPr>
          <p:cNvPr id="17" name="TextBox 16"/>
          <p:cNvSpPr txBox="1"/>
          <p:nvPr/>
        </p:nvSpPr>
        <p:spPr>
          <a:xfrm>
            <a:off x="1257300" y="2945368"/>
            <a:ext cx="6781800" cy="646331"/>
          </a:xfrm>
          <a:prstGeom prst="rect">
            <a:avLst/>
          </a:prstGeom>
          <a:noFill/>
        </p:spPr>
        <p:txBody>
          <a:bodyPr wrap="square" rtlCol="1">
            <a:spAutoFit/>
          </a:bodyPr>
          <a:lstStyle/>
          <a:p>
            <a:pPr algn="ctr"/>
            <a:r>
              <a:rPr lang="ar-IQ" sz="3600" b="1" u="sng" dirty="0" smtClean="0"/>
              <a:t>خصائص الرسم</a:t>
            </a:r>
            <a:endParaRPr lang="ar-IQ" sz="3600" b="1" u="sng" dirty="0"/>
          </a:p>
        </p:txBody>
      </p:sp>
      <p:sp>
        <p:nvSpPr>
          <p:cNvPr id="11" name="Rounded Rectangle 10"/>
          <p:cNvSpPr/>
          <p:nvPr/>
        </p:nvSpPr>
        <p:spPr>
          <a:xfrm>
            <a:off x="1066800" y="3591699"/>
            <a:ext cx="3048000" cy="87811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3200" b="1" dirty="0" smtClean="0">
                <a:effectLst>
                  <a:outerShdw blurRad="38100" dist="38100" dir="2700000" algn="tl">
                    <a:srgbClr val="000000">
                      <a:alpha val="43137"/>
                    </a:srgbClr>
                  </a:outerShdw>
                </a:effectLst>
              </a:rPr>
              <a:t>الصفة الجبرية</a:t>
            </a:r>
            <a:endParaRPr lang="ar-IQ" sz="3200" b="1" dirty="0">
              <a:effectLst>
                <a:outerShdw blurRad="38100" dist="38100" dir="2700000" algn="tl">
                  <a:srgbClr val="000000">
                    <a:alpha val="43137"/>
                  </a:srgbClr>
                </a:outerShdw>
              </a:effectLst>
            </a:endParaRPr>
          </a:p>
        </p:txBody>
      </p:sp>
      <p:sp>
        <p:nvSpPr>
          <p:cNvPr id="14" name="Rounded Rectangle 13"/>
          <p:cNvSpPr/>
          <p:nvPr/>
        </p:nvSpPr>
        <p:spPr>
          <a:xfrm>
            <a:off x="5638800" y="3530013"/>
            <a:ext cx="3048000" cy="87811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3200" b="1" dirty="0" smtClean="0">
                <a:effectLst>
                  <a:outerShdw blurRad="38100" dist="38100" dir="2700000" algn="tl">
                    <a:srgbClr val="000000">
                      <a:alpha val="43137"/>
                    </a:srgbClr>
                  </a:outerShdw>
                </a:effectLst>
              </a:rPr>
              <a:t>الصفة النقدية</a:t>
            </a:r>
            <a:endParaRPr lang="ar-IQ" sz="3200" b="1" dirty="0">
              <a:effectLst>
                <a:outerShdw blurRad="38100" dist="38100" dir="2700000" algn="tl">
                  <a:srgbClr val="000000">
                    <a:alpha val="43137"/>
                  </a:srgbClr>
                </a:outerShdw>
              </a:effectLst>
            </a:endParaRPr>
          </a:p>
        </p:txBody>
      </p:sp>
      <p:sp>
        <p:nvSpPr>
          <p:cNvPr id="15" name="Rounded Rectangle 14"/>
          <p:cNvSpPr/>
          <p:nvPr/>
        </p:nvSpPr>
        <p:spPr>
          <a:xfrm>
            <a:off x="1124857" y="4572000"/>
            <a:ext cx="3048000" cy="87811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3200" b="1" dirty="0" smtClean="0">
                <a:effectLst>
                  <a:outerShdw blurRad="38100" dist="38100" dir="2700000" algn="tl">
                    <a:srgbClr val="000000">
                      <a:alpha val="43137"/>
                    </a:srgbClr>
                  </a:outerShdw>
                </a:effectLst>
              </a:rPr>
              <a:t>تحقيق النفع العام او الخاص معاً</a:t>
            </a:r>
            <a:endParaRPr lang="ar-IQ" sz="3200" b="1" dirty="0">
              <a:effectLst>
                <a:outerShdw blurRad="38100" dist="38100" dir="2700000" algn="tl">
                  <a:srgbClr val="000000">
                    <a:alpha val="43137"/>
                  </a:srgbClr>
                </a:outerShdw>
              </a:effectLst>
            </a:endParaRPr>
          </a:p>
        </p:txBody>
      </p:sp>
      <p:sp>
        <p:nvSpPr>
          <p:cNvPr id="16" name="Rounded Rectangle 15"/>
          <p:cNvSpPr/>
          <p:nvPr/>
        </p:nvSpPr>
        <p:spPr>
          <a:xfrm>
            <a:off x="5733143" y="4575629"/>
            <a:ext cx="3048000" cy="87811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3200" b="1" dirty="0" smtClean="0">
                <a:effectLst>
                  <a:outerShdw blurRad="38100" dist="38100" dir="2700000" algn="tl">
                    <a:srgbClr val="000000">
                      <a:alpha val="43137"/>
                    </a:srgbClr>
                  </a:outerShdw>
                </a:effectLst>
              </a:rPr>
              <a:t>المقابل او المنفعة الخاصة</a:t>
            </a:r>
            <a:endParaRPr lang="ar-IQ" sz="3200" b="1" dirty="0">
              <a:effectLst>
                <a:outerShdw blurRad="38100" dist="38100" dir="2700000" algn="tl">
                  <a:srgbClr val="000000">
                    <a:alpha val="43137"/>
                  </a:srgbClr>
                </a:outerShdw>
              </a:effectLst>
            </a:endParaRPr>
          </a:p>
        </p:txBody>
      </p:sp>
      <p:sp>
        <p:nvSpPr>
          <p:cNvPr id="2" name="TextBox 1"/>
          <p:cNvSpPr txBox="1"/>
          <p:nvPr/>
        </p:nvSpPr>
        <p:spPr>
          <a:xfrm>
            <a:off x="2743200" y="457200"/>
            <a:ext cx="3505200" cy="584775"/>
          </a:xfrm>
          <a:prstGeom prst="rect">
            <a:avLst/>
          </a:prstGeom>
          <a:noFill/>
        </p:spPr>
        <p:txBody>
          <a:bodyPr wrap="square" rtlCol="1">
            <a:spAutoFit/>
          </a:bodyPr>
          <a:lstStyle/>
          <a:p>
            <a:pPr algn="ctr"/>
            <a:r>
              <a:rPr lang="ar-IQ" sz="3200" b="1" u="sng" dirty="0" smtClean="0">
                <a:effectLst>
                  <a:outerShdw blurRad="38100" dist="38100" dir="2700000" algn="tl">
                    <a:srgbClr val="000000">
                      <a:alpha val="43137"/>
                    </a:srgbClr>
                  </a:outerShdw>
                </a:effectLst>
              </a:rPr>
              <a:t>الدومين</a:t>
            </a:r>
            <a:endParaRPr lang="ar-IQ"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091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4920</TotalTime>
  <Words>585</Words>
  <Application>Microsoft Office PowerPoint</Application>
  <PresentationFormat>On-screen Show (4:3)</PresentationFormat>
  <Paragraphs>91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pc-noora</dc:creator>
  <cp:lastModifiedBy>pc-noora</cp:lastModifiedBy>
  <cp:revision>46</cp:revision>
  <dcterms:created xsi:type="dcterms:W3CDTF">2006-08-16T00:00:00Z</dcterms:created>
  <dcterms:modified xsi:type="dcterms:W3CDTF">2019-03-29T14:52:31Z</dcterms:modified>
</cp:coreProperties>
</file>