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3"/>
  </p:notesMasterIdLst>
  <p:sldIdLst>
    <p:sldId id="256" r:id="rId2"/>
    <p:sldId id="257" r:id="rId3"/>
    <p:sldId id="258" r:id="rId4"/>
    <p:sldId id="274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9CC0618-C4E0-4EEC-AAC6-6FD934EB1F87}" type="datetimeFigureOut">
              <a:rPr lang="ar-IQ" smtClean="0"/>
              <a:t>28/07/1440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A3283AC-3B24-482C-8A9C-13E717EA01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63205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83AC-3B24-482C-8A9C-13E717EA01CD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0127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B93E-A9C2-4E71-9B3E-C86A27CD0F57}" type="datetime1">
              <a:rPr lang="en-US" smtClean="0"/>
              <a:t>4/3/2019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1EE5-8A66-4F6B-93EE-EE265536F183}" type="datetime1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9113-820F-4831-A782-794F2592CE6A}" type="datetime1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08E2-FDFF-41C4-9527-B868F3F89C7B}" type="datetime1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F7FB-E1A7-46E1-B2EC-E996BF0E298D}" type="datetime1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5657-BC70-4AB8-A544-B531506D3907}" type="datetime1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B1BB-99DD-497F-A91C-25F4EDFAD99E}" type="datetime1">
              <a:rPr lang="en-US" smtClean="0"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1D29-9417-45BA-8026-09B9249675CE}" type="datetime1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E56D-9017-4B63-877D-277BE02C1A15}" type="datetime1">
              <a:rPr lang="en-US" smtClean="0"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5F5B-3D8F-47BD-A3D9-5DE0F036FA58}" type="datetime1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A637-3EB0-443E-9DB8-1CCF17482016}" type="datetime1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FB10738-49C4-44B1-BA03-15A9B1022031}" type="datetime1">
              <a:rPr lang="en-US" smtClean="0"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dt="0"/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676400"/>
            <a:ext cx="908433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IQ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محاضرات المالية </a:t>
            </a:r>
            <a:r>
              <a:rPr lang="ar-IQ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العامة والتشريع الضريبي</a:t>
            </a:r>
            <a:endParaRPr lang="ar-IQ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ar-IQ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أ.م.د سناء محمد سدخان</a:t>
            </a:r>
            <a:endParaRPr lang="ar-IQ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6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701"/>
    </mc:Choice>
    <mc:Fallback xmlns="">
      <p:transition advTm="70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14400" y="1066800"/>
            <a:ext cx="792480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IQ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القواعد التي تحدد تقدير الرسوم </a:t>
            </a:r>
          </a:p>
          <a:p>
            <a:pPr algn="r"/>
            <a:r>
              <a:rPr lang="ar-IQ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1- القاعدة الاولى :- </a:t>
            </a:r>
            <a:r>
              <a:rPr lang="ar-IQ" sz="3200" dirty="0" smtClean="0"/>
              <a:t>تعتمد على التناسب بين الخدمة المقدمة والرسم الي يقابلها</a:t>
            </a:r>
          </a:p>
          <a:p>
            <a:pPr algn="r"/>
            <a:r>
              <a:rPr lang="ar-IQ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2- القاعدة الثانية :- </a:t>
            </a:r>
            <a:r>
              <a:rPr lang="ar-IQ" sz="3200" dirty="0" smtClean="0"/>
              <a:t>ان يكون الرسم اقل نفقة من نفقة انتاج الخدمة فيما يتعلق بخدمات معينة التعليم والصحة </a:t>
            </a:r>
          </a:p>
          <a:p>
            <a:pPr algn="r"/>
            <a:r>
              <a:rPr lang="ar-IQ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3- القاعدة الثالثة :- </a:t>
            </a:r>
            <a:r>
              <a:rPr lang="ar-IQ" sz="3200" dirty="0" smtClean="0"/>
              <a:t>على الحالات التي يتجاوز فيها مبلغ الرسم نفقة الخدمة المقدمة وتستند اما الى الرغبة في تقليص الطلب عليها (الخدمة) بسبب انها غير اساسية مثل رسوم السفر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175646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76400" y="762000"/>
            <a:ext cx="6705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خصائص القروض العامة </a:t>
            </a:r>
            <a:endParaRPr lang="ar-IQ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752600"/>
            <a:ext cx="8153400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IQ" sz="4000" dirty="0" smtClean="0"/>
              <a:t>1- مبلغ من المال (نقدي او عيني)</a:t>
            </a:r>
          </a:p>
          <a:p>
            <a:pPr algn="r"/>
            <a:r>
              <a:rPr lang="ar-IQ" sz="4000" dirty="0" smtClean="0"/>
              <a:t>2- تحصل عليه الدولة من الغير </a:t>
            </a:r>
          </a:p>
          <a:p>
            <a:pPr algn="r"/>
            <a:r>
              <a:rPr lang="ar-IQ" sz="4000" dirty="0" smtClean="0"/>
              <a:t>3- بموجب عقد يستند الى موافقة السلطة التشريعية </a:t>
            </a:r>
          </a:p>
          <a:p>
            <a:pPr algn="r"/>
            <a:r>
              <a:rPr lang="ar-IQ" sz="4000" dirty="0" smtClean="0"/>
              <a:t>4- يرد المبلغ من الفوائد في الاجل المحدد</a:t>
            </a:r>
            <a:r>
              <a:rPr lang="ar-IQ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9345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76400" y="990600"/>
            <a:ext cx="6781800" cy="2092881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/>
            <a:r>
              <a:rPr lang="ar-IQ" sz="2800" b="1" dirty="0" smtClean="0">
                <a:ln/>
                <a:solidFill>
                  <a:schemeClr val="accent3"/>
                </a:solidFill>
              </a:rPr>
              <a:t>ماهو المعيار الفاصل بين النفقات الحقيقية والنفقات التحويلية ؟؟؟</a:t>
            </a:r>
          </a:p>
          <a:p>
            <a:pPr algn="r"/>
            <a:r>
              <a:rPr lang="ar-IQ" sz="2800" b="1" dirty="0" smtClean="0">
                <a:ln/>
                <a:solidFill>
                  <a:schemeClr val="accent3"/>
                </a:solidFill>
              </a:rPr>
              <a:t>المعيار هو الزيادة في الدخل القومي اما التحويلية ليس فيها زيادة في الدخل القومي</a:t>
            </a:r>
          </a:p>
          <a:p>
            <a:endParaRPr lang="ar-IQ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98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901"/>
    </mc:Choice>
    <mc:Fallback xmlns="">
      <p:transition advTm="590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762000"/>
            <a:ext cx="7848600" cy="455509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IQ" sz="2800" dirty="0" smtClean="0">
                <a:cs typeface="AF_Diwani" pitchFamily="2" charset="-78"/>
              </a:rPr>
              <a:t>النفقات العامة التي تستند على معايير غير اقتصادية الى ادارية ووظيفية ؟</a:t>
            </a:r>
          </a:p>
          <a:p>
            <a:pPr algn="r"/>
            <a:endParaRPr lang="ar-IQ" sz="2800" dirty="0" smtClean="0">
              <a:cs typeface="AF_Diwani" pitchFamily="2" charset="-78"/>
            </a:endParaRPr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553200" y="1371600"/>
            <a:ext cx="9906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257800" y="1371600"/>
            <a:ext cx="762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819400" y="1371600"/>
            <a:ext cx="5334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loud 12"/>
          <p:cNvSpPr/>
          <p:nvPr/>
        </p:nvSpPr>
        <p:spPr>
          <a:xfrm>
            <a:off x="6553200" y="2095500"/>
            <a:ext cx="2133600" cy="2400300"/>
          </a:xfrm>
          <a:prstGeom prst="cloud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الوظيفية الاقتصادية</a:t>
            </a:r>
            <a:endParaRPr lang="ar-IQ" dirty="0"/>
          </a:p>
        </p:txBody>
      </p:sp>
      <p:sp>
        <p:nvSpPr>
          <p:cNvPr id="14" name="Cloud 13"/>
          <p:cNvSpPr/>
          <p:nvPr/>
        </p:nvSpPr>
        <p:spPr>
          <a:xfrm>
            <a:off x="3810000" y="2362200"/>
            <a:ext cx="2057400" cy="2590800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الوظيفية الاجتماعية</a:t>
            </a:r>
            <a:endParaRPr lang="ar-IQ" dirty="0"/>
          </a:p>
        </p:txBody>
      </p:sp>
      <p:sp>
        <p:nvSpPr>
          <p:cNvPr id="15" name="Cloud 14"/>
          <p:cNvSpPr/>
          <p:nvPr/>
        </p:nvSpPr>
        <p:spPr>
          <a:xfrm>
            <a:off x="914400" y="2438400"/>
            <a:ext cx="2438400" cy="2362200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الوظيفية الادارية </a:t>
            </a:r>
            <a:endParaRPr lang="ar-IQ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2514600" y="1219200"/>
            <a:ext cx="5715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08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21"/>
    </mc:Choice>
    <mc:Fallback xmlns="">
      <p:transition advTm="302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lowchart: Punched Tape 6"/>
          <p:cNvSpPr/>
          <p:nvPr/>
        </p:nvSpPr>
        <p:spPr>
          <a:xfrm>
            <a:off x="838200" y="304800"/>
            <a:ext cx="7391400" cy="6019800"/>
          </a:xfrm>
          <a:prstGeom prst="flowChartPunchedTap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numCol="2" rtlCol="1" anchor="ctr"/>
          <a:lstStyle/>
          <a:p>
            <a:pPr algn="r"/>
            <a:r>
              <a:rPr lang="ar-IQ" sz="2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cs typeface="AF_Jeddah" pitchFamily="2" charset="-78"/>
              </a:rPr>
              <a:t>قواعد او مقومات الانفاق العام </a:t>
            </a:r>
          </a:p>
          <a:p>
            <a:pPr algn="r"/>
            <a:r>
              <a:rPr lang="ar-IQ" sz="2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cs typeface="AF_Jeddah" pitchFamily="2" charset="-78"/>
              </a:rPr>
              <a:t>1- تحقيق المنفعة القصوى للمجتمع</a:t>
            </a:r>
          </a:p>
          <a:p>
            <a:pPr algn="r"/>
            <a:r>
              <a:rPr lang="ar-IQ" sz="2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cs typeface="AF_Jeddah" pitchFamily="2" charset="-78"/>
              </a:rPr>
              <a:t>2- تعظيم انتاجية النفقة العامة(الاقتصاد)</a:t>
            </a:r>
          </a:p>
          <a:p>
            <a:pPr algn="r"/>
            <a:r>
              <a:rPr lang="ar-IQ" sz="20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cs typeface="AF_Jeddah" pitchFamily="2" charset="-78"/>
              </a:rPr>
              <a:t>3- تامين تحقيق المنفعة وسلامة التصرف بالنفقة العامة </a:t>
            </a:r>
          </a:p>
          <a:p>
            <a:pPr algn="r"/>
            <a:r>
              <a:rPr lang="ar-IQ" sz="20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cs typeface="AF_Jeddah" pitchFamily="2" charset="-78"/>
              </a:rPr>
              <a:t> </a:t>
            </a:r>
            <a:endParaRPr lang="en-US" sz="2000" b="1" dirty="0" smtClean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accent4">
                  <a:lumMod val="40000"/>
                  <a:lumOff val="60000"/>
                </a:schemeClr>
              </a:solidFill>
              <a:cs typeface="AF_Jeddah" pitchFamily="2" charset="-78"/>
            </a:endParaRPr>
          </a:p>
          <a:p>
            <a:pPr algn="r"/>
            <a:endParaRPr lang="ar-IQ" sz="3600" b="1" dirty="0" smtClean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accent4">
                  <a:lumMod val="40000"/>
                  <a:lumOff val="60000"/>
                </a:schemeClr>
              </a:solidFill>
              <a:cs typeface="AF_Jedda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932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loud Callout 3"/>
          <p:cNvSpPr/>
          <p:nvPr/>
        </p:nvSpPr>
        <p:spPr>
          <a:xfrm>
            <a:off x="1143000" y="762000"/>
            <a:ext cx="6553200" cy="4343400"/>
          </a:xfrm>
          <a:prstGeom prst="cloudCallou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IQ" sz="1400" b="1" dirty="0" smtClean="0">
                <a:solidFill>
                  <a:schemeClr val="tx1"/>
                </a:solidFill>
              </a:rPr>
              <a:t>.</a:t>
            </a:r>
            <a:r>
              <a:rPr lang="ar-IQ" sz="3200" b="1" dirty="0" smtClean="0">
                <a:solidFill>
                  <a:schemeClr val="tx1"/>
                </a:solidFill>
              </a:rPr>
              <a:t>تاخذ الرقابة شكلين </a:t>
            </a:r>
          </a:p>
          <a:p>
            <a:pPr algn="r"/>
            <a:r>
              <a:rPr lang="ar-IQ" sz="3200" b="1" dirty="0" smtClean="0">
                <a:solidFill>
                  <a:schemeClr val="tx1"/>
                </a:solidFill>
              </a:rPr>
              <a:t>1- الرقابة الادارية</a:t>
            </a:r>
          </a:p>
          <a:p>
            <a:pPr algn="r"/>
            <a:r>
              <a:rPr lang="ar-IQ" sz="2800" b="1" dirty="0" smtClean="0">
                <a:solidFill>
                  <a:schemeClr val="tx1"/>
                </a:solidFill>
              </a:rPr>
              <a:t>2- رقابة محاسبية مستقلة </a:t>
            </a:r>
          </a:p>
        </p:txBody>
      </p:sp>
    </p:spTree>
    <p:extLst>
      <p:ext uri="{BB962C8B-B14F-4D97-AF65-F5344CB8AC3E}">
        <p14:creationId xmlns:p14="http://schemas.microsoft.com/office/powerpoint/2010/main" val="183929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2590800" y="762000"/>
            <a:ext cx="4572000" cy="1295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المقدرة المالية للدخل القومي </a:t>
            </a:r>
            <a:endParaRPr lang="ar-IQ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553200" y="2059214"/>
            <a:ext cx="152400" cy="8363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581400" y="2053771"/>
            <a:ext cx="76200" cy="8418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562600" y="2743200"/>
            <a:ext cx="1600200" cy="1066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المقدرة التكليفية </a:t>
            </a:r>
            <a:endParaRPr lang="ar-IQ" dirty="0"/>
          </a:p>
        </p:txBody>
      </p:sp>
      <p:sp>
        <p:nvSpPr>
          <p:cNvPr id="14" name="Oval 13"/>
          <p:cNvSpPr/>
          <p:nvPr/>
        </p:nvSpPr>
        <p:spPr>
          <a:xfrm>
            <a:off x="2286000" y="2895600"/>
            <a:ext cx="1905000" cy="1066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المقدرة الافتراضية</a:t>
            </a:r>
            <a:endParaRPr lang="ar-IQ" dirty="0"/>
          </a:p>
        </p:txBody>
      </p:sp>
      <p:cxnSp>
        <p:nvCxnSpPr>
          <p:cNvPr id="16" name="Straight Arrow Connector 15"/>
          <p:cNvCxnSpPr>
            <a:stCxn id="13" idx="5"/>
          </p:cNvCxnSpPr>
          <p:nvPr/>
        </p:nvCxnSpPr>
        <p:spPr>
          <a:xfrm>
            <a:off x="6928456" y="3653771"/>
            <a:ext cx="797074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715000" y="3728056"/>
            <a:ext cx="228600" cy="6915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657600" y="3922385"/>
            <a:ext cx="533400" cy="4972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4" idx="3"/>
          </p:cNvCxnSpPr>
          <p:nvPr/>
        </p:nvCxnSpPr>
        <p:spPr>
          <a:xfrm flipH="1">
            <a:off x="2057400" y="3806171"/>
            <a:ext cx="507581" cy="7658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536543" y="4125485"/>
            <a:ext cx="990600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r>
              <a:rPr lang="ar-IQ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المقدرة التكليفية القومية</a:t>
            </a:r>
            <a:endParaRPr lang="ar-IQ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34000" y="4415771"/>
            <a:ext cx="9144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المقدرة التكليفية الجدزئية</a:t>
            </a:r>
            <a:endParaRPr lang="ar-IQ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17043" y="4415771"/>
            <a:ext cx="8001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حجم الادخار</a:t>
            </a:r>
            <a:endParaRPr lang="ar-IQ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2000" y="4525709"/>
            <a:ext cx="17907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توزيع الجزء المدخر بين الاقراض العام والخاص </a:t>
            </a:r>
            <a:endParaRPr lang="ar-IQ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943600" y="5339101"/>
            <a:ext cx="762000" cy="2996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5181600" y="5339101"/>
            <a:ext cx="762000" cy="3758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324600" y="5638800"/>
            <a:ext cx="100239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طبيعة الدخل</a:t>
            </a:r>
            <a:endParaRPr lang="ar-IQ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7093" y="5693060"/>
            <a:ext cx="126727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كيفية استخدام الدخل</a:t>
            </a:r>
            <a:endParaRPr lang="ar-IQ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846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752600" y="1066800"/>
            <a:ext cx="6737931" cy="353943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rtl="1"/>
            <a:r>
              <a:rPr lang="ar-IQ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الاسباب التي تؤدي الى زيادة النفقات العامة</a:t>
            </a:r>
          </a:p>
          <a:p>
            <a:pPr algn="r" rtl="1"/>
            <a:r>
              <a:rPr lang="ar-IQ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أ- الزيادة الحقيقية من اسبابها                                 1- الاسباب الاقتصادية   2- الاسباب الاجتماعية 3- الاسباب السياسية 4- الاسباب  الادارية 5-الاسباب المالية 6-الاسباب الحربية.</a:t>
            </a:r>
          </a:p>
          <a:p>
            <a:pPr algn="r"/>
            <a:r>
              <a:rPr lang="ar-IQ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ب- الزيادة الظاهرية للنفقات العامة ومن اسبابها </a:t>
            </a:r>
          </a:p>
          <a:p>
            <a:pPr algn="r"/>
            <a:r>
              <a:rPr lang="ar-IQ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1- انخفاض قيمة النقود 2-اختلاف الفن المالي 3-توسيع مساحة اقليم الدولة او زيادة عدد سكانها   </a:t>
            </a:r>
            <a:endParaRPr lang="ar-IQ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76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1905000" y="609600"/>
            <a:ext cx="5562600" cy="1676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4400" dirty="0" smtClean="0"/>
              <a:t>الايرادات العامة </a:t>
            </a:r>
            <a:endParaRPr lang="ar-IQ" sz="4400" dirty="0"/>
          </a:p>
        </p:txBody>
      </p:sp>
      <p:sp>
        <p:nvSpPr>
          <p:cNvPr id="4" name="Oval 3"/>
          <p:cNvSpPr/>
          <p:nvPr/>
        </p:nvSpPr>
        <p:spPr>
          <a:xfrm>
            <a:off x="7716157" y="3505200"/>
            <a:ext cx="1295400" cy="1066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/>
              <a:t>الدومين</a:t>
            </a:r>
            <a:endParaRPr lang="ar-IQ" sz="2000" b="1" dirty="0"/>
          </a:p>
        </p:txBody>
      </p:sp>
      <p:sp>
        <p:nvSpPr>
          <p:cNvPr id="5" name="Oval 4"/>
          <p:cNvSpPr/>
          <p:nvPr/>
        </p:nvSpPr>
        <p:spPr>
          <a:xfrm>
            <a:off x="6125029" y="3505200"/>
            <a:ext cx="1371600" cy="1066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/>
              <a:t>الرسم</a:t>
            </a:r>
            <a:endParaRPr lang="ar-IQ" b="1" dirty="0"/>
          </a:p>
        </p:txBody>
      </p:sp>
      <p:sp>
        <p:nvSpPr>
          <p:cNvPr id="20" name="Oval 19"/>
          <p:cNvSpPr/>
          <p:nvPr/>
        </p:nvSpPr>
        <p:spPr>
          <a:xfrm>
            <a:off x="4343400" y="3523343"/>
            <a:ext cx="1371600" cy="1066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/>
              <a:t>الاتاوة</a:t>
            </a:r>
            <a:endParaRPr lang="ar-IQ" b="1" dirty="0"/>
          </a:p>
        </p:txBody>
      </p:sp>
      <p:sp>
        <p:nvSpPr>
          <p:cNvPr id="21" name="Oval 20"/>
          <p:cNvSpPr/>
          <p:nvPr/>
        </p:nvSpPr>
        <p:spPr>
          <a:xfrm>
            <a:off x="2743200" y="3505200"/>
            <a:ext cx="1371600" cy="1066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/>
              <a:t>الثمن العام</a:t>
            </a:r>
            <a:endParaRPr lang="ar-IQ" sz="2000" b="1" dirty="0"/>
          </a:p>
        </p:txBody>
      </p:sp>
      <p:sp>
        <p:nvSpPr>
          <p:cNvPr id="22" name="Oval 21"/>
          <p:cNvSpPr/>
          <p:nvPr/>
        </p:nvSpPr>
        <p:spPr>
          <a:xfrm>
            <a:off x="914400" y="3581400"/>
            <a:ext cx="1371600" cy="1066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/>
              <a:t>القرض</a:t>
            </a:r>
            <a:endParaRPr lang="ar-IQ" sz="2000" b="1" dirty="0"/>
          </a:p>
        </p:txBody>
      </p:sp>
      <p:sp>
        <p:nvSpPr>
          <p:cNvPr id="23" name="Oval 22"/>
          <p:cNvSpPr/>
          <p:nvPr/>
        </p:nvSpPr>
        <p:spPr>
          <a:xfrm>
            <a:off x="4343400" y="4876800"/>
            <a:ext cx="1371600" cy="1066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/>
              <a:t>الضريبة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25629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352800" y="999672"/>
            <a:ext cx="9144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953000" y="950686"/>
            <a:ext cx="990600" cy="6495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5105400" y="1752600"/>
            <a:ext cx="3352800" cy="9906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الدومين العام</a:t>
            </a:r>
            <a:endParaRPr lang="ar-IQ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219200" y="1865086"/>
            <a:ext cx="3048000" cy="87811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الدومين الخاص</a:t>
            </a:r>
            <a:endParaRPr lang="ar-IQ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57300" y="2945368"/>
            <a:ext cx="6781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600" b="1" u="sng" dirty="0" smtClean="0"/>
              <a:t>خصائص الرسم</a:t>
            </a:r>
            <a:endParaRPr lang="ar-IQ" sz="3600" b="1" u="sng" dirty="0"/>
          </a:p>
        </p:txBody>
      </p:sp>
      <p:sp>
        <p:nvSpPr>
          <p:cNvPr id="11" name="Rounded Rectangle 10"/>
          <p:cNvSpPr/>
          <p:nvPr/>
        </p:nvSpPr>
        <p:spPr>
          <a:xfrm>
            <a:off x="1066800" y="3591699"/>
            <a:ext cx="3048000" cy="87811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الصفة الجبرية</a:t>
            </a:r>
            <a:endParaRPr lang="ar-IQ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638800" y="3530013"/>
            <a:ext cx="3048000" cy="87811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الصفة النقدية</a:t>
            </a:r>
            <a:endParaRPr lang="ar-IQ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124857" y="4572000"/>
            <a:ext cx="3048000" cy="87811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تحقيق النفع العام او الخاص معاً</a:t>
            </a:r>
            <a:endParaRPr lang="ar-IQ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733143" y="4575629"/>
            <a:ext cx="3048000" cy="87811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المقابل او المنفعة الخاصة</a:t>
            </a:r>
            <a:endParaRPr lang="ar-IQ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43200" y="457200"/>
            <a:ext cx="3505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الدومين</a:t>
            </a:r>
            <a:endParaRPr lang="ar-IQ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09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4510</TotalTime>
  <Words>310</Words>
  <Application>Microsoft Office PowerPoint</Application>
  <PresentationFormat>On-screen Show (4:3)</PresentationFormat>
  <Paragraphs>77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pc-noora</dc:creator>
  <cp:lastModifiedBy>pc-noora</cp:lastModifiedBy>
  <cp:revision>40</cp:revision>
  <dcterms:created xsi:type="dcterms:W3CDTF">2006-08-16T00:00:00Z</dcterms:created>
  <dcterms:modified xsi:type="dcterms:W3CDTF">2019-04-03T05:51:09Z</dcterms:modified>
</cp:coreProperties>
</file>