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4"/>
  </p:notesMasterIdLst>
  <p:sldIdLst>
    <p:sldId id="256" r:id="rId2"/>
    <p:sldId id="257" r:id="rId3"/>
    <p:sldId id="258" r:id="rId4"/>
    <p:sldId id="274"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9CC0618-C4E0-4EEC-AAC6-6FD934EB1F87}" type="datetimeFigureOut">
              <a:rPr lang="ar-IQ" smtClean="0"/>
              <a:t>13/06/1440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A3283AC-3B24-482C-8A9C-13E717EA01CD}" type="slidenum">
              <a:rPr lang="ar-IQ" smtClean="0"/>
              <a:t>‹#›</a:t>
            </a:fld>
            <a:endParaRPr lang="ar-IQ"/>
          </a:p>
        </p:txBody>
      </p:sp>
    </p:spTree>
    <p:extLst>
      <p:ext uri="{BB962C8B-B14F-4D97-AF65-F5344CB8AC3E}">
        <p14:creationId xmlns:p14="http://schemas.microsoft.com/office/powerpoint/2010/main" val="106320544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8A3283AC-3B24-482C-8A9C-13E717EA01CD}" type="slidenum">
              <a:rPr lang="ar-IQ" smtClean="0"/>
              <a:t>1</a:t>
            </a:fld>
            <a:endParaRPr lang="ar-IQ"/>
          </a:p>
        </p:txBody>
      </p:sp>
    </p:spTree>
    <p:extLst>
      <p:ext uri="{BB962C8B-B14F-4D97-AF65-F5344CB8AC3E}">
        <p14:creationId xmlns:p14="http://schemas.microsoft.com/office/powerpoint/2010/main" val="940127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6"/>
            <a:ext cx="5637011"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10B93E-A9C2-4E71-9B3E-C86A27CD0F57}" type="datetime1">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2" y="3132291"/>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D11EE5-8A66-4F6B-93EE-EE265536F183}" type="datetime1">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9"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4" y="731520"/>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9113-820F-4831-A782-794F2592CE6A}" type="datetime1">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82308E2-FDFF-41C4-9527-B868F3F89C7B}" type="datetime1">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7"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2"/>
            <a:ext cx="5970495"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3F7FB-E1A7-46E1-B2EC-E996BF0E298D}" type="datetime1">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5315657-BC70-4AB8-A544-B531506D3907}" type="datetime1">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3"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28B1BB-99DD-497F-A91C-25F4EDFAD99E}" type="datetime1">
              <a:rPr lang="en-US" smtClean="0"/>
              <a:t>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441D29-9417-45BA-8026-09B9249675CE}" type="datetime1">
              <a:rPr lang="en-US" smtClean="0"/>
              <a:t>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DDE56D-9017-4B63-877D-277BE02C1A15}" type="datetime1">
              <a:rPr lang="en-US" smtClean="0"/>
              <a:t>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6" y="2209801"/>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6" y="731521"/>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6" y="3497803"/>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7C5F5B-3D8F-47BD-A3D9-5DE0F036FA58}" type="datetime1">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7"/>
            <a:ext cx="369411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4A637-3EB0-443E-9DB8-1CCF17482016}" type="datetime1">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9"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90"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1"/>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FB10738-49C4-44B1-BA03-15A9B1022031}" type="datetime1">
              <a:rPr lang="en-US" smtClean="0"/>
              <a:t>2/18/2019</a:t>
            </a:fld>
            <a:endParaRPr lang="en-US"/>
          </a:p>
        </p:txBody>
      </p:sp>
      <p:sp>
        <p:nvSpPr>
          <p:cNvPr id="5" name="Footer Placeholder 4"/>
          <p:cNvSpPr>
            <a:spLocks noGrp="1"/>
          </p:cNvSpPr>
          <p:nvPr>
            <p:ph type="ftr" sz="quarter" idx="3"/>
          </p:nvPr>
        </p:nvSpPr>
        <p:spPr>
          <a:xfrm>
            <a:off x="457201" y="6172201"/>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1"/>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hf hdr="0" dt="0"/>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3222" y="1371600"/>
            <a:ext cx="7497565" cy="2585323"/>
          </a:xfrm>
          <a:prstGeom prst="rect">
            <a:avLst/>
          </a:prstGeom>
          <a:noFill/>
        </p:spPr>
        <p:txBody>
          <a:bodyPr wrap="none" lIns="91440" tIns="45720" rIns="91440" bIns="45720">
            <a:spAutoFit/>
          </a:bodyPr>
          <a:lstStyle/>
          <a:p>
            <a:pPr algn="ctr"/>
            <a:r>
              <a:rPr lang="ar-IQ"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محاضرات المالية عامة </a:t>
            </a:r>
          </a:p>
          <a:p>
            <a:pPr algn="ctr"/>
            <a:r>
              <a:rPr lang="ar-IQ"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أ.م.د سناء محمد سدخان</a:t>
            </a:r>
            <a:endParaRPr lang="ar-IQ"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endParaRPr>
          </a:p>
          <a:p>
            <a:pPr algn="ct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417164154"/>
      </p:ext>
    </p:extLst>
  </p:cSld>
  <p:clrMapOvr>
    <a:masterClrMapping/>
  </p:clrMapOvr>
  <mc:AlternateContent xmlns:mc="http://schemas.openxmlformats.org/markup-compatibility/2006" xmlns:p14="http://schemas.microsoft.com/office/powerpoint/2010/main">
    <mc:Choice Requires="p14">
      <p:transition p14:dur="0" advTm="701"/>
    </mc:Choice>
    <mc:Fallback xmlns="">
      <p:transition advTm="70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cxnSp>
        <p:nvCxnSpPr>
          <p:cNvPr id="8" name="Straight Arrow Connector 7"/>
          <p:cNvCxnSpPr/>
          <p:nvPr/>
        </p:nvCxnSpPr>
        <p:spPr>
          <a:xfrm>
            <a:off x="5486400" y="826532"/>
            <a:ext cx="1143000" cy="1078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276600" y="826532"/>
            <a:ext cx="1066800" cy="1078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5105400" y="1905000"/>
            <a:ext cx="3581400" cy="3657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IQ" sz="2400" dirty="0" smtClean="0">
                <a:solidFill>
                  <a:schemeClr val="accent6">
                    <a:lumMod val="75000"/>
                  </a:schemeClr>
                </a:solidFill>
              </a:rPr>
              <a:t>المكافأة</a:t>
            </a:r>
          </a:p>
          <a:p>
            <a:pPr algn="ctr"/>
            <a:r>
              <a:rPr lang="ar-IQ" sz="2400" dirty="0" smtClean="0"/>
              <a:t> تدفع مرة واحدة او عدة مرات </a:t>
            </a:r>
            <a:endParaRPr lang="ar-IQ" sz="2400" dirty="0"/>
          </a:p>
        </p:txBody>
      </p:sp>
      <p:sp>
        <p:nvSpPr>
          <p:cNvPr id="13" name="Rounded Rectangle 12"/>
          <p:cNvSpPr/>
          <p:nvPr/>
        </p:nvSpPr>
        <p:spPr>
          <a:xfrm>
            <a:off x="457200" y="1905000"/>
            <a:ext cx="3429000" cy="36576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IQ" sz="2400" dirty="0" smtClean="0">
                <a:solidFill>
                  <a:schemeClr val="accent6">
                    <a:lumMod val="75000"/>
                  </a:schemeClr>
                </a:solidFill>
              </a:rPr>
              <a:t>الراتب التقاعدي </a:t>
            </a:r>
          </a:p>
          <a:p>
            <a:pPr algn="ctr"/>
            <a:r>
              <a:rPr lang="ar-IQ" sz="2400" dirty="0" smtClean="0"/>
              <a:t>يتصف بالدورية والانتظام</a:t>
            </a:r>
            <a:endParaRPr lang="ar-IQ" sz="2400" dirty="0"/>
          </a:p>
        </p:txBody>
      </p:sp>
      <p:sp>
        <p:nvSpPr>
          <p:cNvPr id="14" name="Cloud 13"/>
          <p:cNvSpPr/>
          <p:nvPr/>
        </p:nvSpPr>
        <p:spPr>
          <a:xfrm>
            <a:off x="1667329" y="56884"/>
            <a:ext cx="5791200" cy="990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t>ما الفرق بين الراتب التقاعدي والمكافأة </a:t>
            </a:r>
          </a:p>
        </p:txBody>
      </p:sp>
    </p:spTree>
    <p:extLst>
      <p:ext uri="{BB962C8B-B14F-4D97-AF65-F5344CB8AC3E}">
        <p14:creationId xmlns:p14="http://schemas.microsoft.com/office/powerpoint/2010/main" val="1756465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8" name="Folded Corner 7"/>
          <p:cNvSpPr/>
          <p:nvPr/>
        </p:nvSpPr>
        <p:spPr>
          <a:xfrm>
            <a:off x="32084" y="152400"/>
            <a:ext cx="8763000" cy="6553200"/>
          </a:xfrm>
          <a:prstGeom prst="foldedCorner">
            <a:avLst/>
          </a:prstGeom>
        </p:spPr>
        <p:style>
          <a:lnRef idx="1">
            <a:schemeClr val="accent2"/>
          </a:lnRef>
          <a:fillRef idx="2">
            <a:schemeClr val="accent2"/>
          </a:fillRef>
          <a:effectRef idx="1">
            <a:schemeClr val="accent2"/>
          </a:effectRef>
          <a:fontRef idx="minor">
            <a:schemeClr val="dk1"/>
          </a:fontRef>
        </p:style>
        <p:txBody>
          <a:bodyPr rtlCol="1" anchor="t"/>
          <a:lstStyle/>
          <a:p>
            <a:pPr algn="ctr"/>
            <a:r>
              <a:rPr lang="ar-IQ" sz="2000" b="1" dirty="0">
                <a:solidFill>
                  <a:srgbClr val="00B050"/>
                </a:solidFill>
              </a:rPr>
              <a:t>اثمان مشتريات الدولة </a:t>
            </a:r>
            <a:r>
              <a:rPr lang="ar-IQ" dirty="0"/>
              <a:t>:- </a:t>
            </a:r>
            <a:r>
              <a:rPr lang="ar-IQ" b="1" dirty="0">
                <a:effectLst>
                  <a:outerShdw blurRad="38100" dist="38100" dir="2700000" algn="tl">
                    <a:srgbClr val="000000">
                      <a:alpha val="43137"/>
                    </a:srgbClr>
                  </a:outerShdw>
                </a:effectLst>
              </a:rPr>
              <a:t>هي قيم الادوات والمعدات والالات والخدمات التي تقوم </a:t>
            </a:r>
            <a:endParaRPr lang="en-US" b="1" dirty="0" smtClean="0">
              <a:effectLst>
                <a:outerShdw blurRad="38100" dist="38100" dir="2700000" algn="tl">
                  <a:srgbClr val="000000">
                    <a:alpha val="43137"/>
                  </a:srgbClr>
                </a:outerShdw>
              </a:effectLst>
            </a:endParaRPr>
          </a:p>
          <a:p>
            <a:pPr algn="r"/>
            <a:r>
              <a:rPr lang="en-US" b="1" dirty="0" smtClean="0">
                <a:effectLst>
                  <a:outerShdw blurRad="38100" dist="38100" dir="2700000" algn="tl">
                    <a:srgbClr val="000000">
                      <a:alpha val="43137"/>
                    </a:srgbClr>
                  </a:outerShdw>
                </a:effectLst>
              </a:rPr>
              <a:t>                                                 </a:t>
            </a:r>
            <a:r>
              <a:rPr lang="ar-IQ" b="1" dirty="0" smtClean="0">
                <a:effectLst>
                  <a:outerShdw blurRad="38100" dist="38100" dir="2700000" algn="tl">
                    <a:srgbClr val="000000">
                      <a:alpha val="43137"/>
                    </a:srgbClr>
                  </a:outerShdw>
                </a:effectLst>
              </a:rPr>
              <a:t>الدولة </a:t>
            </a:r>
            <a:r>
              <a:rPr lang="ar-IQ" b="1" dirty="0">
                <a:effectLst>
                  <a:outerShdw blurRad="38100" dist="38100" dir="2700000" algn="tl">
                    <a:srgbClr val="000000">
                      <a:alpha val="43137"/>
                    </a:srgbClr>
                  </a:outerShdw>
                </a:effectLst>
              </a:rPr>
              <a:t>باتباعها وتخصيصها للاشباع الحاجات </a:t>
            </a:r>
            <a:r>
              <a:rPr lang="ar-IQ" b="1" dirty="0" smtClean="0">
                <a:effectLst>
                  <a:outerShdw blurRad="38100" dist="38100" dir="2700000" algn="tl">
                    <a:srgbClr val="000000">
                      <a:alpha val="43137"/>
                    </a:srgbClr>
                  </a:outerShdw>
                </a:effectLst>
              </a:rPr>
              <a:t>العامة </a:t>
            </a:r>
            <a:endParaRPr lang="en-US" b="1" dirty="0">
              <a:effectLst>
                <a:outerShdw blurRad="38100" dist="38100" dir="2700000" algn="tl">
                  <a:srgbClr val="000000">
                    <a:alpha val="43137"/>
                  </a:srgbClr>
                </a:outerShdw>
              </a:effectLst>
            </a:endParaRPr>
          </a:p>
          <a:p>
            <a:pPr algn="r"/>
            <a:endParaRPr lang="en-US" b="1" dirty="0" smtClean="0">
              <a:effectLst>
                <a:outerShdw blurRad="38100" dist="38100" dir="2700000" algn="tl">
                  <a:srgbClr val="000000">
                    <a:alpha val="43137"/>
                  </a:srgbClr>
                </a:outerShdw>
              </a:effectLst>
            </a:endParaRPr>
          </a:p>
          <a:p>
            <a:pPr algn="r"/>
            <a:r>
              <a:rPr lang="ar-IQ" b="1" dirty="0" smtClean="0">
                <a:solidFill>
                  <a:srgbClr val="00B050"/>
                </a:solidFill>
                <a:effectLst>
                  <a:outerShdw blurRad="38100" dist="38100" dir="2700000" algn="tl">
                    <a:srgbClr val="000000">
                      <a:alpha val="43137"/>
                    </a:srgbClr>
                  </a:outerShdw>
                </a:effectLst>
              </a:rPr>
              <a:t>كيفية معالجة حالاتها ؟؟</a:t>
            </a:r>
          </a:p>
          <a:p>
            <a:pPr algn="r"/>
            <a:r>
              <a:rPr lang="ar-IQ" b="1" dirty="0" smtClean="0">
                <a:effectLst>
                  <a:outerShdw blurRad="38100" dist="38100" dir="2700000" algn="tl">
                    <a:srgbClr val="000000">
                      <a:alpha val="43137"/>
                    </a:srgbClr>
                  </a:outerShdw>
                </a:effectLst>
              </a:rPr>
              <a:t>1- من حيث السطلة التي تشرف على عملية الشراء وتقسم الى</a:t>
            </a:r>
          </a:p>
          <a:p>
            <a:pPr algn="r"/>
            <a:endParaRPr lang="ar-IQ" b="1" dirty="0" smtClean="0">
              <a:effectLst>
                <a:outerShdw blurRad="38100" dist="38100" dir="2700000" algn="tl">
                  <a:srgbClr val="000000">
                    <a:alpha val="43137"/>
                  </a:srgbClr>
                </a:outerShdw>
              </a:effectLst>
            </a:endParaRPr>
          </a:p>
          <a:p>
            <a:pPr algn="r"/>
            <a:endParaRPr lang="ar-IQ" b="1" dirty="0" smtClean="0">
              <a:effectLst>
                <a:outerShdw blurRad="38100" dist="38100" dir="2700000" algn="tl">
                  <a:srgbClr val="000000">
                    <a:alpha val="43137"/>
                  </a:srgbClr>
                </a:outerShdw>
              </a:effectLst>
            </a:endParaRPr>
          </a:p>
          <a:p>
            <a:pPr algn="r"/>
            <a:endParaRPr lang="ar-IQ" b="1" dirty="0">
              <a:effectLst>
                <a:outerShdw blurRad="38100" dist="38100" dir="2700000" algn="tl">
                  <a:srgbClr val="000000">
                    <a:alpha val="43137"/>
                  </a:srgbClr>
                </a:outerShdw>
              </a:effectLst>
            </a:endParaRPr>
          </a:p>
          <a:p>
            <a:pPr algn="r"/>
            <a:r>
              <a:rPr lang="en-US" b="1" dirty="0" smtClean="0">
                <a:effectLst>
                  <a:outerShdw blurRad="38100" dist="38100" dir="2700000" algn="tl">
                    <a:srgbClr val="000000">
                      <a:alpha val="43137"/>
                    </a:srgbClr>
                  </a:outerShdw>
                </a:effectLst>
              </a:rPr>
              <a:t>    </a:t>
            </a:r>
          </a:p>
          <a:p>
            <a:pPr algn="r"/>
            <a:r>
              <a:rPr lang="ar-IQ" b="1" dirty="0" smtClean="0">
                <a:effectLst>
                  <a:outerShdw blurRad="38100" dist="38100" dir="2700000" algn="tl">
                    <a:srgbClr val="000000">
                      <a:alpha val="43137"/>
                    </a:srgbClr>
                  </a:outerShdw>
                </a:effectLst>
              </a:rPr>
              <a:t> 2- من حيث كيفية الحصول على هذة المستلزمات وتقسم الى                                                                                                                                                                      </a:t>
            </a:r>
          </a:p>
          <a:p>
            <a:pPr algn="r"/>
            <a:endParaRPr lang="ar-IQ" b="1" dirty="0">
              <a:effectLst>
                <a:outerShdw blurRad="38100" dist="38100" dir="2700000" algn="tl">
                  <a:srgbClr val="000000">
                    <a:alpha val="43137"/>
                  </a:srgbClr>
                </a:outerShdw>
              </a:effectLst>
            </a:endParaRPr>
          </a:p>
          <a:p>
            <a:pPr algn="r"/>
            <a:endParaRPr lang="ar-IQ" b="1" dirty="0" smtClean="0">
              <a:effectLst>
                <a:outerShdw blurRad="38100" dist="38100" dir="2700000" algn="tl">
                  <a:srgbClr val="000000">
                    <a:alpha val="43137"/>
                  </a:srgbClr>
                </a:outerShdw>
              </a:effectLst>
            </a:endParaRPr>
          </a:p>
          <a:p>
            <a:pPr algn="r"/>
            <a:r>
              <a:rPr lang="ar-IQ" b="1" dirty="0" smtClean="0">
                <a:effectLst>
                  <a:outerShdw blurRad="38100" dist="38100" dir="2700000" algn="tl">
                    <a:srgbClr val="000000">
                      <a:alpha val="43137"/>
                    </a:srgbClr>
                  </a:outerShdw>
                </a:effectLst>
              </a:rPr>
              <a:t>3- من حيث الحصول على المقاولة وتقسم الى                                                                                         </a:t>
            </a:r>
            <a:endParaRPr lang="ar-IQ" b="1" dirty="0">
              <a:effectLst>
                <a:outerShdw blurRad="38100" dist="38100" dir="2700000" algn="tl">
                  <a:srgbClr val="000000">
                    <a:alpha val="43137"/>
                  </a:srgbClr>
                </a:outerShdw>
              </a:effectLst>
            </a:endParaRPr>
          </a:p>
        </p:txBody>
      </p:sp>
      <p:sp>
        <p:nvSpPr>
          <p:cNvPr id="17" name="TextBox 16"/>
          <p:cNvSpPr txBox="1"/>
          <p:nvPr/>
        </p:nvSpPr>
        <p:spPr>
          <a:xfrm flipH="1">
            <a:off x="457200" y="685800"/>
            <a:ext cx="1143000" cy="369332"/>
          </a:xfrm>
          <a:prstGeom prst="rect">
            <a:avLst/>
          </a:prstGeom>
          <a:noFill/>
        </p:spPr>
        <p:txBody>
          <a:bodyPr wrap="square" rtlCol="1">
            <a:spAutoFit/>
          </a:bodyPr>
          <a:lstStyle/>
          <a:p>
            <a:r>
              <a:rPr lang="ar-IQ" dirty="0" smtClean="0"/>
              <a:t>مركزية </a:t>
            </a:r>
            <a:endParaRPr lang="ar-IQ" dirty="0"/>
          </a:p>
        </p:txBody>
      </p:sp>
      <p:sp>
        <p:nvSpPr>
          <p:cNvPr id="18" name="TextBox 17"/>
          <p:cNvSpPr txBox="1"/>
          <p:nvPr/>
        </p:nvSpPr>
        <p:spPr>
          <a:xfrm>
            <a:off x="166914" y="1055132"/>
            <a:ext cx="1295400" cy="369332"/>
          </a:xfrm>
          <a:prstGeom prst="rect">
            <a:avLst/>
          </a:prstGeom>
          <a:noFill/>
        </p:spPr>
        <p:txBody>
          <a:bodyPr wrap="square" rtlCol="1">
            <a:spAutoFit/>
          </a:bodyPr>
          <a:lstStyle/>
          <a:p>
            <a:r>
              <a:rPr lang="ar-IQ" dirty="0" smtClean="0"/>
              <a:t>غير مركزية</a:t>
            </a:r>
            <a:endParaRPr lang="ar-IQ" dirty="0"/>
          </a:p>
        </p:txBody>
      </p:sp>
      <p:cxnSp>
        <p:nvCxnSpPr>
          <p:cNvPr id="20" name="Straight Arrow Connector 19"/>
          <p:cNvCxnSpPr/>
          <p:nvPr/>
        </p:nvCxnSpPr>
        <p:spPr>
          <a:xfrm flipH="1" flipV="1">
            <a:off x="1251189" y="912836"/>
            <a:ext cx="704229" cy="51162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flipH="1" flipV="1">
            <a:off x="1286329" y="1289761"/>
            <a:ext cx="661259" cy="9233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flipH="1" flipV="1">
            <a:off x="1331305" y="2229731"/>
            <a:ext cx="852331" cy="45757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flipH="1">
            <a:off x="1295400" y="2687305"/>
            <a:ext cx="888236" cy="3429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286657" y="2073058"/>
            <a:ext cx="1175657" cy="584775"/>
          </a:xfrm>
          <a:prstGeom prst="rect">
            <a:avLst/>
          </a:prstGeom>
          <a:noFill/>
        </p:spPr>
        <p:txBody>
          <a:bodyPr wrap="square" rtlCol="1">
            <a:spAutoFit/>
          </a:bodyPr>
          <a:lstStyle/>
          <a:p>
            <a:r>
              <a:rPr lang="ar-IQ" sz="1600" dirty="0" smtClean="0"/>
              <a:t>مباشرة من السوق</a:t>
            </a:r>
            <a:endParaRPr lang="ar-IQ" sz="1600" dirty="0"/>
          </a:p>
        </p:txBody>
      </p:sp>
      <p:sp>
        <p:nvSpPr>
          <p:cNvPr id="31" name="TextBox 30"/>
          <p:cNvSpPr txBox="1"/>
          <p:nvPr/>
        </p:nvSpPr>
        <p:spPr>
          <a:xfrm>
            <a:off x="1" y="2749092"/>
            <a:ext cx="1400628" cy="584775"/>
          </a:xfrm>
          <a:prstGeom prst="rect">
            <a:avLst/>
          </a:prstGeom>
          <a:noFill/>
        </p:spPr>
        <p:txBody>
          <a:bodyPr wrap="square" rtlCol="1">
            <a:spAutoFit/>
          </a:bodyPr>
          <a:lstStyle/>
          <a:p>
            <a:r>
              <a:rPr lang="ar-IQ" sz="1600" dirty="0" smtClean="0"/>
              <a:t>عن طريق مقاول او مورد</a:t>
            </a:r>
            <a:endParaRPr lang="ar-IQ" sz="1600" dirty="0"/>
          </a:p>
        </p:txBody>
      </p:sp>
      <p:cxnSp>
        <p:nvCxnSpPr>
          <p:cNvPr id="33" name="Straight Arrow Connector 32"/>
          <p:cNvCxnSpPr/>
          <p:nvPr/>
        </p:nvCxnSpPr>
        <p:spPr>
          <a:xfrm flipH="1" flipV="1">
            <a:off x="2057399" y="3764755"/>
            <a:ext cx="1624263" cy="27384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5" name="Straight Arrow Connector 34"/>
          <p:cNvCxnSpPr/>
          <p:nvPr/>
        </p:nvCxnSpPr>
        <p:spPr>
          <a:xfrm flipH="1">
            <a:off x="2286000" y="4038600"/>
            <a:ext cx="1395663" cy="71675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457201" y="3580089"/>
            <a:ext cx="1658256" cy="369332"/>
          </a:xfrm>
          <a:prstGeom prst="rect">
            <a:avLst/>
          </a:prstGeom>
          <a:noFill/>
        </p:spPr>
        <p:txBody>
          <a:bodyPr wrap="square" rtlCol="1">
            <a:spAutoFit/>
          </a:bodyPr>
          <a:lstStyle/>
          <a:p>
            <a:pPr algn="r"/>
            <a:r>
              <a:rPr lang="ar-IQ" dirty="0" smtClean="0"/>
              <a:t>المناقصة</a:t>
            </a:r>
            <a:endParaRPr lang="ar-IQ" dirty="0"/>
          </a:p>
        </p:txBody>
      </p:sp>
      <p:sp>
        <p:nvSpPr>
          <p:cNvPr id="40" name="TextBox 39"/>
          <p:cNvSpPr txBox="1"/>
          <p:nvPr/>
        </p:nvSpPr>
        <p:spPr>
          <a:xfrm>
            <a:off x="463694" y="4513412"/>
            <a:ext cx="1828800" cy="369332"/>
          </a:xfrm>
          <a:prstGeom prst="rect">
            <a:avLst/>
          </a:prstGeom>
          <a:noFill/>
        </p:spPr>
        <p:txBody>
          <a:bodyPr wrap="square" rtlCol="1">
            <a:spAutoFit/>
          </a:bodyPr>
          <a:lstStyle/>
          <a:p>
            <a:pPr algn="r"/>
            <a:r>
              <a:rPr lang="ar-IQ" dirty="0" smtClean="0"/>
              <a:t>الممارسة</a:t>
            </a:r>
            <a:endParaRPr lang="ar-IQ" dirty="0"/>
          </a:p>
        </p:txBody>
      </p:sp>
    </p:spTree>
    <p:extLst>
      <p:ext uri="{BB962C8B-B14F-4D97-AF65-F5344CB8AC3E}">
        <p14:creationId xmlns:p14="http://schemas.microsoft.com/office/powerpoint/2010/main" val="1893453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6" name="TextBox 5"/>
          <p:cNvSpPr txBox="1"/>
          <p:nvPr/>
        </p:nvSpPr>
        <p:spPr>
          <a:xfrm>
            <a:off x="381000" y="228600"/>
            <a:ext cx="8001000" cy="738664"/>
          </a:xfrm>
          <a:prstGeom prst="rect">
            <a:avLst/>
          </a:prstGeom>
          <a:noFill/>
        </p:spPr>
        <p:txBody>
          <a:bodyPr wrap="square" rtlCol="1">
            <a:spAutoFit/>
          </a:bodyPr>
          <a:lstStyle/>
          <a:p>
            <a:pPr algn="ctr"/>
            <a:r>
              <a:rPr lang="en-US" sz="2400" dirty="0" smtClean="0"/>
              <a:t> ?</a:t>
            </a:r>
            <a:r>
              <a:rPr lang="ar-IQ" sz="2400" dirty="0" smtClean="0"/>
              <a:t>ما المقصود بالممارسة والمناقصة </a:t>
            </a:r>
          </a:p>
          <a:p>
            <a:endParaRPr lang="ar-IQ" dirty="0"/>
          </a:p>
        </p:txBody>
      </p:sp>
      <p:sp>
        <p:nvSpPr>
          <p:cNvPr id="7" name="Cloud 6"/>
          <p:cNvSpPr/>
          <p:nvPr/>
        </p:nvSpPr>
        <p:spPr>
          <a:xfrm>
            <a:off x="4495800" y="1219200"/>
            <a:ext cx="4114800" cy="3810000"/>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IQ" dirty="0" smtClean="0">
                <a:solidFill>
                  <a:schemeClr val="tx1">
                    <a:lumMod val="95000"/>
                    <a:lumOff val="5000"/>
                  </a:schemeClr>
                </a:solidFill>
              </a:rPr>
              <a:t>المناقصة</a:t>
            </a:r>
          </a:p>
          <a:p>
            <a:pPr algn="ctr"/>
            <a:r>
              <a:rPr lang="ar-IQ" dirty="0" smtClean="0"/>
              <a:t>هي دعوة سرية مفتوحة بشرط معلنة ويقدم الراغبون للاشتراك بها عرضهم وعطاءاتهم للتقاعد على الاشغال العامة او توريد مهمات وادوات ومواد ولوازم الى الدولة </a:t>
            </a:r>
            <a:endParaRPr lang="ar-IQ" dirty="0"/>
          </a:p>
        </p:txBody>
      </p:sp>
      <p:sp>
        <p:nvSpPr>
          <p:cNvPr id="8" name="Cloud 7"/>
          <p:cNvSpPr/>
          <p:nvPr/>
        </p:nvSpPr>
        <p:spPr>
          <a:xfrm>
            <a:off x="152400" y="1219200"/>
            <a:ext cx="4114800" cy="4114800"/>
          </a:xfrm>
          <a:prstGeom prst="cloud">
            <a:avLst/>
          </a:prstGeom>
        </p:spPr>
        <p:style>
          <a:lnRef idx="1">
            <a:schemeClr val="accent1"/>
          </a:lnRef>
          <a:fillRef idx="2">
            <a:schemeClr val="accent1"/>
          </a:fillRef>
          <a:effectRef idx="1">
            <a:schemeClr val="accent1"/>
          </a:effectRef>
          <a:fontRef idx="minor">
            <a:schemeClr val="dk1"/>
          </a:fontRef>
        </p:style>
        <p:txBody>
          <a:bodyPr rtlCol="1" anchor="t"/>
          <a:lstStyle/>
          <a:p>
            <a:pPr algn="ctr"/>
            <a:r>
              <a:rPr lang="ar-IQ" dirty="0" smtClean="0"/>
              <a:t>الممارسة </a:t>
            </a:r>
          </a:p>
          <a:p>
            <a:pPr algn="ctr"/>
            <a:r>
              <a:rPr lang="ar-IQ" sz="2000" dirty="0" smtClean="0">
                <a:solidFill>
                  <a:schemeClr val="bg1"/>
                </a:solidFill>
              </a:rPr>
              <a:t>هي ان تعقد الدولة اتفاقا مع مقاول معين دون ان تعلن مسبقا عن طبيعة العمل الذي تريد القيام به</a:t>
            </a:r>
            <a:endParaRPr lang="ar-IQ" sz="2000" dirty="0">
              <a:solidFill>
                <a:schemeClr val="bg1"/>
              </a:solidFill>
            </a:endParaRPr>
          </a:p>
        </p:txBody>
      </p:sp>
    </p:spTree>
    <p:extLst>
      <p:ext uri="{BB962C8B-B14F-4D97-AF65-F5344CB8AC3E}">
        <p14:creationId xmlns:p14="http://schemas.microsoft.com/office/powerpoint/2010/main" val="154302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
        <p:nvSpPr>
          <p:cNvPr id="9" name="Oval 8"/>
          <p:cNvSpPr/>
          <p:nvPr/>
        </p:nvSpPr>
        <p:spPr>
          <a:xfrm>
            <a:off x="3505201" y="304800"/>
            <a:ext cx="2971800" cy="2163128"/>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الحاجات العامة</a:t>
            </a:r>
            <a:endParaRPr lang="ar-IQ" sz="3200" dirty="0"/>
          </a:p>
        </p:txBody>
      </p:sp>
      <p:cxnSp>
        <p:nvCxnSpPr>
          <p:cNvPr id="11" name="Straight Arrow Connector 10"/>
          <p:cNvCxnSpPr>
            <a:stCxn id="9" idx="3"/>
          </p:cNvCxnSpPr>
          <p:nvPr/>
        </p:nvCxnSpPr>
        <p:spPr>
          <a:xfrm flipH="1">
            <a:off x="3048000" y="2151145"/>
            <a:ext cx="892411" cy="6682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9" idx="5"/>
          </p:cNvCxnSpPr>
          <p:nvPr/>
        </p:nvCxnSpPr>
        <p:spPr>
          <a:xfrm>
            <a:off x="6041791" y="2151145"/>
            <a:ext cx="892409" cy="6682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1447800" y="2819400"/>
            <a:ext cx="2492611" cy="137160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b="1" dirty="0" smtClean="0"/>
              <a:t>الحاجة الجماعية</a:t>
            </a:r>
            <a:endParaRPr lang="ar-IQ" b="1" dirty="0"/>
          </a:p>
        </p:txBody>
      </p:sp>
      <p:sp>
        <p:nvSpPr>
          <p:cNvPr id="15" name="Rounded Rectangle 14"/>
          <p:cNvSpPr/>
          <p:nvPr/>
        </p:nvSpPr>
        <p:spPr>
          <a:xfrm>
            <a:off x="5867400" y="2823029"/>
            <a:ext cx="2209800" cy="144780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b="1" dirty="0" smtClean="0"/>
              <a:t>الحاجة الفردية</a:t>
            </a:r>
            <a:endParaRPr lang="ar-IQ" b="1" dirty="0"/>
          </a:p>
        </p:txBody>
      </p:sp>
      <p:cxnSp>
        <p:nvCxnSpPr>
          <p:cNvPr id="17" name="Straight Arrow Connector 16"/>
          <p:cNvCxnSpPr/>
          <p:nvPr/>
        </p:nvCxnSpPr>
        <p:spPr>
          <a:xfrm flipH="1">
            <a:off x="1676401" y="4191000"/>
            <a:ext cx="384628"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367207" y="4172858"/>
            <a:ext cx="435210" cy="7801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3367207" y="4953000"/>
            <a:ext cx="1280993" cy="9906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solidFill>
                  <a:schemeClr val="tx1"/>
                </a:solidFill>
                <a:effectLst>
                  <a:outerShdw blurRad="38100" dist="38100" dir="2700000" algn="tl">
                    <a:srgbClr val="000000">
                      <a:alpha val="43137"/>
                    </a:srgbClr>
                  </a:outerShdw>
                </a:effectLst>
              </a:rPr>
              <a:t>حاجات عامة</a:t>
            </a:r>
            <a:endParaRPr lang="ar-IQ" b="1" dirty="0">
              <a:solidFill>
                <a:schemeClr val="tx1"/>
              </a:solidFill>
              <a:effectLst>
                <a:outerShdw blurRad="38100" dist="38100" dir="2700000" algn="tl">
                  <a:srgbClr val="000000">
                    <a:alpha val="43137"/>
                  </a:srgbClr>
                </a:outerShdw>
              </a:effectLst>
            </a:endParaRPr>
          </a:p>
        </p:txBody>
      </p:sp>
      <p:sp>
        <p:nvSpPr>
          <p:cNvPr id="28" name="Rounded Rectangle 27"/>
          <p:cNvSpPr/>
          <p:nvPr/>
        </p:nvSpPr>
        <p:spPr>
          <a:xfrm>
            <a:off x="990600" y="4953000"/>
            <a:ext cx="1295400" cy="9906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solidFill>
                  <a:schemeClr val="tx1"/>
                </a:solidFill>
                <a:effectLst>
                  <a:outerShdw blurRad="38100" dist="38100" dir="2700000" algn="tl">
                    <a:srgbClr val="000000">
                      <a:alpha val="43137"/>
                    </a:srgbClr>
                  </a:outerShdw>
                </a:effectLst>
              </a:rPr>
              <a:t>حاجات </a:t>
            </a:r>
            <a:r>
              <a:rPr lang="ar-IQ" b="1" dirty="0" smtClean="0">
                <a:solidFill>
                  <a:schemeClr val="tx1"/>
                </a:solidFill>
                <a:effectLst>
                  <a:outerShdw blurRad="38100" dist="38100" dir="2700000" algn="tl">
                    <a:srgbClr val="000000">
                      <a:alpha val="43137"/>
                    </a:srgbClr>
                  </a:outerShdw>
                </a:effectLst>
              </a:rPr>
              <a:t>خاصة</a:t>
            </a:r>
            <a:endParaRPr lang="ar-IQ"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1986587"/>
      </p:ext>
    </p:extLst>
  </p:cSld>
  <p:clrMapOvr>
    <a:masterClrMapping/>
  </p:clrMapOvr>
  <mc:AlternateContent xmlns:mc="http://schemas.openxmlformats.org/markup-compatibility/2006" xmlns:p14="http://schemas.microsoft.com/office/powerpoint/2010/main">
    <mc:Choice Requires="p14">
      <p:transition p14:dur="0" advTm="5901"/>
    </mc:Choice>
    <mc:Fallback xmlns="">
      <p:transition advTm="590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TextBox 5"/>
          <p:cNvSpPr txBox="1"/>
          <p:nvPr/>
        </p:nvSpPr>
        <p:spPr>
          <a:xfrm>
            <a:off x="533400" y="762000"/>
            <a:ext cx="7848600" cy="4555093"/>
          </a:xfrm>
          <a:prstGeom prst="rect">
            <a:avLst/>
          </a:prstGeom>
          <a:noFill/>
        </p:spPr>
        <p:txBody>
          <a:bodyPr wrap="square" rtlCol="1">
            <a:spAutoFit/>
          </a:bodyPr>
          <a:lstStyle/>
          <a:p>
            <a:pPr algn="r"/>
            <a:r>
              <a:rPr lang="ar-IQ" sz="2800" dirty="0" smtClean="0">
                <a:cs typeface="AF_Diwani" pitchFamily="2" charset="-78"/>
              </a:rPr>
              <a:t>س2/عرف النفقة العامة ؟ وماهي خصائصها او عناصرها ؟</a:t>
            </a:r>
          </a:p>
          <a:p>
            <a:pPr algn="r"/>
            <a:endParaRPr lang="ar-IQ" sz="2800" dirty="0" smtClean="0">
              <a:cs typeface="AF_Diwani" pitchFamily="2" charset="-78"/>
            </a:endParaRPr>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p:txBody>
      </p:sp>
      <p:sp>
        <p:nvSpPr>
          <p:cNvPr id="7" name="Oval 6"/>
          <p:cNvSpPr/>
          <p:nvPr/>
        </p:nvSpPr>
        <p:spPr>
          <a:xfrm>
            <a:off x="3124200" y="1371600"/>
            <a:ext cx="3124200" cy="166794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IQ" sz="3200" dirty="0" smtClean="0">
                <a:solidFill>
                  <a:schemeClr val="tx1"/>
                </a:solidFill>
                <a:cs typeface="AF_Diwani" pitchFamily="2" charset="-78"/>
              </a:rPr>
              <a:t>النفقة العامة </a:t>
            </a:r>
          </a:p>
          <a:p>
            <a:pPr algn="ctr"/>
            <a:r>
              <a:rPr lang="ar-IQ" dirty="0" smtClean="0">
                <a:solidFill>
                  <a:schemeClr val="tx1"/>
                </a:solidFill>
              </a:rPr>
              <a:t>هي مبلغ نقدي يقوم بتنفيذه شخص يهجف تحقيق نفع عام </a:t>
            </a:r>
            <a:endParaRPr lang="ar-IQ" dirty="0">
              <a:solidFill>
                <a:schemeClr val="tx1"/>
              </a:solidFill>
            </a:endParaRPr>
          </a:p>
        </p:txBody>
      </p:sp>
      <p:sp>
        <p:nvSpPr>
          <p:cNvPr id="8" name="Can 7"/>
          <p:cNvSpPr/>
          <p:nvPr/>
        </p:nvSpPr>
        <p:spPr>
          <a:xfrm>
            <a:off x="1981200" y="3200400"/>
            <a:ext cx="5943600" cy="2667000"/>
          </a:xfrm>
          <a:prstGeom prst="can">
            <a:avLst>
              <a:gd name="adj" fmla="val 24090"/>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en-US" sz="3200" dirty="0" smtClean="0">
                <a:cs typeface="AF_Diwani" pitchFamily="2" charset="-78"/>
              </a:rPr>
              <a:t> </a:t>
            </a:r>
            <a:r>
              <a:rPr lang="ar-IQ" sz="3200" dirty="0" smtClean="0">
                <a:cs typeface="AF_Diwani" pitchFamily="2" charset="-78"/>
              </a:rPr>
              <a:t>خصائص او عناصر النفقة العامة</a:t>
            </a:r>
          </a:p>
          <a:p>
            <a:pPr algn="ctr"/>
            <a:r>
              <a:rPr lang="ar-IQ" dirty="0" smtClean="0"/>
              <a:t>*النفقة العامة مبلغ من النقود</a:t>
            </a:r>
          </a:p>
          <a:p>
            <a:pPr marL="285750" indent="-285750" algn="ctr">
              <a:buFont typeface="Arial" pitchFamily="34" charset="0"/>
              <a:buChar char="•"/>
            </a:pPr>
            <a:r>
              <a:rPr lang="ar-IQ" dirty="0" smtClean="0"/>
              <a:t>*صدور النفقة العامة عن الدولة او احدى هيئاتها العامة      *هدف النفقة العامة تحقيق نفع عام</a:t>
            </a:r>
            <a:endParaRPr lang="ar-IQ" dirty="0"/>
          </a:p>
        </p:txBody>
      </p:sp>
    </p:spTree>
    <p:extLst>
      <p:ext uri="{BB962C8B-B14F-4D97-AF65-F5344CB8AC3E}">
        <p14:creationId xmlns:p14="http://schemas.microsoft.com/office/powerpoint/2010/main" val="3699084579"/>
      </p:ext>
    </p:extLst>
  </p:cSld>
  <p:clrMapOvr>
    <a:masterClrMapping/>
  </p:clrMapOvr>
  <mc:AlternateContent xmlns:mc="http://schemas.openxmlformats.org/markup-compatibility/2006" xmlns:p14="http://schemas.microsoft.com/office/powerpoint/2010/main">
    <mc:Choice Requires="p14">
      <p:transition p14:dur="0" advTm="3021"/>
    </mc:Choice>
    <mc:Fallback xmlns="">
      <p:transition advTm="302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7" name="Flowchart: Punched Tape 6"/>
          <p:cNvSpPr/>
          <p:nvPr/>
        </p:nvSpPr>
        <p:spPr>
          <a:xfrm>
            <a:off x="0" y="0"/>
            <a:ext cx="9144000" cy="6858000"/>
          </a:xfrm>
          <a:prstGeom prst="flowChartPunchedTape">
            <a:avLst/>
          </a:prstGeom>
        </p:spPr>
        <p:style>
          <a:lnRef idx="1">
            <a:schemeClr val="accent4"/>
          </a:lnRef>
          <a:fillRef idx="2">
            <a:schemeClr val="accent4"/>
          </a:fillRef>
          <a:effectRef idx="1">
            <a:schemeClr val="accent4"/>
          </a:effectRef>
          <a:fontRef idx="minor">
            <a:schemeClr val="dk1"/>
          </a:fontRef>
        </p:style>
        <p:txBody>
          <a:bodyPr numCol="2" rtlCol="1" anchor="ctr"/>
          <a:lstStyle/>
          <a:p>
            <a:pPr algn="r"/>
            <a:r>
              <a:rPr lang="ar-IQ" sz="2800" b="1" dirty="0" smtClean="0">
                <a:ln>
                  <a:solidFill>
                    <a:schemeClr val="bg2">
                      <a:lumMod val="25000"/>
                    </a:schemeClr>
                  </a:solidFill>
                </a:ln>
                <a:solidFill>
                  <a:schemeClr val="accent4">
                    <a:lumMod val="40000"/>
                    <a:lumOff val="60000"/>
                  </a:schemeClr>
                </a:solidFill>
                <a:cs typeface="AF_Jeddah" pitchFamily="2" charset="-78"/>
              </a:rPr>
              <a:t>النفقة العامة:- هي المبالغ التي تدفعها الدولة الى الموظفين والعمال والمتعاقدين العاملين في اجهزتها وتقسم الى </a:t>
            </a:r>
          </a:p>
          <a:p>
            <a:pPr algn="r"/>
            <a:endParaRPr lang="ar-IQ" sz="2400" b="1" dirty="0">
              <a:ln>
                <a:solidFill>
                  <a:schemeClr val="bg2">
                    <a:lumMod val="25000"/>
                  </a:schemeClr>
                </a:solidFill>
              </a:ln>
              <a:solidFill>
                <a:schemeClr val="accent4">
                  <a:lumMod val="40000"/>
                  <a:lumOff val="60000"/>
                </a:schemeClr>
              </a:solidFill>
              <a:cs typeface="AF_Jeddah" pitchFamily="2" charset="-78"/>
            </a:endParaRPr>
          </a:p>
          <a:p>
            <a:pPr lvl="1" algn="r"/>
            <a:r>
              <a:rPr lang="ar-IQ" sz="3200" b="1" dirty="0" smtClean="0">
                <a:ln>
                  <a:solidFill>
                    <a:schemeClr val="bg2">
                      <a:lumMod val="25000"/>
                    </a:schemeClr>
                  </a:solidFill>
                </a:ln>
                <a:solidFill>
                  <a:schemeClr val="accent4">
                    <a:lumMod val="40000"/>
                    <a:lumOff val="60000"/>
                  </a:schemeClr>
                </a:solidFill>
                <a:cs typeface="AF_Jeddah" pitchFamily="2" charset="-78"/>
              </a:rPr>
              <a:t>أ- الرواتب والاجور تشمل (( 1-رواتب رئيس الدولة</a:t>
            </a:r>
          </a:p>
          <a:p>
            <a:pPr algn="r"/>
            <a:r>
              <a:rPr lang="ar-IQ" sz="3200" b="1" dirty="0" smtClean="0">
                <a:ln>
                  <a:solidFill>
                    <a:schemeClr val="bg2">
                      <a:lumMod val="25000"/>
                    </a:schemeClr>
                  </a:solidFill>
                </a:ln>
                <a:solidFill>
                  <a:schemeClr val="accent4">
                    <a:lumMod val="40000"/>
                    <a:lumOff val="60000"/>
                  </a:schemeClr>
                </a:solidFill>
                <a:cs typeface="AF_Jeddah" pitchFamily="2" charset="-78"/>
              </a:rPr>
              <a:t> 2 - رواتب اعضاء البرلمان 3- رواتب الموظفين 4- رواتب التقاعدية ))</a:t>
            </a:r>
          </a:p>
          <a:p>
            <a:pPr algn="r"/>
            <a:r>
              <a:rPr lang="ar-IQ" sz="3200" b="1" dirty="0" smtClean="0">
                <a:ln>
                  <a:solidFill>
                    <a:schemeClr val="bg2">
                      <a:lumMod val="25000"/>
                    </a:schemeClr>
                  </a:solidFill>
                </a:ln>
                <a:solidFill>
                  <a:schemeClr val="accent4">
                    <a:lumMod val="40000"/>
                    <a:lumOff val="60000"/>
                  </a:schemeClr>
                </a:solidFill>
                <a:cs typeface="AF_Jeddah" pitchFamily="2" charset="-78"/>
              </a:rPr>
              <a:t>ب- اثمان مشتريات الدولة :- وتشمل قيم السلع التي تبتاعها الدولة وتهدف الى اشباع حاجات العامة </a:t>
            </a:r>
          </a:p>
          <a:p>
            <a:pPr algn="r"/>
            <a:r>
              <a:rPr lang="ar-IQ" sz="3200" b="1" dirty="0" smtClean="0">
                <a:ln>
                  <a:solidFill>
                    <a:schemeClr val="bg2">
                      <a:lumMod val="25000"/>
                    </a:schemeClr>
                  </a:solidFill>
                </a:ln>
                <a:solidFill>
                  <a:schemeClr val="accent4">
                    <a:lumMod val="40000"/>
                    <a:lumOff val="60000"/>
                  </a:schemeClr>
                </a:solidFill>
                <a:cs typeface="AF_Jeddah" pitchFamily="2" charset="-78"/>
              </a:rPr>
              <a:t> ج – الاعانات المختلفة التي تقدمها الدولة الى مختلف الفئات الاجتماعية او الى المنظمات الدولية وتشمل ((1- اعانات دولية 2- الاعانات الداخلية (ادارية –اجتماعية- سياسية )))</a:t>
            </a:r>
          </a:p>
          <a:p>
            <a:pPr algn="r"/>
            <a:r>
              <a:rPr lang="ar-IQ" sz="3200" b="1" dirty="0" smtClean="0">
                <a:ln>
                  <a:solidFill>
                    <a:schemeClr val="bg2">
                      <a:lumMod val="25000"/>
                    </a:schemeClr>
                  </a:solidFill>
                </a:ln>
                <a:solidFill>
                  <a:schemeClr val="accent4">
                    <a:lumMod val="40000"/>
                    <a:lumOff val="60000"/>
                  </a:schemeClr>
                </a:solidFill>
                <a:cs typeface="AF_Jeddah" pitchFamily="2" charset="-78"/>
              </a:rPr>
              <a:t>د – تسديد اقساط وفوائد الدين العام الذي تقترضه الدولة </a:t>
            </a:r>
            <a:endParaRPr lang="ar-IQ" sz="3600" b="1" dirty="0" smtClean="0">
              <a:ln>
                <a:solidFill>
                  <a:schemeClr val="bg2">
                    <a:lumMod val="25000"/>
                  </a:schemeClr>
                </a:solidFill>
              </a:ln>
              <a:solidFill>
                <a:schemeClr val="accent4">
                  <a:lumMod val="40000"/>
                  <a:lumOff val="60000"/>
                </a:schemeClr>
              </a:solidFill>
              <a:cs typeface="AF_Jeddah" pitchFamily="2" charset="-78"/>
            </a:endParaRPr>
          </a:p>
        </p:txBody>
      </p:sp>
    </p:spTree>
    <p:extLst>
      <p:ext uri="{BB962C8B-B14F-4D97-AF65-F5344CB8AC3E}">
        <p14:creationId xmlns:p14="http://schemas.microsoft.com/office/powerpoint/2010/main" val="1599322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Cloud Callout 3"/>
          <p:cNvSpPr/>
          <p:nvPr/>
        </p:nvSpPr>
        <p:spPr>
          <a:xfrm>
            <a:off x="0" y="14514"/>
            <a:ext cx="8839200" cy="6538685"/>
          </a:xfrm>
          <a:prstGeom prst="cloudCallout">
            <a:avLst/>
          </a:prstGeom>
        </p:spPr>
        <p:style>
          <a:lnRef idx="1">
            <a:schemeClr val="accent2"/>
          </a:lnRef>
          <a:fillRef idx="2">
            <a:schemeClr val="accent2"/>
          </a:fillRef>
          <a:effectRef idx="1">
            <a:schemeClr val="accent2"/>
          </a:effectRef>
          <a:fontRef idx="minor">
            <a:schemeClr val="dk1"/>
          </a:fontRef>
        </p:style>
        <p:txBody>
          <a:bodyPr rtlCol="1" anchor="ctr"/>
          <a:lstStyle/>
          <a:p>
            <a:pPr algn="r"/>
            <a:r>
              <a:rPr lang="ar-IQ" sz="1400" b="1" dirty="0" smtClean="0"/>
              <a:t>ماالمقصود بالرواتب والاجور ؟وماهي المعايير (الالية) التي تتبعها الدولة في تحديد راتب رئيس الدولة ؟</a:t>
            </a:r>
          </a:p>
          <a:p>
            <a:pPr algn="r"/>
            <a:r>
              <a:rPr lang="ar-IQ" sz="1400" b="1" dirty="0" smtClean="0"/>
              <a:t>ج// الاجور والرواتب وهي المبالغ نقدية تقدمها الدولة للافراد العاملين في اجهزتها المختلفة فعلا ثمنا للخدمات التي يقدمها هولاء لها </a:t>
            </a:r>
          </a:p>
          <a:p>
            <a:pPr algn="r"/>
            <a:r>
              <a:rPr lang="ar-IQ" sz="1400" b="1" dirty="0" smtClean="0"/>
              <a:t>المعايير :- </a:t>
            </a:r>
          </a:p>
          <a:p>
            <a:pPr marL="342900" indent="-342900" algn="just" rtl="1">
              <a:buAutoNum type="arabic1Minus"/>
            </a:pPr>
            <a:r>
              <a:rPr lang="ar-IQ" sz="1400" b="1" dirty="0" smtClean="0">
                <a:solidFill>
                  <a:schemeClr val="tx2">
                    <a:lumMod val="60000"/>
                    <a:lumOff val="40000"/>
                  </a:schemeClr>
                </a:solidFill>
              </a:rPr>
              <a:t>تصدر الدولة قانون الى جانب قانون الموازنة العامة يحدد فية راتب رئيس الدولة </a:t>
            </a:r>
            <a:r>
              <a:rPr lang="ar-IQ" sz="1400" b="1" dirty="0" smtClean="0"/>
              <a:t>.</a:t>
            </a:r>
          </a:p>
          <a:p>
            <a:pPr algn="just" rtl="1"/>
            <a:r>
              <a:rPr lang="ar-IQ" sz="1400" b="1" dirty="0" smtClean="0">
                <a:solidFill>
                  <a:srgbClr val="C00000"/>
                </a:solidFill>
              </a:rPr>
              <a:t>**المزايا**</a:t>
            </a:r>
            <a:r>
              <a:rPr lang="ar-IQ" sz="1400" b="1" dirty="0" smtClean="0"/>
              <a:t>يتميز باستجابته للظروف الاقتصادية.</a:t>
            </a:r>
          </a:p>
          <a:p>
            <a:pPr algn="just" rtl="1"/>
            <a:r>
              <a:rPr lang="ar-IQ" sz="1400" b="1" dirty="0" smtClean="0">
                <a:solidFill>
                  <a:srgbClr val="C00000"/>
                </a:solidFill>
              </a:rPr>
              <a:t>**العيوب** </a:t>
            </a:r>
            <a:r>
              <a:rPr lang="ar-IQ" sz="1400" b="1" dirty="0" smtClean="0"/>
              <a:t>1- يضع رئيس الدولة موضوع الطعن في شخصة    </a:t>
            </a:r>
          </a:p>
          <a:p>
            <a:pPr algn="just" rtl="1"/>
            <a:r>
              <a:rPr lang="ar-IQ" sz="1400" b="1" dirty="0"/>
              <a:t> </a:t>
            </a:r>
            <a:r>
              <a:rPr lang="ar-IQ" sz="1400" b="1" dirty="0" smtClean="0"/>
              <a:t>                   والحديث عنه .</a:t>
            </a:r>
          </a:p>
          <a:p>
            <a:pPr algn="just" rtl="1"/>
            <a:r>
              <a:rPr lang="ar-IQ" sz="1400" b="1" dirty="0"/>
              <a:t> </a:t>
            </a:r>
            <a:r>
              <a:rPr lang="ar-IQ" sz="1400" b="1" dirty="0" smtClean="0"/>
              <a:t>             2- ربما يستخدمة البرلمان للضغط على رئيس الدولة </a:t>
            </a:r>
          </a:p>
          <a:p>
            <a:pPr algn="just" rtl="1"/>
            <a:r>
              <a:rPr lang="ar-IQ" sz="1400" b="1" dirty="0"/>
              <a:t> </a:t>
            </a:r>
            <a:r>
              <a:rPr lang="ar-IQ" sz="1400" b="1" dirty="0" smtClean="0">
                <a:solidFill>
                  <a:schemeClr val="tx2">
                    <a:lumMod val="60000"/>
                    <a:lumOff val="40000"/>
                  </a:schemeClr>
                </a:solidFill>
              </a:rPr>
              <a:t>ب- يتحدد راتب رئيس الدولة عندما يتولى المنصب .</a:t>
            </a:r>
          </a:p>
          <a:p>
            <a:pPr algn="just" rtl="1"/>
            <a:r>
              <a:rPr lang="ar-IQ" sz="1400" b="1" dirty="0" smtClean="0"/>
              <a:t> </a:t>
            </a:r>
            <a:r>
              <a:rPr lang="ar-IQ" sz="1400" b="1" dirty="0" smtClean="0">
                <a:solidFill>
                  <a:srgbClr val="C00000"/>
                </a:solidFill>
              </a:rPr>
              <a:t>**المزايا ** </a:t>
            </a:r>
            <a:r>
              <a:rPr lang="ar-IQ" sz="1400" b="1" dirty="0" smtClean="0"/>
              <a:t>لايكون رئيس الدولة تحت ضغط البرلمان .</a:t>
            </a:r>
          </a:p>
          <a:p>
            <a:pPr algn="just" rtl="1"/>
            <a:r>
              <a:rPr lang="ar-IQ" sz="1400" b="1" dirty="0" smtClean="0">
                <a:solidFill>
                  <a:srgbClr val="C00000"/>
                </a:solidFill>
              </a:rPr>
              <a:t>**العيوب ** </a:t>
            </a:r>
            <a:r>
              <a:rPr lang="ar-IQ" sz="1400" b="1" dirty="0" smtClean="0"/>
              <a:t>عدم مرونة لايواكب المستوى المعاشي الذي يليق برئيس الدولة .</a:t>
            </a:r>
          </a:p>
          <a:p>
            <a:pPr algn="just" rtl="1"/>
            <a:r>
              <a:rPr lang="ar-IQ" sz="1400" b="1" dirty="0" smtClean="0">
                <a:solidFill>
                  <a:schemeClr val="tx2">
                    <a:lumMod val="60000"/>
                    <a:lumOff val="40000"/>
                  </a:schemeClr>
                </a:solidFill>
              </a:rPr>
              <a:t>ج- تحديد مرتب رئيس الدولة عندما يتولى المنصب مع امكانية تعديلة عندما ترى ان هنالك ضرورة </a:t>
            </a:r>
          </a:p>
          <a:p>
            <a:pPr algn="just" rtl="1"/>
            <a:r>
              <a:rPr lang="ar-IQ" sz="1400" b="1" dirty="0" smtClean="0">
                <a:solidFill>
                  <a:srgbClr val="C00000"/>
                </a:solidFill>
              </a:rPr>
              <a:t>**المزايا** </a:t>
            </a:r>
            <a:r>
              <a:rPr lang="ar-IQ" sz="1400" b="1" dirty="0" smtClean="0">
                <a:solidFill>
                  <a:schemeClr val="tx1"/>
                </a:solidFill>
              </a:rPr>
              <a:t>يواكب التطورات المعيشية</a:t>
            </a:r>
          </a:p>
          <a:p>
            <a:pPr algn="just" rtl="1"/>
            <a:r>
              <a:rPr lang="ar-IQ" sz="1400" b="1" dirty="0" smtClean="0">
                <a:solidFill>
                  <a:srgbClr val="C00000"/>
                </a:solidFill>
              </a:rPr>
              <a:t>**العيوب**</a:t>
            </a:r>
            <a:r>
              <a:rPr lang="ar-IQ" sz="1400" b="1" dirty="0" smtClean="0">
                <a:solidFill>
                  <a:schemeClr val="tx1"/>
                </a:solidFill>
              </a:rPr>
              <a:t>ان اي قانون يدخل حيز التشريع يدخل ضمن صلاحيات البرلمان مما يجعل رئيس الدولة تحت ضغط البرلمان .</a:t>
            </a:r>
          </a:p>
        </p:txBody>
      </p:sp>
    </p:spTree>
    <p:extLst>
      <p:ext uri="{BB962C8B-B14F-4D97-AF65-F5344CB8AC3E}">
        <p14:creationId xmlns:p14="http://schemas.microsoft.com/office/powerpoint/2010/main" val="18392961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8" name="Folded Corner 7"/>
          <p:cNvSpPr/>
          <p:nvPr/>
        </p:nvSpPr>
        <p:spPr>
          <a:xfrm>
            <a:off x="381000" y="152400"/>
            <a:ext cx="8229600" cy="6172200"/>
          </a:xfrm>
          <a:prstGeom prst="foldedCorner">
            <a:avLst/>
          </a:prstGeom>
        </p:spPr>
        <p:style>
          <a:lnRef idx="1">
            <a:schemeClr val="accent4"/>
          </a:lnRef>
          <a:fillRef idx="2">
            <a:schemeClr val="accent4"/>
          </a:fillRef>
          <a:effectRef idx="1">
            <a:schemeClr val="accent4"/>
          </a:effectRef>
          <a:fontRef idx="minor">
            <a:schemeClr val="dk1"/>
          </a:fontRef>
        </p:style>
        <p:txBody>
          <a:bodyPr rtlCol="1" anchor="ctr"/>
          <a:lstStyle/>
          <a:p>
            <a:pPr algn="r"/>
            <a:r>
              <a:rPr lang="ar-IQ" sz="1600" b="1" dirty="0" smtClean="0"/>
              <a:t>ماالمقصود بالاجور والرواتب ؟؟ وماهي الالية التي تتبعها الدولة في تحديد رواتب اعضاء البرلمان ؟</a:t>
            </a:r>
          </a:p>
          <a:p>
            <a:pPr algn="r"/>
            <a:r>
              <a:rPr lang="ar-IQ" sz="1600" dirty="0" smtClean="0"/>
              <a:t>ج/ </a:t>
            </a:r>
            <a:r>
              <a:rPr lang="ar-IQ" sz="1600" b="1" dirty="0" smtClean="0">
                <a:solidFill>
                  <a:srgbClr val="C00000"/>
                </a:solidFill>
              </a:rPr>
              <a:t>الاجور والرواتب :-</a:t>
            </a:r>
            <a:r>
              <a:rPr lang="ar-IQ" sz="1600" b="1" dirty="0" smtClean="0"/>
              <a:t>هي مبلغ نقدي تندفعه الدولة او احدى هيئاتها العامة يهدف الى تحقيق المنفعة العامة وتحديد رواتب البرلمانيين بقانون رواتب ومخصصات عضو البرلمان </a:t>
            </a:r>
          </a:p>
          <a:p>
            <a:pPr algn="r"/>
            <a:r>
              <a:rPr lang="en-US" sz="1600" b="1" dirty="0" smtClean="0">
                <a:solidFill>
                  <a:srgbClr val="C00000"/>
                </a:solidFill>
              </a:rPr>
              <a:t>      </a:t>
            </a:r>
            <a:r>
              <a:rPr lang="ar-IQ" sz="1600" b="1" dirty="0" smtClean="0">
                <a:solidFill>
                  <a:srgbClr val="C00000"/>
                </a:solidFill>
              </a:rPr>
              <a:t> المعايير والالية:- </a:t>
            </a:r>
            <a:r>
              <a:rPr lang="ar-IQ" sz="1600" b="1" dirty="0" smtClean="0">
                <a:solidFill>
                  <a:schemeClr val="tx1"/>
                </a:solidFill>
              </a:rPr>
              <a:t>معظم الدول تخصص مكافأة نقدية لكل عضو من اعضاء البرلمان والغاية من ذلك هي:-</a:t>
            </a:r>
            <a:r>
              <a:rPr lang="ar-IQ" sz="1600" b="1" dirty="0" smtClean="0">
                <a:solidFill>
                  <a:srgbClr val="C00000"/>
                </a:solidFill>
              </a:rPr>
              <a:t> </a:t>
            </a:r>
          </a:p>
          <a:p>
            <a:pPr algn="r"/>
            <a:r>
              <a:rPr lang="ar-IQ" sz="1600" b="1" dirty="0" smtClean="0">
                <a:solidFill>
                  <a:srgbClr val="C00000"/>
                </a:solidFill>
              </a:rPr>
              <a:t>1- </a:t>
            </a:r>
            <a:r>
              <a:rPr lang="ar-IQ" sz="1600" b="1" dirty="0" smtClean="0">
                <a:solidFill>
                  <a:schemeClr val="tx1"/>
                </a:solidFill>
              </a:rPr>
              <a:t>ضمان ايراد مستقر ومورد عام للمثلي الشعب</a:t>
            </a:r>
          </a:p>
          <a:p>
            <a:pPr algn="r"/>
            <a:r>
              <a:rPr lang="ar-IQ" sz="1600" b="1" dirty="0" smtClean="0">
                <a:solidFill>
                  <a:schemeClr val="tx1"/>
                </a:solidFill>
              </a:rPr>
              <a:t>2- تحفيز اصحاب الكفاءات لاشغال مثل هذه الوظائف </a:t>
            </a:r>
          </a:p>
          <a:p>
            <a:pPr algn="r"/>
            <a:r>
              <a:rPr lang="ar-IQ" sz="1600" b="1" dirty="0" smtClean="0">
                <a:solidFill>
                  <a:schemeClr val="tx1"/>
                </a:solidFill>
              </a:rPr>
              <a:t>3- لقيام اعضاء البرلمان بواجباتها الوظيفية دون الخضوع الى قوى سياسة بسبب</a:t>
            </a:r>
            <a:r>
              <a:rPr lang="ar-IQ" sz="1600" b="1" dirty="0" smtClean="0">
                <a:solidFill>
                  <a:srgbClr val="C00000"/>
                </a:solidFill>
              </a:rPr>
              <a:t> </a:t>
            </a:r>
            <a:r>
              <a:rPr lang="ar-IQ" sz="1600" b="1" dirty="0" smtClean="0">
                <a:solidFill>
                  <a:schemeClr val="tx1"/>
                </a:solidFill>
              </a:rPr>
              <a:t>وضعهم الاقتصادي </a:t>
            </a:r>
            <a:r>
              <a:rPr lang="ar-IQ" sz="1600" b="1" dirty="0" smtClean="0">
                <a:solidFill>
                  <a:srgbClr val="C00000"/>
                </a:solidFill>
              </a:rPr>
              <a:t>.</a:t>
            </a:r>
          </a:p>
          <a:p>
            <a:pPr algn="r"/>
            <a:r>
              <a:rPr lang="ar-IQ" sz="1600" b="1" dirty="0" smtClean="0">
                <a:solidFill>
                  <a:srgbClr val="C00000"/>
                </a:solidFill>
              </a:rPr>
              <a:t>اما الجوانب السلبية من هذا التشريع هي :-</a:t>
            </a:r>
          </a:p>
          <a:p>
            <a:pPr algn="r"/>
            <a:r>
              <a:rPr lang="ar-IQ" sz="1600" b="1" dirty="0" smtClean="0">
                <a:solidFill>
                  <a:schemeClr val="tx1"/>
                </a:solidFill>
              </a:rPr>
              <a:t>1- يخشى ان يستغلة البرلمان فيزيد من مكافأة اعضائة .</a:t>
            </a:r>
          </a:p>
          <a:p>
            <a:pPr algn="r"/>
            <a:r>
              <a:rPr lang="ar-IQ" sz="1600" b="1" dirty="0" smtClean="0">
                <a:solidFill>
                  <a:schemeClr val="tx1"/>
                </a:solidFill>
              </a:rPr>
              <a:t>2- كما ان الطريقة الاولى لاتواكب التطور المعيشي .</a:t>
            </a:r>
          </a:p>
          <a:p>
            <a:pPr algn="r"/>
            <a:endParaRPr lang="ar-IQ" sz="1600" b="1" dirty="0">
              <a:solidFill>
                <a:schemeClr val="tx1"/>
              </a:solidFill>
            </a:endParaRPr>
          </a:p>
        </p:txBody>
      </p:sp>
    </p:spTree>
    <p:extLst>
      <p:ext uri="{BB962C8B-B14F-4D97-AF65-F5344CB8AC3E}">
        <p14:creationId xmlns:p14="http://schemas.microsoft.com/office/powerpoint/2010/main" val="27484617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6" name="Folded Corner 5"/>
          <p:cNvSpPr/>
          <p:nvPr/>
        </p:nvSpPr>
        <p:spPr>
          <a:xfrm>
            <a:off x="228600" y="304800"/>
            <a:ext cx="8686800" cy="6324600"/>
          </a:xfrm>
          <a:prstGeom prst="foldedCorner">
            <a:avLst/>
          </a:prstGeom>
          <a:ln/>
        </p:spPr>
        <p:style>
          <a:lnRef idx="3">
            <a:schemeClr val="lt1"/>
          </a:lnRef>
          <a:fillRef idx="1">
            <a:schemeClr val="accent2"/>
          </a:fillRef>
          <a:effectRef idx="1">
            <a:schemeClr val="accent2"/>
          </a:effectRef>
          <a:fontRef idx="minor">
            <a:schemeClr val="lt1"/>
          </a:fontRef>
        </p:style>
        <p:txBody>
          <a:bodyPr rtlCol="1" anchor="ctr"/>
          <a:lstStyle/>
          <a:p>
            <a:pPr algn="r"/>
            <a:r>
              <a:rPr lang="ar-IQ" sz="2000" b="1" dirty="0" smtClean="0">
                <a:solidFill>
                  <a:schemeClr val="tx1">
                    <a:lumMod val="65000"/>
                    <a:lumOff val="35000"/>
                  </a:schemeClr>
                </a:solidFill>
              </a:rPr>
              <a:t>ماهي المعايير التي تتبعها الدولة في تحديد رواتب الموظفين؟؟</a:t>
            </a:r>
          </a:p>
          <a:p>
            <a:pPr algn="r"/>
            <a:r>
              <a:rPr lang="ar-IQ" sz="2400" b="1" dirty="0" smtClean="0"/>
              <a:t>1- تكاليف المعيشة للموظف لان الموظف في حال عدم حصولة على اجور كافية قد يدفعه الى مصادر غير شرعية كالرشوة والسرقة .</a:t>
            </a:r>
          </a:p>
          <a:p>
            <a:pPr algn="r"/>
            <a:r>
              <a:rPr lang="ar-IQ" sz="2400" b="1" dirty="0" smtClean="0"/>
              <a:t>2- مراعاة طبيعية العمل والؤهل العلمي والفني.</a:t>
            </a:r>
          </a:p>
          <a:p>
            <a:pPr algn="r"/>
            <a:r>
              <a:rPr lang="ar-IQ" sz="2400" b="1" dirty="0" smtClean="0"/>
              <a:t>3- كسب اصحاب الخبرة عن طريق اغراء الموظف في زيادة الراتب </a:t>
            </a:r>
          </a:p>
          <a:p>
            <a:pPr algn="r"/>
            <a:r>
              <a:rPr lang="en-US" sz="2400" b="1" dirty="0" smtClean="0"/>
              <a:t> </a:t>
            </a:r>
            <a:r>
              <a:rPr lang="ar-IQ" sz="2400" b="1" dirty="0" smtClean="0"/>
              <a:t>4- خطورة العمل الذي يقوم به المظف</a:t>
            </a:r>
            <a:r>
              <a:rPr lang="ar-IQ" sz="2000" b="1" dirty="0" smtClean="0"/>
              <a:t> .</a:t>
            </a:r>
          </a:p>
          <a:p>
            <a:pPr algn="r"/>
            <a:r>
              <a:rPr lang="ar-IQ" sz="2000" b="1" dirty="0" smtClean="0"/>
              <a:t>5- الاخذ بعين الاعتبار مستوى اجور رواتب البلدان المجاورة وكذلك القطاع الخاص داخل الدولة </a:t>
            </a:r>
          </a:p>
          <a:p>
            <a:pPr algn="r"/>
            <a:r>
              <a:rPr lang="ar-IQ" sz="2000" b="1" dirty="0" smtClean="0"/>
              <a:t>6- اصدار قانون عام يوضح تنظيم رواتب الموظفيين ومخصصاتهم .</a:t>
            </a:r>
          </a:p>
          <a:p>
            <a:pPr algn="r"/>
            <a:endParaRPr lang="ar-IQ" dirty="0"/>
          </a:p>
        </p:txBody>
      </p:sp>
    </p:spTree>
    <p:extLst>
      <p:ext uri="{BB962C8B-B14F-4D97-AF65-F5344CB8AC3E}">
        <p14:creationId xmlns:p14="http://schemas.microsoft.com/office/powerpoint/2010/main" val="4078761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
        <p:nvSpPr>
          <p:cNvPr id="6" name="Folded Corner 5"/>
          <p:cNvSpPr/>
          <p:nvPr/>
        </p:nvSpPr>
        <p:spPr>
          <a:xfrm>
            <a:off x="114300" y="265271"/>
            <a:ext cx="8763000" cy="6459976"/>
          </a:xfrm>
          <a:prstGeom prst="foldedCorner">
            <a:avLst/>
          </a:prstGeom>
        </p:spPr>
        <p:style>
          <a:lnRef idx="1">
            <a:schemeClr val="accent2"/>
          </a:lnRef>
          <a:fillRef idx="2">
            <a:schemeClr val="accent2"/>
          </a:fillRef>
          <a:effectRef idx="1">
            <a:schemeClr val="accent2"/>
          </a:effectRef>
          <a:fontRef idx="minor">
            <a:schemeClr val="dk1"/>
          </a:fontRef>
        </p:style>
        <p:txBody>
          <a:bodyPr rtlCol="1" anchor="t"/>
          <a:lstStyle/>
          <a:p>
            <a:pPr algn="r"/>
            <a:r>
              <a:rPr lang="ar-IQ" dirty="0" smtClean="0"/>
              <a:t>الرواتب التقاعدية ؟؟وماهي الية احالة الموظف على التقاعد ؟وماهي الية صرف الراتب التقاعدي ؟</a:t>
            </a:r>
            <a:endParaRPr lang="ar-IQ" dirty="0"/>
          </a:p>
        </p:txBody>
      </p:sp>
      <p:sp>
        <p:nvSpPr>
          <p:cNvPr id="7" name="Oval 6"/>
          <p:cNvSpPr/>
          <p:nvPr/>
        </p:nvSpPr>
        <p:spPr>
          <a:xfrm>
            <a:off x="5838371" y="829129"/>
            <a:ext cx="3124200" cy="2514600"/>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IQ" sz="1400" dirty="0" smtClean="0"/>
              <a:t>الراتب التقاعدي هو المبلغ النقدي الذي تقدمة الدولة بصورة دورية (شهريا) الى الافراد الذين سبق وان عملوا في اجهزتها المختلفة ثم بلغوا السن مايجعل استمارهم في الخدمة امرا متعذرا فاحالتهم الدولة الى المعاش</a:t>
            </a:r>
            <a:endParaRPr lang="ar-IQ" sz="1400" dirty="0"/>
          </a:p>
        </p:txBody>
      </p:sp>
      <p:cxnSp>
        <p:nvCxnSpPr>
          <p:cNvPr id="9" name="Elbow Connector 8"/>
          <p:cNvCxnSpPr>
            <a:stCxn id="7" idx="3"/>
          </p:cNvCxnSpPr>
          <p:nvPr/>
        </p:nvCxnSpPr>
        <p:spPr>
          <a:xfrm rot="5400000" flipH="1">
            <a:off x="4041464" y="721039"/>
            <a:ext cx="1384342" cy="3124528"/>
          </a:xfrm>
          <a:prstGeom prst="bentConnector4">
            <a:avLst>
              <a:gd name="adj1" fmla="val -16513"/>
              <a:gd name="adj2" fmla="val 57322"/>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610100" y="2571929"/>
            <a:ext cx="1485900" cy="923330"/>
          </a:xfrm>
          <a:prstGeom prst="rect">
            <a:avLst/>
          </a:prstGeom>
          <a:noFill/>
        </p:spPr>
        <p:txBody>
          <a:bodyPr wrap="square" rtlCol="1">
            <a:spAutoFit/>
          </a:bodyPr>
          <a:lstStyle/>
          <a:p>
            <a:r>
              <a:rPr lang="ar-IQ" dirty="0" smtClean="0"/>
              <a:t>الية احالة المظف الى التقاعد</a:t>
            </a:r>
            <a:endParaRPr lang="ar-IQ" dirty="0"/>
          </a:p>
        </p:txBody>
      </p:sp>
      <p:sp>
        <p:nvSpPr>
          <p:cNvPr id="14" name="TextBox 13"/>
          <p:cNvSpPr txBox="1"/>
          <p:nvPr/>
        </p:nvSpPr>
        <p:spPr>
          <a:xfrm>
            <a:off x="381000" y="1371600"/>
            <a:ext cx="3200400" cy="1200329"/>
          </a:xfrm>
          <a:prstGeom prst="rect">
            <a:avLst/>
          </a:prstGeom>
          <a:noFill/>
        </p:spPr>
        <p:txBody>
          <a:bodyPr wrap="square" rtlCol="1">
            <a:spAutoFit/>
          </a:bodyPr>
          <a:lstStyle/>
          <a:p>
            <a:r>
              <a:rPr lang="ar-IQ" dirty="0" smtClean="0"/>
              <a:t>احالة وجوبية وهي </a:t>
            </a:r>
          </a:p>
          <a:p>
            <a:r>
              <a:rPr lang="ar-IQ" dirty="0" smtClean="0"/>
              <a:t>1- سن معين </a:t>
            </a:r>
          </a:p>
          <a:p>
            <a:r>
              <a:rPr lang="ar-IQ" dirty="0" smtClean="0"/>
              <a:t>2- اصيب بمرض مستعصي </a:t>
            </a:r>
          </a:p>
          <a:p>
            <a:endParaRPr lang="ar-IQ" dirty="0"/>
          </a:p>
        </p:txBody>
      </p:sp>
      <p:cxnSp>
        <p:nvCxnSpPr>
          <p:cNvPr id="16" name="Straight Arrow Connector 15"/>
          <p:cNvCxnSpPr/>
          <p:nvPr/>
        </p:nvCxnSpPr>
        <p:spPr>
          <a:xfrm flipH="1">
            <a:off x="2895600" y="3236267"/>
            <a:ext cx="16002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725714" y="3051601"/>
            <a:ext cx="2133600" cy="369332"/>
          </a:xfrm>
          <a:prstGeom prst="rect">
            <a:avLst/>
          </a:prstGeom>
          <a:noFill/>
        </p:spPr>
        <p:txBody>
          <a:bodyPr wrap="square" rtlCol="1">
            <a:spAutoFit/>
          </a:bodyPr>
          <a:lstStyle/>
          <a:p>
            <a:r>
              <a:rPr lang="ar-IQ" dirty="0" smtClean="0"/>
              <a:t>احالة جوازية </a:t>
            </a:r>
            <a:endParaRPr lang="ar-IQ" dirty="0"/>
          </a:p>
        </p:txBody>
      </p:sp>
      <p:sp>
        <p:nvSpPr>
          <p:cNvPr id="19" name="TextBox 18"/>
          <p:cNvSpPr txBox="1"/>
          <p:nvPr/>
        </p:nvSpPr>
        <p:spPr>
          <a:xfrm>
            <a:off x="1219200" y="3657600"/>
            <a:ext cx="7239000" cy="646331"/>
          </a:xfrm>
          <a:prstGeom prst="rect">
            <a:avLst/>
          </a:prstGeom>
          <a:noFill/>
        </p:spPr>
        <p:txBody>
          <a:bodyPr wrap="square" rtlCol="1">
            <a:spAutoFit/>
          </a:bodyPr>
          <a:lstStyle/>
          <a:p>
            <a:r>
              <a:rPr lang="ar-IQ" dirty="0" smtClean="0"/>
              <a:t>الية صرف الراتب التقاعدي :- عن طريق التوقيفات التقاعدية حيث تستقطع الدولة جزء من راتب الموظف اثناء وجودة في الوظيفة العامة وتذهب </a:t>
            </a:r>
            <a:endParaRPr lang="ar-IQ" dirty="0"/>
          </a:p>
        </p:txBody>
      </p:sp>
      <p:cxnSp>
        <p:nvCxnSpPr>
          <p:cNvPr id="24" name="Straight Arrow Connector 23"/>
          <p:cNvCxnSpPr/>
          <p:nvPr/>
        </p:nvCxnSpPr>
        <p:spPr>
          <a:xfrm>
            <a:off x="5353050" y="4303931"/>
            <a:ext cx="1352550" cy="72526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flipH="1">
            <a:off x="2590800" y="4303931"/>
            <a:ext cx="685800" cy="72526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8" name="Oval 27"/>
          <p:cNvSpPr/>
          <p:nvPr/>
        </p:nvSpPr>
        <p:spPr>
          <a:xfrm>
            <a:off x="5638800" y="5029200"/>
            <a:ext cx="2133600" cy="1143000"/>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IQ" dirty="0" smtClean="0"/>
              <a:t>خزينة الدولة</a:t>
            </a:r>
            <a:endParaRPr lang="ar-IQ" dirty="0"/>
          </a:p>
        </p:txBody>
      </p:sp>
      <p:sp>
        <p:nvSpPr>
          <p:cNvPr id="29" name="Oval 28"/>
          <p:cNvSpPr/>
          <p:nvPr/>
        </p:nvSpPr>
        <p:spPr>
          <a:xfrm>
            <a:off x="1219200" y="5029200"/>
            <a:ext cx="2057400" cy="1143000"/>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IQ" dirty="0" smtClean="0"/>
              <a:t>صندوق خاص</a:t>
            </a:r>
            <a:endParaRPr lang="ar-IQ" dirty="0"/>
          </a:p>
        </p:txBody>
      </p:sp>
    </p:spTree>
    <p:extLst>
      <p:ext uri="{BB962C8B-B14F-4D97-AF65-F5344CB8AC3E}">
        <p14:creationId xmlns:p14="http://schemas.microsoft.com/office/powerpoint/2010/main" val="256290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6" name="Folded Corner 5"/>
          <p:cNvSpPr/>
          <p:nvPr/>
        </p:nvSpPr>
        <p:spPr>
          <a:xfrm>
            <a:off x="609600" y="304800"/>
            <a:ext cx="8077200" cy="6019800"/>
          </a:xfrm>
          <a:prstGeom prst="foldedCorner">
            <a:avLst/>
          </a:prstGeom>
        </p:spPr>
        <p:style>
          <a:lnRef idx="0">
            <a:schemeClr val="accent2"/>
          </a:lnRef>
          <a:fillRef idx="3">
            <a:schemeClr val="accent2"/>
          </a:fillRef>
          <a:effectRef idx="3">
            <a:schemeClr val="accent2"/>
          </a:effectRef>
          <a:fontRef idx="minor">
            <a:schemeClr val="lt1"/>
          </a:fontRef>
        </p:style>
        <p:txBody>
          <a:bodyPr rtlCol="1" anchor="t"/>
          <a:lstStyle/>
          <a:p>
            <a:pPr algn="ctr"/>
            <a:r>
              <a:rPr lang="ar-IQ" dirty="0" smtClean="0"/>
              <a:t>الفرق بين التأمين والراتب التقاعدي </a:t>
            </a:r>
            <a:endParaRPr lang="ar-IQ" dirty="0"/>
          </a:p>
        </p:txBody>
      </p:sp>
      <p:cxnSp>
        <p:nvCxnSpPr>
          <p:cNvPr id="8" name="Straight Arrow Connector 7"/>
          <p:cNvCxnSpPr/>
          <p:nvPr/>
        </p:nvCxnSpPr>
        <p:spPr>
          <a:xfrm flipH="1">
            <a:off x="2971800" y="914400"/>
            <a:ext cx="914400" cy="838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a:off x="4953000" y="950686"/>
            <a:ext cx="990600" cy="64951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 name="Rounded Rectangle 11"/>
          <p:cNvSpPr/>
          <p:nvPr/>
        </p:nvSpPr>
        <p:spPr>
          <a:xfrm>
            <a:off x="5105400" y="1752600"/>
            <a:ext cx="3352800" cy="2743200"/>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IQ" dirty="0" smtClean="0"/>
              <a:t>التأميين يتم دفعة وفقاُ للاقساط المتفق عليها في العقد المبرم بين المؤمن ةالمؤمن لصالحة</a:t>
            </a:r>
            <a:endParaRPr lang="ar-IQ" dirty="0"/>
          </a:p>
        </p:txBody>
      </p:sp>
      <p:sp>
        <p:nvSpPr>
          <p:cNvPr id="13" name="Rounded Rectangle 12"/>
          <p:cNvSpPr/>
          <p:nvPr/>
        </p:nvSpPr>
        <p:spPr>
          <a:xfrm>
            <a:off x="1219200" y="1865086"/>
            <a:ext cx="3048000" cy="2630714"/>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IQ" dirty="0" smtClean="0"/>
              <a:t>الراتب التقاعدي تدفعة الدولة بصرف النظر عن ذلك كما ان علاقة الموظف بالدولة علاقة تعاقدية غير مكتوبة واحيانا مكتوبة </a:t>
            </a:r>
            <a:endParaRPr lang="ar-IQ" dirty="0"/>
          </a:p>
        </p:txBody>
      </p:sp>
      <p:sp>
        <p:nvSpPr>
          <p:cNvPr id="17" name="TextBox 16"/>
          <p:cNvSpPr txBox="1"/>
          <p:nvPr/>
        </p:nvSpPr>
        <p:spPr>
          <a:xfrm>
            <a:off x="1219200" y="4800600"/>
            <a:ext cx="6781800" cy="646331"/>
          </a:xfrm>
          <a:prstGeom prst="rect">
            <a:avLst/>
          </a:prstGeom>
          <a:noFill/>
        </p:spPr>
        <p:txBody>
          <a:bodyPr wrap="square" rtlCol="1">
            <a:spAutoFit/>
          </a:bodyPr>
          <a:lstStyle/>
          <a:p>
            <a:pPr algn="r"/>
            <a:r>
              <a:rPr lang="ar-IQ" dirty="0" smtClean="0"/>
              <a:t>ان علاقة الموظف بالدولة هي علاقة تقاعدية غير مكتوبة غالبا واحيانا مكتوبة </a:t>
            </a:r>
            <a:endParaRPr lang="ar-IQ" dirty="0"/>
          </a:p>
        </p:txBody>
      </p:sp>
    </p:spTree>
    <p:extLst>
      <p:ext uri="{BB962C8B-B14F-4D97-AF65-F5344CB8AC3E}">
        <p14:creationId xmlns:p14="http://schemas.microsoft.com/office/powerpoint/2010/main" val="221091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4401</TotalTime>
  <Words>823</Words>
  <Application>Microsoft Office PowerPoint</Application>
  <PresentationFormat>On-screen Show (4:3)</PresentationFormat>
  <Paragraphs>118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pc-noora</dc:creator>
  <cp:lastModifiedBy>pc-noora</cp:lastModifiedBy>
  <cp:revision>29</cp:revision>
  <dcterms:created xsi:type="dcterms:W3CDTF">2006-08-16T00:00:00Z</dcterms:created>
  <dcterms:modified xsi:type="dcterms:W3CDTF">2019-02-18T08:23:40Z</dcterms:modified>
</cp:coreProperties>
</file>