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100" d="100"/>
          <a:sy n="100" d="100"/>
        </p:scale>
        <p:origin x="-504" y="133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20EDB95-C1D3-416E-8BCF-EDADE3824308}" type="datetimeFigureOut">
              <a:rPr lang="ar-IQ" smtClean="0"/>
              <a:t>15/08/1440</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28DDA03-88EA-415A-BA22-89850270B9FC}" type="slidenum">
              <a:rPr lang="ar-IQ" smtClean="0"/>
              <a:t>‹#›</a:t>
            </a:fld>
            <a:endParaRPr lang="ar-IQ"/>
          </a:p>
        </p:txBody>
      </p:sp>
    </p:spTree>
    <p:extLst>
      <p:ext uri="{BB962C8B-B14F-4D97-AF65-F5344CB8AC3E}">
        <p14:creationId xmlns:p14="http://schemas.microsoft.com/office/powerpoint/2010/main" val="298795555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E28DDA03-88EA-415A-BA22-89850270B9FC}" type="slidenum">
              <a:rPr lang="ar-IQ" smtClean="0"/>
              <a:t>1</a:t>
            </a:fld>
            <a:endParaRPr lang="ar-IQ"/>
          </a:p>
        </p:txBody>
      </p:sp>
    </p:spTree>
    <p:extLst>
      <p:ext uri="{BB962C8B-B14F-4D97-AF65-F5344CB8AC3E}">
        <p14:creationId xmlns:p14="http://schemas.microsoft.com/office/powerpoint/2010/main" val="34697541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EA637E21-0E9D-4B10-8BEF-402A94CD75DD}" type="datetimeFigureOut">
              <a:rPr lang="ar-IQ" smtClean="0"/>
              <a:t>15/08/1440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A1D524C-6389-4D9D-B105-43661F904DCF}" type="slidenum">
              <a:rPr lang="ar-IQ" smtClean="0"/>
              <a:t>‹#›</a:t>
            </a:fld>
            <a:endParaRPr lang="ar-IQ"/>
          </a:p>
        </p:txBody>
      </p:sp>
    </p:spTree>
    <p:extLst>
      <p:ext uri="{BB962C8B-B14F-4D97-AF65-F5344CB8AC3E}">
        <p14:creationId xmlns:p14="http://schemas.microsoft.com/office/powerpoint/2010/main" val="1555884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EA637E21-0E9D-4B10-8BEF-402A94CD75DD}" type="datetimeFigureOut">
              <a:rPr lang="ar-IQ" smtClean="0"/>
              <a:t>15/08/1440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A1D524C-6389-4D9D-B105-43661F904DCF}" type="slidenum">
              <a:rPr lang="ar-IQ" smtClean="0"/>
              <a:t>‹#›</a:t>
            </a:fld>
            <a:endParaRPr lang="ar-IQ"/>
          </a:p>
        </p:txBody>
      </p:sp>
    </p:spTree>
    <p:extLst>
      <p:ext uri="{BB962C8B-B14F-4D97-AF65-F5344CB8AC3E}">
        <p14:creationId xmlns:p14="http://schemas.microsoft.com/office/powerpoint/2010/main" val="23970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EA637E21-0E9D-4B10-8BEF-402A94CD75DD}" type="datetimeFigureOut">
              <a:rPr lang="ar-IQ" smtClean="0"/>
              <a:t>15/08/1440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A1D524C-6389-4D9D-B105-43661F904DCF}" type="slidenum">
              <a:rPr lang="ar-IQ" smtClean="0"/>
              <a:t>‹#›</a:t>
            </a:fld>
            <a:endParaRPr lang="ar-IQ"/>
          </a:p>
        </p:txBody>
      </p:sp>
    </p:spTree>
    <p:extLst>
      <p:ext uri="{BB962C8B-B14F-4D97-AF65-F5344CB8AC3E}">
        <p14:creationId xmlns:p14="http://schemas.microsoft.com/office/powerpoint/2010/main" val="4071093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EA637E21-0E9D-4B10-8BEF-402A94CD75DD}" type="datetimeFigureOut">
              <a:rPr lang="ar-IQ" smtClean="0"/>
              <a:t>15/08/1440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A1D524C-6389-4D9D-B105-43661F904DCF}" type="slidenum">
              <a:rPr lang="ar-IQ" smtClean="0"/>
              <a:t>‹#›</a:t>
            </a:fld>
            <a:endParaRPr lang="ar-IQ"/>
          </a:p>
        </p:txBody>
      </p:sp>
    </p:spTree>
    <p:extLst>
      <p:ext uri="{BB962C8B-B14F-4D97-AF65-F5344CB8AC3E}">
        <p14:creationId xmlns:p14="http://schemas.microsoft.com/office/powerpoint/2010/main" val="3271132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637E21-0E9D-4B10-8BEF-402A94CD75DD}" type="datetimeFigureOut">
              <a:rPr lang="ar-IQ" smtClean="0"/>
              <a:t>15/08/1440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A1D524C-6389-4D9D-B105-43661F904DCF}" type="slidenum">
              <a:rPr lang="ar-IQ" smtClean="0"/>
              <a:t>‹#›</a:t>
            </a:fld>
            <a:endParaRPr lang="ar-IQ"/>
          </a:p>
        </p:txBody>
      </p:sp>
    </p:spTree>
    <p:extLst>
      <p:ext uri="{BB962C8B-B14F-4D97-AF65-F5344CB8AC3E}">
        <p14:creationId xmlns:p14="http://schemas.microsoft.com/office/powerpoint/2010/main" val="3466254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EA637E21-0E9D-4B10-8BEF-402A94CD75DD}" type="datetimeFigureOut">
              <a:rPr lang="ar-IQ" smtClean="0"/>
              <a:t>15/08/1440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A1D524C-6389-4D9D-B105-43661F904DCF}" type="slidenum">
              <a:rPr lang="ar-IQ" smtClean="0"/>
              <a:t>‹#›</a:t>
            </a:fld>
            <a:endParaRPr lang="ar-IQ"/>
          </a:p>
        </p:txBody>
      </p:sp>
    </p:spTree>
    <p:extLst>
      <p:ext uri="{BB962C8B-B14F-4D97-AF65-F5344CB8AC3E}">
        <p14:creationId xmlns:p14="http://schemas.microsoft.com/office/powerpoint/2010/main" val="1775559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EA637E21-0E9D-4B10-8BEF-402A94CD75DD}" type="datetimeFigureOut">
              <a:rPr lang="ar-IQ" smtClean="0"/>
              <a:t>15/08/1440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DA1D524C-6389-4D9D-B105-43661F904DCF}" type="slidenum">
              <a:rPr lang="ar-IQ" smtClean="0"/>
              <a:t>‹#›</a:t>
            </a:fld>
            <a:endParaRPr lang="ar-IQ"/>
          </a:p>
        </p:txBody>
      </p:sp>
    </p:spTree>
    <p:extLst>
      <p:ext uri="{BB962C8B-B14F-4D97-AF65-F5344CB8AC3E}">
        <p14:creationId xmlns:p14="http://schemas.microsoft.com/office/powerpoint/2010/main" val="4265552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EA637E21-0E9D-4B10-8BEF-402A94CD75DD}" type="datetimeFigureOut">
              <a:rPr lang="ar-IQ" smtClean="0"/>
              <a:t>15/08/1440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DA1D524C-6389-4D9D-B105-43661F904DCF}" type="slidenum">
              <a:rPr lang="ar-IQ" smtClean="0"/>
              <a:t>‹#›</a:t>
            </a:fld>
            <a:endParaRPr lang="ar-IQ"/>
          </a:p>
        </p:txBody>
      </p:sp>
    </p:spTree>
    <p:extLst>
      <p:ext uri="{BB962C8B-B14F-4D97-AF65-F5344CB8AC3E}">
        <p14:creationId xmlns:p14="http://schemas.microsoft.com/office/powerpoint/2010/main" val="1611966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637E21-0E9D-4B10-8BEF-402A94CD75DD}" type="datetimeFigureOut">
              <a:rPr lang="ar-IQ" smtClean="0"/>
              <a:t>15/08/1440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DA1D524C-6389-4D9D-B105-43661F904DCF}" type="slidenum">
              <a:rPr lang="ar-IQ" smtClean="0"/>
              <a:t>‹#›</a:t>
            </a:fld>
            <a:endParaRPr lang="ar-IQ"/>
          </a:p>
        </p:txBody>
      </p:sp>
    </p:spTree>
    <p:extLst>
      <p:ext uri="{BB962C8B-B14F-4D97-AF65-F5344CB8AC3E}">
        <p14:creationId xmlns:p14="http://schemas.microsoft.com/office/powerpoint/2010/main" val="776803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637E21-0E9D-4B10-8BEF-402A94CD75DD}" type="datetimeFigureOut">
              <a:rPr lang="ar-IQ" smtClean="0"/>
              <a:t>15/08/1440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A1D524C-6389-4D9D-B105-43661F904DCF}" type="slidenum">
              <a:rPr lang="ar-IQ" smtClean="0"/>
              <a:t>‹#›</a:t>
            </a:fld>
            <a:endParaRPr lang="ar-IQ"/>
          </a:p>
        </p:txBody>
      </p:sp>
    </p:spTree>
    <p:extLst>
      <p:ext uri="{BB962C8B-B14F-4D97-AF65-F5344CB8AC3E}">
        <p14:creationId xmlns:p14="http://schemas.microsoft.com/office/powerpoint/2010/main" val="2757126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637E21-0E9D-4B10-8BEF-402A94CD75DD}" type="datetimeFigureOut">
              <a:rPr lang="ar-IQ" smtClean="0"/>
              <a:t>15/08/1440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A1D524C-6389-4D9D-B105-43661F904DCF}" type="slidenum">
              <a:rPr lang="ar-IQ" smtClean="0"/>
              <a:t>‹#›</a:t>
            </a:fld>
            <a:endParaRPr lang="ar-IQ"/>
          </a:p>
        </p:txBody>
      </p:sp>
    </p:spTree>
    <p:extLst>
      <p:ext uri="{BB962C8B-B14F-4D97-AF65-F5344CB8AC3E}">
        <p14:creationId xmlns:p14="http://schemas.microsoft.com/office/powerpoint/2010/main" val="2423975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A637E21-0E9D-4B10-8BEF-402A94CD75DD}" type="datetimeFigureOut">
              <a:rPr lang="ar-IQ" smtClean="0"/>
              <a:t>15/08/1440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A1D524C-6389-4D9D-B105-43661F904DCF}" type="slidenum">
              <a:rPr lang="ar-IQ" smtClean="0"/>
              <a:t>‹#›</a:t>
            </a:fld>
            <a:endParaRPr lang="ar-IQ"/>
          </a:p>
        </p:txBody>
      </p:sp>
    </p:spTree>
    <p:extLst>
      <p:ext uri="{BB962C8B-B14F-4D97-AF65-F5344CB8AC3E}">
        <p14:creationId xmlns:p14="http://schemas.microsoft.com/office/powerpoint/2010/main" val="177579863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12777"/>
            <a:ext cx="7772400" cy="1080119"/>
          </a:xfrm>
        </p:spPr>
        <p:txBody>
          <a:bodyPr>
            <a:normAutofit/>
          </a:bodyPr>
          <a:lstStyle/>
          <a:p>
            <a:pPr>
              <a:lnSpc>
                <a:spcPct val="115000"/>
              </a:lnSpc>
              <a:spcAft>
                <a:spcPts val="1000"/>
              </a:spcAft>
            </a:pPr>
            <a:r>
              <a:rPr lang="ar-IQ" sz="2800" dirty="0" smtClean="0"/>
              <a:t>مكافحة الفساد في قانون ديوان الرقابة المالية الاتحادي رقم 31 لسنة 2011 المعدل</a:t>
            </a:r>
            <a:endParaRPr lang="ar-IQ" sz="2800" dirty="0"/>
          </a:p>
        </p:txBody>
      </p:sp>
      <p:sp>
        <p:nvSpPr>
          <p:cNvPr id="3" name="Subtitle 2"/>
          <p:cNvSpPr>
            <a:spLocks noGrp="1"/>
          </p:cNvSpPr>
          <p:nvPr>
            <p:ph type="subTitle" idx="1"/>
          </p:nvPr>
        </p:nvSpPr>
        <p:spPr>
          <a:xfrm>
            <a:off x="1371600" y="3501008"/>
            <a:ext cx="6400800" cy="2137792"/>
          </a:xfrm>
        </p:spPr>
        <p:txBody>
          <a:bodyPr>
            <a:normAutofit lnSpcReduction="10000"/>
          </a:bodyPr>
          <a:lstStyle/>
          <a:p>
            <a:pPr algn="just">
              <a:lnSpc>
                <a:spcPct val="150000"/>
              </a:lnSpc>
              <a:spcAft>
                <a:spcPts val="1000"/>
              </a:spcAft>
            </a:pPr>
            <a:r>
              <a:rPr lang="ar-IQ" sz="1400" dirty="0" smtClean="0">
                <a:solidFill>
                  <a:schemeClr val="tx1"/>
                </a:solidFill>
                <a:ea typeface="Calibri"/>
                <a:cs typeface="Simplified Arabic"/>
              </a:rPr>
              <a:t>لقد اخضع قانون ديوان الرقابة المالية المرقم (31) لسنة 2011, كافة المؤسسات ودوائر الدولة والقطاع العام جباية وانفاقا وتحقيقا أو تمويلا أو صيرفة أو تجارة أو انتاج أو اعيان أو انتاج السلع والخدمات وأي جهة ينص قانونها على خضوعها لرقابة وتدقيق الديوان, بأستثناء السلطة القضائية ويسعى الديوان لتحقيق اهدافه بالحفاظ على المال العام من الهدر والتبذير وسوء التصرف وضمان استخدامه, حيث يقوم الديوان وفق المادة/ السادسة, منه بمهمة رقابة وتدقيق نشاطات الجهات الخاضعة للرقابة والتحقيق من سلامة التصرف في الاموال العامة وفاعلية تطبيق القوانين والانظمة والتعليمات وبالتعاون مع هيئة النزاهة ومكاتب المفتشين العموميين . </a:t>
            </a:r>
            <a:endParaRPr lang="ar-IQ" sz="1400" dirty="0" smtClean="0">
              <a:solidFill>
                <a:schemeClr val="tx1"/>
              </a:solidFill>
              <a:ea typeface="Calibri"/>
              <a:cs typeface="Simplified Arabic"/>
            </a:endParaRPr>
          </a:p>
          <a:p>
            <a:pPr algn="just">
              <a:lnSpc>
                <a:spcPct val="150000"/>
              </a:lnSpc>
              <a:spcAft>
                <a:spcPts val="1000"/>
              </a:spcAft>
            </a:pPr>
            <a:endParaRPr lang="ar-IQ" sz="1400" dirty="0">
              <a:solidFill>
                <a:schemeClr val="tx1"/>
              </a:solidFill>
              <a:ea typeface="Calibri"/>
              <a:cs typeface="Simplified Arabic"/>
            </a:endParaRPr>
          </a:p>
          <a:p>
            <a:pPr algn="just">
              <a:lnSpc>
                <a:spcPct val="150000"/>
              </a:lnSpc>
              <a:spcAft>
                <a:spcPts val="1000"/>
              </a:spcAft>
            </a:pPr>
            <a:endParaRPr lang="ar-IQ" sz="1400" dirty="0" smtClean="0">
              <a:solidFill>
                <a:schemeClr val="tx1"/>
              </a:solidFill>
              <a:ea typeface="Calibri"/>
              <a:cs typeface="Simplified Arabic"/>
            </a:endParaRPr>
          </a:p>
          <a:p>
            <a:pPr algn="just">
              <a:lnSpc>
                <a:spcPct val="150000"/>
              </a:lnSpc>
              <a:spcAft>
                <a:spcPts val="1000"/>
              </a:spcAft>
            </a:pPr>
            <a:endParaRPr lang="ar-IQ" sz="1400" dirty="0">
              <a:solidFill>
                <a:schemeClr val="tx1"/>
              </a:solidFill>
              <a:ea typeface="Calibri"/>
              <a:cs typeface="Simplified Arabic"/>
            </a:endParaRPr>
          </a:p>
          <a:p>
            <a:pPr algn="just">
              <a:lnSpc>
                <a:spcPct val="150000"/>
              </a:lnSpc>
              <a:spcAft>
                <a:spcPts val="1000"/>
              </a:spcAft>
            </a:pPr>
            <a:endParaRPr lang="ar-IQ" sz="1400" dirty="0" smtClean="0">
              <a:solidFill>
                <a:schemeClr val="tx1"/>
              </a:solidFill>
              <a:ea typeface="Calibri"/>
              <a:cs typeface="Simplified Arabic"/>
            </a:endParaRPr>
          </a:p>
          <a:p>
            <a:pPr algn="just">
              <a:lnSpc>
                <a:spcPct val="150000"/>
              </a:lnSpc>
              <a:spcAft>
                <a:spcPts val="1000"/>
              </a:spcAft>
            </a:pPr>
            <a:endParaRPr lang="ar-IQ" sz="1400" dirty="0">
              <a:solidFill>
                <a:schemeClr val="tx1"/>
              </a:solidFill>
              <a:ea typeface="Calibri"/>
              <a:cs typeface="Simplified Arabic"/>
            </a:endParaRPr>
          </a:p>
          <a:p>
            <a:pPr algn="just">
              <a:lnSpc>
                <a:spcPct val="150000"/>
              </a:lnSpc>
              <a:spcAft>
                <a:spcPts val="1000"/>
              </a:spcAft>
            </a:pPr>
            <a:endParaRPr lang="ar-IQ" sz="1400" dirty="0" smtClean="0">
              <a:solidFill>
                <a:schemeClr val="tx1"/>
              </a:solidFill>
              <a:ea typeface="Calibri"/>
              <a:cs typeface="Simplified Arabic"/>
            </a:endParaRPr>
          </a:p>
          <a:p>
            <a:pPr algn="just">
              <a:lnSpc>
                <a:spcPct val="150000"/>
              </a:lnSpc>
              <a:spcAft>
                <a:spcPts val="1000"/>
              </a:spcAft>
            </a:pPr>
            <a:endParaRPr lang="en-US" sz="1400" dirty="0">
              <a:solidFill>
                <a:schemeClr val="tx1"/>
              </a:solidFill>
              <a:ea typeface="Calibri"/>
              <a:cs typeface="Arial"/>
            </a:endParaRPr>
          </a:p>
          <a:p>
            <a:pPr algn="just"/>
            <a:endParaRPr lang="ar-IQ" sz="1400" dirty="0"/>
          </a:p>
        </p:txBody>
      </p:sp>
    </p:spTree>
    <p:extLst>
      <p:ext uri="{BB962C8B-B14F-4D97-AF65-F5344CB8AC3E}">
        <p14:creationId xmlns:p14="http://schemas.microsoft.com/office/powerpoint/2010/main" val="1824369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dirty="0" smtClean="0"/>
              <a:t>مكافحة الفساد ضمن نصوص قانون انضباط موظفي الدولة والقطاع العام رقم (14) لسنة 1991 المعدل </a:t>
            </a:r>
            <a:endParaRPr lang="ar-IQ" sz="3200" dirty="0"/>
          </a:p>
        </p:txBody>
      </p:sp>
      <p:sp>
        <p:nvSpPr>
          <p:cNvPr id="3" name="Content Placeholder 2"/>
          <p:cNvSpPr>
            <a:spLocks noGrp="1"/>
          </p:cNvSpPr>
          <p:nvPr>
            <p:ph idx="1"/>
          </p:nvPr>
        </p:nvSpPr>
        <p:spPr/>
        <p:txBody>
          <a:bodyPr>
            <a:normAutofit/>
          </a:bodyPr>
          <a:lstStyle/>
          <a:p>
            <a:pPr algn="just"/>
            <a:r>
              <a:rPr lang="ar-IQ" sz="2800" dirty="0" smtClean="0"/>
              <a:t>لقد منع قانون انضباط موظفي الدولة في المادة/ الرابعة, فقرة/9, قيام الموظف بأستغلال الوظيفة العامة لتحقيق منفعة أو ربح شخصي له أو لغيره, وكذلك منع على الموظف في المادة/ الخامسة, الفقرة/11, الاقتراض أو قبول مكافأة أو هدية أو منفعة من المراجعين أو المقاولين أو المتعهدين المتعاقدين مع الدائرة أو كل من لعمله علاقة بالموظف بسبب الوظيفة, حيث تعتبر تلك الافعال من الجرائم المخلة بالواجبات الوظيفية, ووضع العقوبات الانضباطية والادارية .  </a:t>
            </a:r>
          </a:p>
          <a:p>
            <a:pPr algn="just"/>
            <a:endParaRPr lang="ar-IQ" sz="2800" dirty="0"/>
          </a:p>
        </p:txBody>
      </p:sp>
    </p:spTree>
    <p:extLst>
      <p:ext uri="{BB962C8B-B14F-4D97-AF65-F5344CB8AC3E}">
        <p14:creationId xmlns:p14="http://schemas.microsoft.com/office/powerpoint/2010/main" val="26588002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dirty="0">
                <a:latin typeface="Simplified Arabic"/>
                <a:ea typeface="Times New Roman"/>
                <a:cs typeface="Monotype Koufi"/>
              </a:rPr>
              <a:t>الهيئات المستقلة المعنية بمكافحة الفساد </a:t>
            </a:r>
            <a:endParaRPr lang="ar-IQ" sz="3200" dirty="0"/>
          </a:p>
        </p:txBody>
      </p:sp>
      <p:sp>
        <p:nvSpPr>
          <p:cNvPr id="3" name="Content Placeholder 2"/>
          <p:cNvSpPr>
            <a:spLocks noGrp="1"/>
          </p:cNvSpPr>
          <p:nvPr>
            <p:ph idx="1"/>
          </p:nvPr>
        </p:nvSpPr>
        <p:spPr>
          <a:xfrm>
            <a:off x="457200" y="1600201"/>
            <a:ext cx="8229600" cy="3052935"/>
          </a:xfrm>
        </p:spPr>
        <p:txBody>
          <a:bodyPr>
            <a:normAutofit/>
          </a:bodyPr>
          <a:lstStyle/>
          <a:p>
            <a:pPr marL="0" indent="0" algn="just">
              <a:lnSpc>
                <a:spcPct val="150000"/>
              </a:lnSpc>
              <a:buNone/>
            </a:pPr>
            <a:r>
              <a:rPr lang="ar-IQ" sz="2800" dirty="0">
                <a:ea typeface="Times New Roman"/>
                <a:cs typeface="Simplified Arabic"/>
              </a:rPr>
              <a:t>يوجد إلى جانب السلطات الثلاث العامة في الدولة هيئات مستقلة إداريا وماليا، فهناك هيئات مستقلة ذات الاختصاص الرقابي معنية بمكافحة الفساد الوظيفي وهي هيئة النزاهة، وديوان الرقابة المالية، ومكتب المفتش العام وسنتناول كلاً منها فيما يأتي </a:t>
            </a:r>
            <a:r>
              <a:rPr lang="ar-IQ" sz="2800" dirty="0" smtClean="0">
                <a:ea typeface="Times New Roman"/>
                <a:cs typeface="Simplified Arabic"/>
              </a:rPr>
              <a:t>:- </a:t>
            </a:r>
            <a:endParaRPr lang="ar-IQ" sz="2800" dirty="0"/>
          </a:p>
        </p:txBody>
      </p:sp>
    </p:spTree>
    <p:extLst>
      <p:ext uri="{BB962C8B-B14F-4D97-AF65-F5344CB8AC3E}">
        <p14:creationId xmlns:p14="http://schemas.microsoft.com/office/powerpoint/2010/main" val="3317684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dirty="0">
                <a:ea typeface="Times New Roman"/>
                <a:cs typeface="Simplified Arabic"/>
              </a:rPr>
              <a:t>اولاً : هيئة النزاهة </a:t>
            </a:r>
            <a:endParaRPr lang="ar-IQ" sz="3200" dirty="0"/>
          </a:p>
        </p:txBody>
      </p:sp>
      <p:sp>
        <p:nvSpPr>
          <p:cNvPr id="3" name="Content Placeholder 2"/>
          <p:cNvSpPr>
            <a:spLocks noGrp="1"/>
          </p:cNvSpPr>
          <p:nvPr>
            <p:ph idx="1"/>
          </p:nvPr>
        </p:nvSpPr>
        <p:spPr/>
        <p:txBody>
          <a:bodyPr>
            <a:normAutofit lnSpcReduction="10000"/>
          </a:bodyPr>
          <a:lstStyle/>
          <a:p>
            <a:pPr indent="0" algn="just">
              <a:lnSpc>
                <a:spcPct val="115000"/>
              </a:lnSpc>
              <a:buNone/>
            </a:pPr>
            <a:r>
              <a:rPr lang="ar-IQ" sz="2800" dirty="0" smtClean="0">
                <a:ea typeface="Times New Roman"/>
                <a:cs typeface="Simplified Arabic"/>
              </a:rPr>
              <a:t>هيئة </a:t>
            </a:r>
            <a:r>
              <a:rPr lang="ar-IQ" sz="2800" dirty="0">
                <a:ea typeface="Times New Roman"/>
                <a:cs typeface="Simplified Arabic"/>
              </a:rPr>
              <a:t>النزاهة هيئة مستقلة وهي سلطة رقابية استحدثت بموجب أمر سلطة الائتلاف المنحلة رقم 55 لسنة 2004 لمكافحة الفساد الوظيفي في مؤسسات الدولة، وتعتبر أحد أعمدة مكافحة الفساد الوظيفي في العراق، بالإضافة إلى ديوان الرقابة المالية ومكتب المفتش العام، مهمتها الرئيسية التحقيق في قضايا الفساد التي يتورط  فيها أي موظف في الحكومة على كافة </a:t>
            </a:r>
            <a:r>
              <a:rPr lang="ar-IQ" sz="2800" dirty="0" smtClean="0">
                <a:ea typeface="Times New Roman"/>
                <a:cs typeface="Simplified Arabic"/>
              </a:rPr>
              <a:t>المستويات.</a:t>
            </a:r>
            <a:endParaRPr lang="ar-IQ" sz="1800" dirty="0" smtClean="0">
              <a:ea typeface="Times New Roman"/>
              <a:cs typeface="Arial"/>
            </a:endParaRPr>
          </a:p>
          <a:p>
            <a:pPr indent="0" algn="just">
              <a:lnSpc>
                <a:spcPct val="115000"/>
              </a:lnSpc>
              <a:buNone/>
            </a:pPr>
            <a:r>
              <a:rPr lang="ar-IQ" sz="2800" dirty="0" smtClean="0">
                <a:ea typeface="Times New Roman"/>
                <a:cs typeface="Simplified Arabic"/>
              </a:rPr>
              <a:t>كذلك </a:t>
            </a:r>
            <a:r>
              <a:rPr lang="ar-IQ" sz="2800" dirty="0">
                <a:ea typeface="Times New Roman"/>
                <a:cs typeface="Simplified Arabic"/>
              </a:rPr>
              <a:t>أشارت ( المادة 2) من قانون هيئة النزاهة على أنها هيئة مستقلة ولها شخصية معنوية واستقلال مالي وأداري ويمثلها رئيسها أو من يخوله.</a:t>
            </a:r>
            <a:endParaRPr lang="en-US" sz="1800" dirty="0">
              <a:ea typeface="Calibri"/>
              <a:cs typeface="Arial"/>
            </a:endParaRPr>
          </a:p>
          <a:p>
            <a:pPr marL="0" indent="0">
              <a:buNone/>
            </a:pPr>
            <a:endParaRPr lang="ar-IQ" sz="2800" dirty="0"/>
          </a:p>
        </p:txBody>
      </p:sp>
    </p:spTree>
    <p:extLst>
      <p:ext uri="{BB962C8B-B14F-4D97-AF65-F5344CB8AC3E}">
        <p14:creationId xmlns:p14="http://schemas.microsoft.com/office/powerpoint/2010/main" val="27408386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a:bodyPr>
          <a:lstStyle/>
          <a:p>
            <a:pPr marL="0" indent="0" algn="just">
              <a:buNone/>
            </a:pPr>
            <a:r>
              <a:rPr lang="ar-IQ" sz="1800" dirty="0"/>
              <a:t>وذكرت (المادة 3) : (تعمل الهيئة على المساهمة في منع الفساد ومكافحته واعتماد الشفافية في إدارة شؤون الحكم على جميع المستويات عن طريق</a:t>
            </a:r>
            <a:r>
              <a:rPr lang="ar-IQ" sz="1800" dirty="0" smtClean="0"/>
              <a:t>:-</a:t>
            </a:r>
          </a:p>
          <a:p>
            <a:pPr marL="0" indent="0" algn="just">
              <a:buNone/>
            </a:pPr>
            <a:endParaRPr lang="ar-IQ" sz="1800" dirty="0"/>
          </a:p>
          <a:p>
            <a:pPr marL="0" indent="0" algn="just">
              <a:lnSpc>
                <a:spcPct val="150000"/>
              </a:lnSpc>
              <a:buNone/>
            </a:pPr>
            <a:r>
              <a:rPr lang="ar-IQ" sz="1800" dirty="0"/>
              <a:t>1- التحقيق في قضايا الفساد، وطبقا لأحكام هذا القانون بواسطة محققين تحت إشراف قاضي التحقيق المختص، ووفقا لأحكام قانون أصول المحاكمات الجزائية.</a:t>
            </a:r>
          </a:p>
          <a:p>
            <a:pPr marL="0" indent="0" algn="just">
              <a:lnSpc>
                <a:spcPct val="150000"/>
              </a:lnSpc>
              <a:buNone/>
            </a:pPr>
            <a:r>
              <a:rPr lang="ar-IQ" sz="1800" dirty="0"/>
              <a:t>2- إعداد مشروعات قوانين فيما يساهم في منع الفساد أو مكافحته، ورفعها إلى السلطة التشريعية المختصة عن طريق رئيس الجمهورية، أو مجلس الوزراء أو عن طريق اللجنة البرلمانية المختصة بموضوع التشريع </a:t>
            </a:r>
            <a:r>
              <a:rPr lang="ar-IQ" sz="1800" dirty="0" smtClean="0"/>
              <a:t>المقترح.</a:t>
            </a:r>
          </a:p>
          <a:p>
            <a:pPr marL="0" indent="0" algn="just">
              <a:lnSpc>
                <a:spcPct val="150000"/>
              </a:lnSpc>
              <a:buNone/>
            </a:pPr>
            <a:endParaRPr lang="ar-IQ" sz="1800" dirty="0"/>
          </a:p>
          <a:p>
            <a:pPr marL="0" indent="0" algn="just">
              <a:lnSpc>
                <a:spcPct val="150000"/>
              </a:lnSpc>
              <a:buNone/>
            </a:pPr>
            <a:r>
              <a:rPr lang="ar-IQ" sz="1800" dirty="0"/>
              <a:t>فيما نصت (المادة 7) من قانون هيئة النزاهة رقم 30 لسنة 2011 على :</a:t>
            </a:r>
          </a:p>
          <a:p>
            <a:pPr marL="0" indent="0" algn="just">
              <a:lnSpc>
                <a:spcPct val="150000"/>
              </a:lnSpc>
              <a:buNone/>
            </a:pPr>
            <a:r>
              <a:rPr lang="ar-IQ" sz="1800" dirty="0"/>
              <a:t>أولا: لمجلس النواب استجواب رئيس الهيئة وفقا لإجراءات استجواب الوزراء المنصوص عليها في الدستور.</a:t>
            </a:r>
          </a:p>
          <a:p>
            <a:pPr marL="0" indent="0" algn="just">
              <a:lnSpc>
                <a:spcPct val="150000"/>
              </a:lnSpc>
              <a:buNone/>
            </a:pPr>
            <a:r>
              <a:rPr lang="ar-IQ" sz="1800" dirty="0"/>
              <a:t>ثانيا: يعفى رئيس الهيئة بنفس الإجراءات التي يتم إعفاء الوزير بموجبها، وقد نصت الفقرة سابعا وثامنا من (المادة /1 6) من الدستور(على الإجراءات التي يتم بموجبها استجواب رئيس الوزراء والوزراء ورؤساء الهيئات المستقلة).</a:t>
            </a:r>
          </a:p>
          <a:p>
            <a:pPr marL="0" indent="0" algn="just">
              <a:lnSpc>
                <a:spcPct val="150000"/>
              </a:lnSpc>
              <a:buNone/>
            </a:pPr>
            <a:endParaRPr lang="ar-IQ" sz="1800" dirty="0" smtClean="0"/>
          </a:p>
          <a:p>
            <a:pPr marL="0" indent="0" algn="just">
              <a:lnSpc>
                <a:spcPct val="150000"/>
              </a:lnSpc>
              <a:buNone/>
            </a:pPr>
            <a:endParaRPr lang="ar-IQ" sz="2400" dirty="0"/>
          </a:p>
          <a:p>
            <a:pPr marL="0" indent="0">
              <a:buNone/>
            </a:pPr>
            <a:endParaRPr lang="ar-IQ" sz="2800" dirty="0"/>
          </a:p>
        </p:txBody>
      </p:sp>
    </p:spTree>
    <p:extLst>
      <p:ext uri="{BB962C8B-B14F-4D97-AF65-F5344CB8AC3E}">
        <p14:creationId xmlns:p14="http://schemas.microsoft.com/office/powerpoint/2010/main" val="2227435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04664"/>
            <a:ext cx="8229600" cy="5721499"/>
          </a:xfrm>
        </p:spPr>
        <p:txBody>
          <a:bodyPr>
            <a:normAutofit/>
          </a:bodyPr>
          <a:lstStyle/>
          <a:p>
            <a:pPr marL="0" indent="0" algn="just">
              <a:lnSpc>
                <a:spcPct val="150000"/>
              </a:lnSpc>
              <a:buNone/>
            </a:pPr>
            <a:r>
              <a:rPr lang="ar-IQ" sz="2000" dirty="0"/>
              <a:t>أما المادة (21) فقد نصت على أن (تؤدي الهيئة واجباتها في ميدان منع الفساد ومكافحته بالتعاون مع ديوان الرقابة المالية ومكاتب المفتشين العموميين.</a:t>
            </a:r>
          </a:p>
          <a:p>
            <a:pPr marL="0" indent="0" algn="just">
              <a:lnSpc>
                <a:spcPct val="150000"/>
              </a:lnSpc>
              <a:buNone/>
            </a:pPr>
            <a:r>
              <a:rPr lang="ar-IQ" sz="2000" dirty="0"/>
              <a:t>أما دورها الوقائي فيشمل عقد الندوات، والحلقات النقاشية، ونشر المعلومات المتعلقة بقضايا الفساد.</a:t>
            </a:r>
          </a:p>
          <a:p>
            <a:pPr marL="0" indent="0" algn="just">
              <a:lnSpc>
                <a:spcPct val="150000"/>
              </a:lnSpc>
              <a:buNone/>
            </a:pPr>
            <a:r>
              <a:rPr lang="ar-IQ" sz="2000" dirty="0"/>
              <a:t>وبما أن مرجعية الهيئة قانونها، فإن قانون الهيئة لم يربطها بأحد، وإنما جاء مطابقا لما ورد في الدستور العراقي لخضوعها لرقابة مجلس النواب، ونص القانون هيئة النزاهة خاضعة لسلطة ورقابة مجلس النواب، وهذا ما أشارت إليه المادة (102) من الدستور العراقي، وبالتالي يحق له مساءلتها كهيئة ومنتسبيها كأشخاص عن أعمالهم. وتمثل سلطة المجلس من خلال الموافقة على تعيين رئيس الهيئة أو الرقابة، فتتم من خلال لجنة النزاهة في المجلس، وهذا ما نصت عليه المادة (92) من النظام الداخلي لمجلس النواب ثانيا: (متابعة ومراقبة عمل هيئات ومؤسسات النزاهة ((هيئة النزاهة، دائرة المفتش العام، وديوان الرقابة المالية)) وغيرها من الهيئات المستقلة</a:t>
            </a:r>
            <a:r>
              <a:rPr lang="ar-IQ" sz="2000" dirty="0" smtClean="0"/>
              <a:t>).</a:t>
            </a:r>
          </a:p>
          <a:p>
            <a:pPr marL="0" indent="0" algn="just">
              <a:lnSpc>
                <a:spcPct val="150000"/>
              </a:lnSpc>
              <a:buNone/>
            </a:pPr>
            <a:endParaRPr lang="ar-IQ" sz="2000" dirty="0"/>
          </a:p>
          <a:p>
            <a:pPr marL="0" indent="0">
              <a:buNone/>
            </a:pPr>
            <a:endParaRPr lang="ar-IQ" sz="1800" dirty="0"/>
          </a:p>
          <a:p>
            <a:pPr marL="0" indent="0">
              <a:buNone/>
            </a:pPr>
            <a:endParaRPr lang="ar-IQ" sz="1800" dirty="0"/>
          </a:p>
        </p:txBody>
      </p:sp>
    </p:spTree>
    <p:extLst>
      <p:ext uri="{BB962C8B-B14F-4D97-AF65-F5344CB8AC3E}">
        <p14:creationId xmlns:p14="http://schemas.microsoft.com/office/powerpoint/2010/main" val="23092144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71</TotalTime>
  <Words>664</Words>
  <Application>Microsoft Office PowerPoint</Application>
  <PresentationFormat>On-screen Show (4:3)</PresentationFormat>
  <Paragraphs>29</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مكافحة الفساد في قانون ديوان الرقابة المالية الاتحادي رقم 31 لسنة 2011 المعدل</vt:lpstr>
      <vt:lpstr>مكافحة الفساد ضمن نصوص قانون انضباط موظفي الدولة والقطاع العام رقم (14) لسنة 1991 المعدل </vt:lpstr>
      <vt:lpstr>الهيئات المستقلة المعنية بمكافحة الفساد </vt:lpstr>
      <vt:lpstr>اولاً : هيئة النزاهة </vt:lpstr>
      <vt:lpstr>PowerPoint Presentation</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الـتـعـريـف بـظـاهــرة الـفـسـاد</dc:title>
  <dc:creator>DR.Ahmed Saker 2O11</dc:creator>
  <cp:lastModifiedBy>DR.Ahmed Saker 2O11</cp:lastModifiedBy>
  <cp:revision>12</cp:revision>
  <dcterms:created xsi:type="dcterms:W3CDTF">2019-03-10T17:06:17Z</dcterms:created>
  <dcterms:modified xsi:type="dcterms:W3CDTF">2019-04-20T10:15:21Z</dcterms:modified>
</cp:coreProperties>
</file>