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7E8B9CF-3BF0-4A6B-9989-02621104B840}" type="datetimeFigureOut">
              <a:rPr lang="ar-IQ" smtClean="0"/>
              <a:t>02/08/1440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299410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7E8B9CF-3BF0-4A6B-9989-02621104B840}" type="datetimeFigureOut">
              <a:rPr lang="ar-IQ" smtClean="0"/>
              <a:t>02/08/1440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159313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7E8B9CF-3BF0-4A6B-9989-02621104B840}" type="datetimeFigureOut">
              <a:rPr lang="ar-IQ" smtClean="0"/>
              <a:t>02/08/1440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29588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7E8B9CF-3BF0-4A6B-9989-02621104B840}" type="datetimeFigureOut">
              <a:rPr lang="ar-IQ" smtClean="0"/>
              <a:t>02/08/1440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367721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8B9CF-3BF0-4A6B-9989-02621104B840}" type="datetimeFigureOut">
              <a:rPr lang="ar-IQ" smtClean="0"/>
              <a:t>02/08/1440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190689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7E8B9CF-3BF0-4A6B-9989-02621104B840}" type="datetimeFigureOut">
              <a:rPr lang="ar-IQ" smtClean="0"/>
              <a:t>02/08/1440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277433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7E8B9CF-3BF0-4A6B-9989-02621104B840}" type="datetimeFigureOut">
              <a:rPr lang="ar-IQ" smtClean="0"/>
              <a:t>02/08/1440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208208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7E8B9CF-3BF0-4A6B-9989-02621104B840}" type="datetimeFigureOut">
              <a:rPr lang="ar-IQ" smtClean="0"/>
              <a:t>02/08/1440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331870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8B9CF-3BF0-4A6B-9989-02621104B840}" type="datetimeFigureOut">
              <a:rPr lang="ar-IQ" smtClean="0"/>
              <a:t>02/08/1440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77726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8B9CF-3BF0-4A6B-9989-02621104B840}" type="datetimeFigureOut">
              <a:rPr lang="ar-IQ" smtClean="0"/>
              <a:t>02/08/1440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279201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8B9CF-3BF0-4A6B-9989-02621104B840}" type="datetimeFigureOut">
              <a:rPr lang="ar-IQ" smtClean="0"/>
              <a:t>02/08/1440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645237-9618-477C-AFD0-BBB31B0254D0}" type="slidenum">
              <a:rPr lang="ar-IQ" smtClean="0"/>
              <a:t>‹#›</a:t>
            </a:fld>
            <a:endParaRPr lang="ar-IQ"/>
          </a:p>
        </p:txBody>
      </p:sp>
    </p:spTree>
    <p:extLst>
      <p:ext uri="{BB962C8B-B14F-4D97-AF65-F5344CB8AC3E}">
        <p14:creationId xmlns:p14="http://schemas.microsoft.com/office/powerpoint/2010/main" val="331382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E8B9CF-3BF0-4A6B-9989-02621104B840}" type="datetimeFigureOut">
              <a:rPr lang="ar-IQ" smtClean="0"/>
              <a:t>02/08/1440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645237-9618-477C-AFD0-BBB31B0254D0}" type="slidenum">
              <a:rPr lang="ar-IQ" smtClean="0"/>
              <a:t>‹#›</a:t>
            </a:fld>
            <a:endParaRPr lang="ar-IQ"/>
          </a:p>
        </p:txBody>
      </p:sp>
    </p:spTree>
    <p:extLst>
      <p:ext uri="{BB962C8B-B14F-4D97-AF65-F5344CB8AC3E}">
        <p14:creationId xmlns:p14="http://schemas.microsoft.com/office/powerpoint/2010/main" val="322812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980728"/>
            <a:ext cx="6408712" cy="650503"/>
          </a:xfrm>
        </p:spPr>
        <p:txBody>
          <a:bodyPr>
            <a:normAutofit/>
          </a:bodyPr>
          <a:lstStyle/>
          <a:p>
            <a:r>
              <a:rPr lang="ar-SA" sz="2400" b="1" dirty="0">
                <a:latin typeface="Times New Roman"/>
                <a:ea typeface="Times New Roman"/>
                <a:cs typeface="Arabic Transparent"/>
              </a:rPr>
              <a:t>التشريع وأثره في مكافحة الفساد الإداري</a:t>
            </a:r>
            <a:endParaRPr lang="ar-IQ" sz="2400" dirty="0"/>
          </a:p>
        </p:txBody>
      </p:sp>
      <p:sp>
        <p:nvSpPr>
          <p:cNvPr id="3" name="Subtitle 2"/>
          <p:cNvSpPr>
            <a:spLocks noGrp="1"/>
          </p:cNvSpPr>
          <p:nvPr>
            <p:ph type="subTitle" idx="1"/>
          </p:nvPr>
        </p:nvSpPr>
        <p:spPr>
          <a:xfrm>
            <a:off x="611560" y="1772816"/>
            <a:ext cx="7920880" cy="4680520"/>
          </a:xfrm>
        </p:spPr>
        <p:txBody>
          <a:bodyPr>
            <a:normAutofit/>
          </a:bodyPr>
          <a:lstStyle/>
          <a:p>
            <a:pPr algn="just">
              <a:lnSpc>
                <a:spcPct val="150000"/>
              </a:lnSpc>
            </a:pPr>
            <a:r>
              <a:rPr lang="ar-SA" sz="2000" dirty="0">
                <a:solidFill>
                  <a:schemeClr val="tx1"/>
                </a:solidFill>
                <a:latin typeface="Times New Roman"/>
                <a:ea typeface="Times New Roman"/>
                <a:cs typeface="Arabic Transparent"/>
              </a:rPr>
              <a:t>يعد </a:t>
            </a:r>
            <a:r>
              <a:rPr lang="ar-IQ" sz="2000" dirty="0">
                <a:solidFill>
                  <a:schemeClr val="tx1"/>
                </a:solidFill>
                <a:latin typeface="Times New Roman"/>
                <a:ea typeface="Times New Roman"/>
                <a:cs typeface="Arabic Transparent"/>
              </a:rPr>
              <a:t>التشريع </a:t>
            </a:r>
            <a:r>
              <a:rPr lang="ar-SA" sz="2000" dirty="0">
                <a:solidFill>
                  <a:schemeClr val="tx1"/>
                </a:solidFill>
                <a:latin typeface="Times New Roman"/>
                <a:ea typeface="Times New Roman"/>
                <a:cs typeface="Arabic Transparent"/>
              </a:rPr>
              <a:t>من أهم وظائف السلطة التشريعية تاريخيا وسياسيا بل هو الوظيفة الأساسية لها، فمن الناحية التاريخية تجسدت قيم الديمقراطية في إنشاء نظام للحكم يعتمد على تمثيل الشعب وتحقيق حرية المشاركة والمساواة بين المواطنين وارتكز هذا النظام على وجود هيئة تقوم بدور النيابة عن الشعب في تقرير أمور حياته، و</a:t>
            </a:r>
            <a:r>
              <a:rPr lang="ar-IQ" sz="2000" dirty="0">
                <a:solidFill>
                  <a:schemeClr val="tx1"/>
                </a:solidFill>
                <a:latin typeface="Times New Roman"/>
                <a:ea typeface="Times New Roman"/>
                <a:cs typeface="Arabic Transparent"/>
              </a:rPr>
              <a:t>من</a:t>
            </a:r>
            <a:r>
              <a:rPr lang="ar-SA" sz="2000" dirty="0">
                <a:solidFill>
                  <a:schemeClr val="tx1"/>
                </a:solidFill>
                <a:latin typeface="Times New Roman"/>
                <a:ea typeface="Times New Roman"/>
                <a:cs typeface="Arabic Transparent"/>
              </a:rPr>
              <a:t> أهمها وضع القواعد التي يجب أن تسير عليها الكافة من أجل حماية قيم الحرية والمساواة، ولهذا فإن دور البرلمان الأول أصبح هو وضع تلك القواعد أي (القوانين)، ومن الناحية السياسية فبرغم أن المبادرة باقتراح مشروعات القوانين تأتى غالبا من السلطة التنفيذية، فإن ذلك لا ينفى دور البرلمان في مناقشتها وتعديلها قبل الموافقة عليها، وكذلك اقتراح قوانين جديدة، ومن المهم معرفة أن القوانين ليست مجرد نصوص يصدرها المشرع وإنما هي تعبير عن إرادة المجتمع التي يجسدها المشرع في صورة قواعد </a:t>
            </a:r>
            <a:r>
              <a:rPr lang="ar-SA" sz="2000" dirty="0" smtClean="0">
                <a:solidFill>
                  <a:schemeClr val="tx1"/>
                </a:solidFill>
                <a:latin typeface="Times New Roman"/>
                <a:ea typeface="Times New Roman"/>
                <a:cs typeface="Arabic Transparent"/>
              </a:rPr>
              <a:t>عامة</a:t>
            </a:r>
            <a:r>
              <a:rPr lang="ar-IQ" sz="2000" dirty="0" smtClean="0">
                <a:solidFill>
                  <a:schemeClr val="tx1"/>
                </a:solidFill>
                <a:latin typeface="Times New Roman"/>
                <a:ea typeface="Times New Roman"/>
                <a:cs typeface="Arabic Transparent"/>
              </a:rPr>
              <a:t> . </a:t>
            </a:r>
            <a:endParaRPr lang="ar-IQ" sz="2000" dirty="0">
              <a:solidFill>
                <a:schemeClr val="tx1"/>
              </a:solidFill>
            </a:endParaRPr>
          </a:p>
        </p:txBody>
      </p:sp>
    </p:spTree>
    <p:extLst>
      <p:ext uri="{BB962C8B-B14F-4D97-AF65-F5344CB8AC3E}">
        <p14:creationId xmlns:p14="http://schemas.microsoft.com/office/powerpoint/2010/main" val="393903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lnSpc>
                <a:spcPct val="150000"/>
              </a:lnSpc>
              <a:buNone/>
            </a:pPr>
            <a:r>
              <a:rPr lang="ar-IQ" sz="2000" dirty="0"/>
              <a:t>والتشريع قد تنفرد به السلطة التشريعية أو تشترك معها السلطة التنفيذية، ولكن في جميع الأحوال يتوقف إصدار التشريع وإعطاءه القوة القانونية على موافقة رئيس الدولة الذي هو على رأس السلطة التنفيذية، وفي الأنظمة الديمقراطية يكون للسلطة التشريعية الحق في إصدار القانون بموافقة أغلبية معينة إذا ما أعترض عليه رئيس الدولة </a:t>
            </a:r>
            <a:r>
              <a:rPr lang="ar-IQ" sz="2000" dirty="0" smtClean="0"/>
              <a:t>, فقد </a:t>
            </a:r>
            <a:r>
              <a:rPr lang="ar-IQ" sz="2000" dirty="0"/>
              <a:t>نص الدستور العراقي لسنة 2005في المادة/ 138 / ج , على أنه : ـ </a:t>
            </a:r>
          </a:p>
          <a:p>
            <a:pPr marL="0" indent="0" algn="just">
              <a:lnSpc>
                <a:spcPct val="150000"/>
              </a:lnSpc>
              <a:buNone/>
            </a:pPr>
            <a:r>
              <a:rPr lang="ar-IQ" sz="2000" dirty="0"/>
              <a:t> (في حالة عدم موافقة مجلس الرئاسة على القوانين والقرارات ثانيةً خلال عشرة أيام من تاريخ وصولها إليه تعاد إلى مجلس النواب الذي له أن يقرها بأغلبية ثلاثة أخماس عدد أعضائه غير قابلةٍ للاعتراض ويُعد مصادقاً عليها</a:t>
            </a:r>
            <a:r>
              <a:rPr lang="ar-IQ" sz="2000" dirty="0" smtClean="0"/>
              <a:t>) .</a:t>
            </a:r>
            <a:endParaRPr lang="ar-IQ" sz="2000" dirty="0"/>
          </a:p>
          <a:p>
            <a:pPr marL="0" indent="0" algn="just">
              <a:buNone/>
            </a:pPr>
            <a:endParaRPr lang="ar-IQ" sz="2000" dirty="0"/>
          </a:p>
        </p:txBody>
      </p:sp>
    </p:spTree>
    <p:extLst>
      <p:ext uri="{BB962C8B-B14F-4D97-AF65-F5344CB8AC3E}">
        <p14:creationId xmlns:p14="http://schemas.microsoft.com/office/powerpoint/2010/main" val="69920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
              <a:lnSpc>
                <a:spcPct val="150000"/>
              </a:lnSpc>
              <a:buNone/>
            </a:pPr>
            <a:r>
              <a:rPr lang="ar-IQ" sz="2000" dirty="0"/>
              <a:t>لهذا يكون للسلطة التشريعية الدور الأول في مكافحة الظواهر السلبية من خلال التشريع، فكثيراً ما تعجز السلطة التنفيذية عن مكافحة هذه الظواهر لعدم وجود تشريع خاص بذلك، كما هو الحال في كثير من الدول التي ليس فيها قانون خاص بمكافحة الفساد ـ العراق مثلاً ـ حيث تلجأ السلطات التنفيذية والقضائية الى استخدام نصوص متفرقة من عدة قوانين مثل قانون العقوبات أو القوانين الأخرى ذات العلاقة، في حين أن هذه الظواهر تتطلب إجراءات غير اعتيادية لمكافحتها، مما حدا بالكثير من الدول الى تشريع قوانين لمكافحة الفساد أو المصادقة على اتفاقية الأمم المتحدة لمكافحة الفساد أو الانضمام </a:t>
            </a:r>
            <a:r>
              <a:rPr lang="ar-IQ" sz="2000" dirty="0" smtClean="0"/>
              <a:t>إليها .</a:t>
            </a:r>
            <a:endParaRPr lang="ar-IQ" sz="2000" dirty="0"/>
          </a:p>
          <a:p>
            <a:pPr marL="0" indent="0" algn="just">
              <a:lnSpc>
                <a:spcPct val="150000"/>
              </a:lnSpc>
              <a:buNone/>
            </a:pPr>
            <a:r>
              <a:rPr lang="ar-IQ" sz="2000" dirty="0"/>
              <a:t>        حيث وجدت هذه الدول أن النصوص القانونية المتفرقة لا تكفي، وقد أصبح للفساد الإداري علاقة وثيقة مع الكثير من الظواهر المنحرفة مثل:ـ الجريمة المنظمة وغسيل الأموال والإرهاب، والتي أصبح لكل منها اتفاقية خاصة بها تحدد فيها الإجراءات والعقوبات وكل ما يتعلق بهذه </a:t>
            </a:r>
            <a:r>
              <a:rPr lang="ar-IQ" sz="2000" dirty="0" smtClean="0"/>
              <a:t>الظاهرة .</a:t>
            </a:r>
          </a:p>
          <a:p>
            <a:pPr marL="0" indent="0" algn="just">
              <a:lnSpc>
                <a:spcPct val="150000"/>
              </a:lnSpc>
              <a:buNone/>
            </a:pPr>
            <a:endParaRPr lang="ar-IQ" sz="2000" dirty="0"/>
          </a:p>
          <a:p>
            <a:pPr marL="0" indent="0" algn="just">
              <a:lnSpc>
                <a:spcPct val="150000"/>
              </a:lnSpc>
              <a:buNone/>
            </a:pPr>
            <a:endParaRPr lang="ar-IQ" sz="2000" dirty="0"/>
          </a:p>
          <a:p>
            <a:pPr marL="0" indent="0" algn="just">
              <a:buNone/>
            </a:pPr>
            <a:endParaRPr lang="ar-IQ" sz="2000" dirty="0"/>
          </a:p>
        </p:txBody>
      </p:sp>
    </p:spTree>
    <p:extLst>
      <p:ext uri="{BB962C8B-B14F-4D97-AF65-F5344CB8AC3E}">
        <p14:creationId xmlns:p14="http://schemas.microsoft.com/office/powerpoint/2010/main" val="369337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a:t>موقف التشريعات العراقية في مكافحة الفساد</a:t>
            </a:r>
          </a:p>
        </p:txBody>
      </p:sp>
      <p:sp>
        <p:nvSpPr>
          <p:cNvPr id="3" name="Content Placeholder 2"/>
          <p:cNvSpPr>
            <a:spLocks noGrp="1"/>
          </p:cNvSpPr>
          <p:nvPr>
            <p:ph idx="1"/>
          </p:nvPr>
        </p:nvSpPr>
        <p:spPr/>
        <p:txBody>
          <a:bodyPr>
            <a:normAutofit fontScale="77500" lnSpcReduction="20000"/>
          </a:bodyPr>
          <a:lstStyle/>
          <a:p>
            <a:pPr marL="0" indent="0">
              <a:buNone/>
            </a:pPr>
            <a:r>
              <a:rPr lang="ar-IQ" sz="2800" dirty="0"/>
              <a:t>1- مكافحة الفساد في قانون العقوبات العراقي رقم (111) لسنة </a:t>
            </a:r>
            <a:r>
              <a:rPr lang="ar-IQ" sz="2800" dirty="0" smtClean="0"/>
              <a:t>1969:-</a:t>
            </a:r>
          </a:p>
          <a:p>
            <a:pPr marL="0" indent="0">
              <a:buNone/>
            </a:pPr>
            <a:endParaRPr lang="ar-IQ" sz="2800" dirty="0"/>
          </a:p>
          <a:p>
            <a:pPr marL="0" indent="0" algn="just">
              <a:lnSpc>
                <a:spcPct val="160000"/>
              </a:lnSpc>
              <a:buNone/>
            </a:pPr>
            <a:r>
              <a:rPr lang="ar-IQ" sz="2600" dirty="0"/>
              <a:t>عالج قانون العقوبات العراقي رقم 111 لسنة 1969 جرائم الفساد في الباب السادس تحت عنوان ( الجرائم المخلة بواجبات الوظيفة) و تشمل  جرائم الرشوة  والاختلاس وتجاوز الموظفين حدود وظائفهم حيث عالجت الرشوة في المواد(307__314 )  فالموظف العام عند قيامة باداء وظيفتة فان  ذلك لتحقيق المصلحة  العامة والرشوة هي طلب الموظف اوقبوله لنفسه او لغيره عطية او منفعة او ميزة او وعدا بشيء من ذلك لاداء عمل من اعمال وظيفتة او الامتناع عنه او الاخلال بواجبات الوظيفة و وعاقب المشرع العراقي بالسجن مدة لاتزيد على سبع سنوات او الحبس اذا حصل الطلب او القبول او الاخذ بعد اداء العمل او الامتناع عنه بقصد المكافاة على ماوقع من ذلك . </a:t>
            </a:r>
          </a:p>
        </p:txBody>
      </p:sp>
    </p:spTree>
    <p:extLst>
      <p:ext uri="{BB962C8B-B14F-4D97-AF65-F5344CB8AC3E}">
        <p14:creationId xmlns:p14="http://schemas.microsoft.com/office/powerpoint/2010/main" val="108719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buNone/>
            </a:pPr>
            <a:r>
              <a:rPr lang="ar-IQ" sz="2400" dirty="0"/>
              <a:t>ومن جرائم الفساد المالي في قانون العقوبات العراقي رقم 111 لسنة 1969 جريمة الاختلاس وهي من اخطر جرائم الفساد والمقصود بالاختلاس استيلاء الموظف او المكلف بخدمة عامة الاموال التي تحت عهدته حيث عالج جريمة الاختلاس في المواد (315_321  ) حيث يعاقب بالسجن كل موظف او مكلف بخدمة عامة اختلس او اخفى مالا او متاعا او ورقه مثبتة لحق او غير ذلك مما وجد في حيازتة وتكون العقوبه السجن الموبد او المؤقت اذا كان الموظف او المكلف بخدمة عامة من ماموري التحصيل او المندوبين له او الامناء على الودائع او الصيارفة واختلس شيئا مما سلم لة بهذة الصفه وتكون العقوبه السجن كل موظف او مكلف بخدمة عامة استغل وظيفتة فاستولى بغير حق على مال او متاع او ورقة مثبتة لحق او غير ذلك مملوك للدولة او لاحدى المؤسسات او الهيئات التي تسهم الدولة في مالها بنصيب ما او سهل ذلك لغيره وكذلك الحصول على منفعة للموظف او لغيره ومن صور الاختلاس انتفاع الموظف او المكلف بخدمة عامة انتفاعا مباشرا او بالواسطة  من الاشغال او المقاولات او التعهدات التي له شان في اعدادها او احالتها او تنفيذها او الاشراف عليها او الحصول على العمولة من تلك المقاولات.</a:t>
            </a:r>
          </a:p>
        </p:txBody>
      </p:sp>
    </p:spTree>
    <p:extLst>
      <p:ext uri="{BB962C8B-B14F-4D97-AF65-F5344CB8AC3E}">
        <p14:creationId xmlns:p14="http://schemas.microsoft.com/office/powerpoint/2010/main" val="272286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lnSpc>
                <a:spcPct val="150000"/>
              </a:lnSpc>
              <a:buNone/>
            </a:pPr>
            <a:r>
              <a:rPr lang="ar-IQ" sz="2400" dirty="0"/>
              <a:t>ومن صور الفساد استغلال النفوذ الوظيفي حيث عاقبت المادة 320 من قانون العقوبات العراقي رقم 111 لسنة 1969 المعدل بالسجن مدة لا تزيد على عشر سنين او بالحبس كل موظف او مكلف بخدمة عامة له شان في استخدام العمال في اشغال تتعلق بوظيفته احتجز لنفسة كل او بعض ما يستحقه العمال الذين استخدمهم من اجور او نحوها او استخدام عمالا سخرة و اخذ اجورهم لنفسه او قيد في دفاتر الحكومة اسماء اشخاص وهميين او حقيقين لم يقوموا باي عمل في الاشغال المذكورة واستولى على اجورهم لنفسه او اعطاها لهؤلاء الاشخاص مع احتسابها على الحكومة.</a:t>
            </a:r>
          </a:p>
        </p:txBody>
      </p:sp>
    </p:spTree>
    <p:extLst>
      <p:ext uri="{BB962C8B-B14F-4D97-AF65-F5344CB8AC3E}">
        <p14:creationId xmlns:p14="http://schemas.microsoft.com/office/powerpoint/2010/main" val="345393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lnSpc>
                <a:spcPct val="150000"/>
              </a:lnSpc>
              <a:buNone/>
            </a:pPr>
            <a:r>
              <a:rPr lang="ar-IQ" sz="2400" dirty="0"/>
              <a:t>و نص قانون العقوبات العراقي رقم 111 لسنة 1969 على جريمة اخرى من جرائم الفساد وهي جريمة تجاوز الموظفين حدود الوظيفة  في المواد (322_  341 ) ومن صورها القبض على شخص او حبسة في الاحوال المنصوص عليها قانونا  او قبول شخص في السجون او المواقف واستخدام  أشخاص سخرة واستغلال الوظيفة في وقف وتعطيل اوامر صادرة من الحكومة  او احكام القوانين النافذة او امر صادر من المحاكم والامتناع عمدا  وبغير وجه حق عن اداء عمل من اعمال وظيفته او اخل عمدا بواجب  من واجباتها نتيجة لرجاء او توصية او وساطة او لأي سبب اخر غير مشروع ومخالفة الموظف لواجبات وظيفته او امتناعه عن اداء عمل من اعمالها بقصد الاضرار بمصلحة احد الافراد او بقصد منفعة شخص على حساب اخر او على حساب الدولة.</a:t>
            </a:r>
          </a:p>
        </p:txBody>
      </p:sp>
    </p:spTree>
    <p:extLst>
      <p:ext uri="{BB962C8B-B14F-4D97-AF65-F5344CB8AC3E}">
        <p14:creationId xmlns:p14="http://schemas.microsoft.com/office/powerpoint/2010/main" val="397276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dirty="0" smtClean="0"/>
              <a:t>مكافحة الفساد في قانون هيئة النزاهة رقم (30) لسنة 2011</a:t>
            </a:r>
            <a:endParaRPr lang="ar-IQ" sz="2800" dirty="0"/>
          </a:p>
        </p:txBody>
      </p:sp>
      <p:sp>
        <p:nvSpPr>
          <p:cNvPr id="3" name="Content Placeholder 2"/>
          <p:cNvSpPr>
            <a:spLocks noGrp="1"/>
          </p:cNvSpPr>
          <p:nvPr>
            <p:ph idx="1"/>
          </p:nvPr>
        </p:nvSpPr>
        <p:spPr/>
        <p:txBody>
          <a:bodyPr>
            <a:normAutofit fontScale="85000" lnSpcReduction="20000"/>
          </a:bodyPr>
          <a:lstStyle/>
          <a:p>
            <a:pPr marL="0" indent="0" algn="just">
              <a:lnSpc>
                <a:spcPct val="160000"/>
              </a:lnSpc>
              <a:buNone/>
            </a:pPr>
            <a:r>
              <a:rPr lang="ar-IQ" sz="2400" dirty="0" smtClean="0"/>
              <a:t>بعد عام 2003 صدرت الكثير من التشريعات التي تعالج الفساد ومنها سلطة الائتلاف المؤقتة المنحلة رقم 55 و57 و77 لسنة 2004 , وتشكيل هيأة النزاهة ومكاتب المفتشين العموميين في الوزارات لمعالجة قضايا الفساد الاداري والمالي ولتنظيم عمل هيأة النزاهة وبيان اختصاصاتها ومهامها وصلاحياتها التي تمكنها من اداء هذه المهام في سبيل رفع مستوى النزاهة والحفاظ على المال العام ومحاربة الفساد وتنظيم العلاقة بينهما وبين الاجهزة الرقابية الاخرى . </a:t>
            </a:r>
          </a:p>
          <a:p>
            <a:pPr marL="0" indent="0" algn="just">
              <a:lnSpc>
                <a:spcPct val="160000"/>
              </a:lnSpc>
              <a:buNone/>
            </a:pPr>
            <a:r>
              <a:rPr lang="ar-IQ" sz="2400" dirty="0" smtClean="0"/>
              <a:t>واستنادا الى احكام المادة /102 من الدستور العراقي شرع قانون هيأة النزاهة رقم (30) لسنة 2011 , حيث اتعبرت المادة / 1 منه , قضية الفساد هي الدعوى الجزائية التي يجري التحقيق فيها بشأن جريمة من الجرائم المخلة بواجبات الوظيفة وهي الرشوة والاختلاس وتجاوز الموظفين حدود وظائفهم, واية جريمة من الجرائم المنصوص عليها في مواد مختلفة من قانون العقوبات  العراقي رقم 111 لسنة 1969 . </a:t>
            </a:r>
          </a:p>
          <a:p>
            <a:pPr marL="0" indent="0" algn="just">
              <a:lnSpc>
                <a:spcPct val="160000"/>
              </a:lnSpc>
              <a:buNone/>
            </a:pPr>
            <a:endParaRPr lang="ar-IQ" sz="2400" dirty="0"/>
          </a:p>
        </p:txBody>
      </p:sp>
    </p:spTree>
    <p:extLst>
      <p:ext uri="{BB962C8B-B14F-4D97-AF65-F5344CB8AC3E}">
        <p14:creationId xmlns:p14="http://schemas.microsoft.com/office/powerpoint/2010/main" val="278236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ar-IQ" sz="2400" dirty="0" smtClean="0"/>
              <a:t>كما اضاف المشرع العراقي الجرائم المخلة بسير العدالة بأعتبار القضاء هو الملاذ الامن للحفاظ على حقوق الناس وحياتهم واعراضهم واموالهم,  حيث اعتبر جريمة التوسط لدى قاضي او محكمة لصالح احد الخصوم واصدار قرار ثبت انه بغير حق بسبب التوسط واضر بالخصم الاخر,</a:t>
            </a:r>
          </a:p>
          <a:p>
            <a:pPr marL="0" indent="0" algn="just">
              <a:buNone/>
            </a:pPr>
            <a:r>
              <a:rPr lang="ar-IQ" sz="2400" dirty="0" smtClean="0"/>
              <a:t>واعتبر المشرع العراقي في قانون هيئة النزاهة جريمة تهريب السجناء من قبل الموظف المسؤول عن الحراسة من جرائم الفساد, حيث اشارت المادة/271 الى ان كل موظف او مكلف بخدمة عامة كلف بالقبض على شخص أو بحراسة مقبوض عليه او محجوز او موقوف أو بمرافقة أي منهم أو نقله فمكنه من الهر باو التغافل عنه او تراخى في الاجراءات اللازمة للقبض عليه قاصدا معاونته على الهرب, بعاقب بالسجن مدة لاتزيد على عشر سنين اذا كان المحموم عليه بالسجن المؤبد او المؤقتأو كان متهما بجناية عقوبتها الاعدام وتكون العقوبة الحبس في الاحوال الاخرى.</a:t>
            </a:r>
          </a:p>
          <a:p>
            <a:pPr marL="0" indent="0" algn="just">
              <a:buNone/>
            </a:pPr>
            <a:r>
              <a:rPr lang="ar-IQ" sz="2400" dirty="0" smtClean="0"/>
              <a:t>واعتبر قانون هيئة النزاهة الجائم المخلة بالثقة العامة من جرائم الفساد, وهي جرائم تقليد وتزوير الاختام, والعلامات والطوابعأو ختم او امضاء رئيس الجمهورية أو ختم أو علامة الحكومة أو احدى دوائرها الرسمية او شبه الرسمية ... الخ .  </a:t>
            </a:r>
            <a:endParaRPr lang="ar-IQ" sz="2400" dirty="0"/>
          </a:p>
        </p:txBody>
      </p:sp>
    </p:spTree>
    <p:extLst>
      <p:ext uri="{BB962C8B-B14F-4D97-AF65-F5344CB8AC3E}">
        <p14:creationId xmlns:p14="http://schemas.microsoft.com/office/powerpoint/2010/main" val="217843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1268</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التشريع وأثره في مكافحة الفساد الإداري</vt:lpstr>
      <vt:lpstr>PowerPoint Presentation</vt:lpstr>
      <vt:lpstr>PowerPoint Presentation</vt:lpstr>
      <vt:lpstr>موقف التشريعات العراقية في مكافحة الفساد</vt:lpstr>
      <vt:lpstr>PowerPoint Presentation</vt:lpstr>
      <vt:lpstr>PowerPoint Presentation</vt:lpstr>
      <vt:lpstr>PowerPoint Presentation</vt:lpstr>
      <vt:lpstr>مكافحة الفساد في قانون هيئة النزاهة رقم (30) لسنة 2011</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DR.Ahmed Saker 2O11</cp:lastModifiedBy>
  <cp:revision>6</cp:revision>
  <dcterms:created xsi:type="dcterms:W3CDTF">2019-04-07T16:21:03Z</dcterms:created>
  <dcterms:modified xsi:type="dcterms:W3CDTF">2019-04-07T17:20:24Z</dcterms:modified>
</cp:coreProperties>
</file>