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64" r:id="rId4"/>
    <p:sldId id="261" r:id="rId5"/>
    <p:sldId id="259" r:id="rId6"/>
    <p:sldId id="260"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pPr/>
              <a:t>23/07/1440</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23/07/1440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23/07/1440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23/07/1440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23/07/1440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23/07/1440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23/07/1440</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23/07/1440</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23/07/1440</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pPr/>
              <a:t>23/07/1440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pPr/>
              <a:t>23/07/1440</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pPr/>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pPr/>
              <a:t>23/07/1440</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14357"/>
            <a:ext cx="7772400" cy="857255"/>
          </a:xfrm>
        </p:spPr>
        <p:style>
          <a:lnRef idx="2">
            <a:schemeClr val="accent1"/>
          </a:lnRef>
          <a:fillRef idx="1">
            <a:schemeClr val="lt1"/>
          </a:fillRef>
          <a:effectRef idx="0">
            <a:schemeClr val="accent1"/>
          </a:effectRef>
          <a:fontRef idx="minor">
            <a:schemeClr val="dk1"/>
          </a:fontRef>
        </p:style>
        <p:txBody>
          <a:bodyPr/>
          <a:lstStyle/>
          <a:p>
            <a:pPr algn="ctr"/>
            <a:r>
              <a:rPr lang="ar-IQ" dirty="0" smtClean="0"/>
              <a:t>المطلب الثاني</a:t>
            </a:r>
            <a:endParaRPr lang="ar-IQ" dirty="0"/>
          </a:p>
        </p:txBody>
      </p:sp>
      <p:sp>
        <p:nvSpPr>
          <p:cNvPr id="3" name="عنوان فرعي 2"/>
          <p:cNvSpPr>
            <a:spLocks noGrp="1"/>
          </p:cNvSpPr>
          <p:nvPr>
            <p:ph type="subTitle" idx="1"/>
          </p:nvPr>
        </p:nvSpPr>
        <p:spPr>
          <a:xfrm>
            <a:off x="685800" y="2285993"/>
            <a:ext cx="7772400" cy="1000131"/>
          </a:xfrm>
        </p:spPr>
        <p:txBody>
          <a:bodyPr>
            <a:normAutofit/>
          </a:bodyPr>
          <a:lstStyle/>
          <a:p>
            <a:pPr algn="ctr"/>
            <a:r>
              <a:rPr lang="ar-IQ" sz="3600" b="1" dirty="0" smtClean="0"/>
              <a:t>القيود الإجـــــرائية في تشريع القوانين المالية</a:t>
            </a:r>
            <a:endParaRPr lang="en-US" sz="3600" dirty="0"/>
          </a:p>
        </p:txBody>
      </p:sp>
      <p:sp>
        <p:nvSpPr>
          <p:cNvPr id="4" name="مربع نص 3"/>
          <p:cNvSpPr txBox="1"/>
          <p:nvPr/>
        </p:nvSpPr>
        <p:spPr>
          <a:xfrm>
            <a:off x="428596" y="5786454"/>
            <a:ext cx="3643338"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a:r>
              <a:rPr lang="ar-IQ" sz="2800" b="1" dirty="0" smtClean="0"/>
              <a:t>أ.م.د. سناء محمد </a:t>
            </a:r>
            <a:r>
              <a:rPr lang="ar-IQ" sz="2800" b="1" dirty="0" err="1" smtClean="0"/>
              <a:t>سدخان</a:t>
            </a:r>
            <a:endParaRPr lang="en-US" sz="2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r>
              <a:rPr lang="ar-IQ" sz="2000" b="1" dirty="0" err="1" smtClean="0">
                <a:latin typeface="Simplified Arabic" pitchFamily="18" charset="-78"/>
                <a:cs typeface="Simplified Arabic" pitchFamily="18" charset="-78"/>
              </a:rPr>
              <a:t>اولا</a:t>
            </a:r>
            <a:r>
              <a:rPr lang="ar-IQ" sz="2000" b="1" dirty="0" smtClean="0">
                <a:latin typeface="Simplified Arabic" pitchFamily="18" charset="-78"/>
                <a:cs typeface="Simplified Arabic" pitchFamily="18" charset="-78"/>
              </a:rPr>
              <a:t>: القيود المتعلقة بالاقتراح</a:t>
            </a:r>
          </a:p>
          <a:p>
            <a:r>
              <a:rPr lang="ar-IQ" sz="2000" dirty="0" smtClean="0">
                <a:latin typeface="Simplified Arabic" pitchFamily="18" charset="-78"/>
                <a:cs typeface="Simplified Arabic" pitchFamily="18" charset="-78"/>
              </a:rPr>
              <a:t>أصدرت المحكمة الاتحادية العليا  قراراً العدد 21 /اتحادية </a:t>
            </a:r>
            <a:r>
              <a:rPr lang="ar-IQ" sz="2000" dirty="0" err="1" smtClean="0">
                <a:latin typeface="Simplified Arabic" pitchFamily="18" charset="-78"/>
                <a:cs typeface="Simplified Arabic" pitchFamily="18" charset="-78"/>
              </a:rPr>
              <a:t>اعلام</a:t>
            </a:r>
            <a:r>
              <a:rPr lang="ar-IQ" sz="2000" dirty="0" smtClean="0">
                <a:latin typeface="Simplified Arabic" pitchFamily="18" charset="-78"/>
                <a:cs typeface="Simplified Arabic" pitchFamily="18" charset="-78"/>
              </a:rPr>
              <a:t>/ 2015 وموحدتها 29/اتحادية/ </a:t>
            </a:r>
            <a:r>
              <a:rPr lang="ar-IQ" sz="2000" dirty="0" err="1" smtClean="0">
                <a:latin typeface="Simplified Arabic" pitchFamily="18" charset="-78"/>
                <a:cs typeface="Simplified Arabic" pitchFamily="18" charset="-78"/>
              </a:rPr>
              <a:t>اعلام</a:t>
            </a:r>
            <a:r>
              <a:rPr lang="ar-IQ" sz="2000" dirty="0" smtClean="0">
                <a:latin typeface="Simplified Arabic" pitchFamily="18" charset="-78"/>
                <a:cs typeface="Simplified Arabic" pitchFamily="18" charset="-78"/>
              </a:rPr>
              <a:t>/2015،قيدت فيه صلاحية السلطة التشريعية في مجال الاقتراح بأربعة قيود تتمثل في:</a:t>
            </a:r>
            <a:endParaRPr lang="en-US" sz="2000" dirty="0" smtClean="0">
              <a:latin typeface="Simplified Arabic" pitchFamily="18" charset="-78"/>
              <a:cs typeface="Simplified Arabic" pitchFamily="18" charset="-78"/>
            </a:endParaRPr>
          </a:p>
          <a:p>
            <a:pPr marL="624078" lvl="0" indent="-514350">
              <a:buFont typeface="+mj-lt"/>
              <a:buAutoNum type="arabicPeriod"/>
            </a:pPr>
            <a:r>
              <a:rPr lang="ar-IQ" sz="2000" dirty="0" smtClean="0">
                <a:latin typeface="Simplified Arabic" pitchFamily="18" charset="-78"/>
                <a:cs typeface="Simplified Arabic" pitchFamily="18" charset="-78"/>
              </a:rPr>
              <a:t>القوانين التي تمس مبدأ الفصل بين السلطات.</a:t>
            </a:r>
            <a:endParaRPr lang="en-US" sz="2000" dirty="0" smtClean="0">
              <a:latin typeface="Simplified Arabic" pitchFamily="18" charset="-78"/>
              <a:cs typeface="Simplified Arabic" pitchFamily="18" charset="-78"/>
            </a:endParaRPr>
          </a:p>
          <a:p>
            <a:pPr marL="624078" lvl="0" indent="-514350">
              <a:buFont typeface="+mj-lt"/>
              <a:buAutoNum type="arabicPeriod"/>
            </a:pPr>
            <a:r>
              <a:rPr lang="ar-IQ" sz="2000" dirty="0" smtClean="0">
                <a:latin typeface="Simplified Arabic" pitchFamily="18" charset="-78"/>
                <a:cs typeface="Simplified Arabic" pitchFamily="18" charset="-78"/>
              </a:rPr>
              <a:t>المالية القوانين التي ترتب التزامات مالية, ما لم تكن مدرجة في خطة السلطة التنفيذية في موازنتها دون المشاورة معها </a:t>
            </a:r>
            <a:r>
              <a:rPr lang="ar-IQ" sz="2000" dirty="0" err="1" smtClean="0">
                <a:latin typeface="Simplified Arabic" pitchFamily="18" charset="-78"/>
                <a:cs typeface="Simplified Arabic" pitchFamily="18" charset="-78"/>
              </a:rPr>
              <a:t>او</a:t>
            </a:r>
            <a:r>
              <a:rPr lang="ar-IQ" sz="2000" dirty="0" smtClean="0">
                <a:latin typeface="Simplified Arabic" pitchFamily="18" charset="-78"/>
                <a:cs typeface="Simplified Arabic" pitchFamily="18" charset="-78"/>
              </a:rPr>
              <a:t> اخذ الموافقة بذلك .</a:t>
            </a:r>
            <a:endParaRPr lang="en-US" sz="2000" dirty="0" smtClean="0">
              <a:latin typeface="Simplified Arabic" pitchFamily="18" charset="-78"/>
              <a:cs typeface="Simplified Arabic" pitchFamily="18" charset="-78"/>
            </a:endParaRPr>
          </a:p>
          <a:p>
            <a:pPr marL="624078" lvl="0" indent="-514350">
              <a:buFont typeface="+mj-lt"/>
              <a:buAutoNum type="arabicPeriod"/>
            </a:pPr>
            <a:r>
              <a:rPr lang="ar-IQ" sz="2000" dirty="0" smtClean="0">
                <a:latin typeface="Simplified Arabic" pitchFamily="18" charset="-78"/>
                <a:cs typeface="Simplified Arabic" pitchFamily="18" charset="-78"/>
              </a:rPr>
              <a:t>القوانين التي تتعارض مع المنهاج الوزاري الذي نالت الوزارة ثقة مجلس النواب على </a:t>
            </a:r>
            <a:r>
              <a:rPr lang="ar-IQ" sz="2000" dirty="0" err="1" smtClean="0">
                <a:latin typeface="Simplified Arabic" pitchFamily="18" charset="-78"/>
                <a:cs typeface="Simplified Arabic" pitchFamily="18" charset="-78"/>
              </a:rPr>
              <a:t>اساسه</a:t>
            </a:r>
            <a:r>
              <a:rPr lang="ar-IQ" sz="2000" dirty="0" smtClean="0">
                <a:latin typeface="Simplified Arabic" pitchFamily="18" charset="-78"/>
                <a:cs typeface="Simplified Arabic" pitchFamily="18" charset="-78"/>
              </a:rPr>
              <a:t>.</a:t>
            </a:r>
            <a:endParaRPr lang="en-US" sz="2000" dirty="0" smtClean="0">
              <a:latin typeface="Simplified Arabic" pitchFamily="18" charset="-78"/>
              <a:cs typeface="Simplified Arabic" pitchFamily="18" charset="-78"/>
            </a:endParaRPr>
          </a:p>
          <a:p>
            <a:pPr marL="624078" indent="-514350">
              <a:buFont typeface="+mj-lt"/>
              <a:buAutoNum type="arabicPeriod"/>
            </a:pPr>
            <a:r>
              <a:rPr lang="ar-IQ" sz="2000" dirty="0" smtClean="0">
                <a:latin typeface="Simplified Arabic" pitchFamily="18" charset="-78"/>
                <a:cs typeface="Simplified Arabic" pitchFamily="18" charset="-78"/>
              </a:rPr>
              <a:t>القوانين التي تمس بمهام السلطة القضائية دون التشاور معها , لان في ذلك تعارض لمبدأ استقرار القضاء.</a:t>
            </a:r>
            <a:endParaRPr lang="en-US" sz="2000" dirty="0" smtClean="0">
              <a:latin typeface="Simplified Arabic" pitchFamily="18" charset="-78"/>
              <a:cs typeface="Simplified Arabic" pitchFamily="18" charset="-78"/>
            </a:endParaRPr>
          </a:p>
          <a:p>
            <a:r>
              <a:rPr lang="ar-IQ" sz="2000" b="1" dirty="0" smtClean="0">
                <a:latin typeface="Simplified Arabic" pitchFamily="18" charset="-78"/>
                <a:cs typeface="Simplified Arabic" pitchFamily="18" charset="-78"/>
              </a:rPr>
              <a:t>وما عدا القيود المذكورة أعلاه يكون لها مطلق الحرية في تقديم مقترحات القوانين</a:t>
            </a:r>
            <a:endParaRPr lang="ar-IQ" sz="2000" b="1" dirty="0">
              <a:latin typeface="Simplified Arabic" pitchFamily="18" charset="-78"/>
              <a:cs typeface="Simplified Arabic" pitchFamily="18" charset="-78"/>
            </a:endParaRPr>
          </a:p>
        </p:txBody>
      </p:sp>
      <p:sp>
        <p:nvSpPr>
          <p:cNvPr id="3" name="عنوان 2"/>
          <p:cNvSpPr>
            <a:spLocks noGrp="1"/>
          </p:cNvSpPr>
          <p:nvPr>
            <p:ph type="title"/>
          </p:nvPr>
        </p:nvSpPr>
        <p:spPr/>
        <p:txBody>
          <a:bodyPr>
            <a:normAutofit fontScale="90000"/>
          </a:bodyPr>
          <a:lstStyle/>
          <a:p>
            <a:r>
              <a:rPr lang="ar-IQ" u="sng" dirty="0" err="1" smtClean="0"/>
              <a:t>انواع</a:t>
            </a:r>
            <a:r>
              <a:rPr lang="ar-IQ" u="sng" dirty="0" smtClean="0"/>
              <a:t> القيود </a:t>
            </a:r>
            <a:r>
              <a:rPr lang="ar-IQ" u="sng" dirty="0" err="1" smtClean="0"/>
              <a:t>الاجرائية</a:t>
            </a:r>
            <a:r>
              <a:rPr lang="ar-IQ" u="sng" dirty="0" smtClean="0"/>
              <a:t> الواردة على الاختصاص المالي</a:t>
            </a:r>
            <a:r>
              <a:rPr lang="en-US" u="sng" dirty="0" smtClean="0"/>
              <a:t/>
            </a:r>
            <a:br>
              <a:rPr lang="en-US" u="sng" dirty="0" smtClean="0"/>
            </a:br>
            <a:endParaRPr lang="ar-IQ" u="sng" dirty="0"/>
          </a:p>
        </p:txBody>
      </p:sp>
      <p:sp>
        <p:nvSpPr>
          <p:cNvPr id="4" name="سهم إلى اليسار 3"/>
          <p:cNvSpPr/>
          <p:nvPr/>
        </p:nvSpPr>
        <p:spPr>
          <a:xfrm>
            <a:off x="1357290" y="5643578"/>
            <a:ext cx="1785950"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t>يتبع</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928670"/>
            <a:ext cx="8229600" cy="5078621"/>
          </a:xfrm>
        </p:spPr>
        <p:txBody>
          <a:bodyPr>
            <a:normAutofit/>
          </a:bodyPr>
          <a:lstStyle/>
          <a:p>
            <a:r>
              <a:rPr lang="ar-IQ" sz="2000" b="1" dirty="0" smtClean="0">
                <a:latin typeface="Simplified Arabic" pitchFamily="18" charset="-78"/>
                <a:cs typeface="Simplified Arabic" pitchFamily="18" charset="-78"/>
              </a:rPr>
              <a:t>ثانياً- القيود المتعلقة بالمناقشة</a:t>
            </a:r>
          </a:p>
          <a:p>
            <a:pPr>
              <a:buNone/>
            </a:pPr>
            <a:r>
              <a:rPr lang="ar-IQ" sz="2000" b="1" dirty="0" smtClean="0">
                <a:latin typeface="Simplified Arabic" pitchFamily="18" charset="-78"/>
                <a:cs typeface="Simplified Arabic" pitchFamily="18" charset="-78"/>
              </a:rPr>
              <a:t>	</a:t>
            </a:r>
            <a:r>
              <a:rPr lang="ar-IQ" sz="2000" dirty="0" err="1" smtClean="0"/>
              <a:t>ان</a:t>
            </a:r>
            <a:r>
              <a:rPr lang="ar-IQ" sz="2000" dirty="0" smtClean="0"/>
              <a:t> </a:t>
            </a:r>
            <a:r>
              <a:rPr lang="ar-IQ" sz="2000" dirty="0" err="1" smtClean="0"/>
              <a:t>اهم</a:t>
            </a:r>
            <a:r>
              <a:rPr lang="ar-IQ" sz="2000" dirty="0" smtClean="0"/>
              <a:t> القيود التي فرضها المشرع في مرحلة المناقشة تتمثل  بالقيود التي فرضت على مناقشة مشروع الموازنة, إذ نجد أن المادة (62/ ثانياً) من الدستور </a:t>
            </a:r>
            <a:r>
              <a:rPr lang="ar-IQ" sz="2000" dirty="0" err="1" smtClean="0"/>
              <a:t>اعطت</a:t>
            </a:r>
            <a:r>
              <a:rPr lang="ar-IQ" sz="2000" dirty="0" smtClean="0"/>
              <a:t> لمجلس النواب عند المناقشة  صلاحية </a:t>
            </a:r>
            <a:r>
              <a:rPr lang="ar-IQ" sz="2000" dirty="0" err="1" smtClean="0"/>
              <a:t>اجراء</a:t>
            </a:r>
            <a:r>
              <a:rPr lang="ar-IQ" sz="2000" dirty="0" smtClean="0"/>
              <a:t> </a:t>
            </a:r>
            <a:r>
              <a:rPr lang="ar-IQ" sz="2000" dirty="0" err="1" smtClean="0"/>
              <a:t>المناقلة</a:t>
            </a:r>
            <a:r>
              <a:rPr lang="ar-IQ" sz="2000" dirty="0" smtClean="0"/>
              <a:t> بين </a:t>
            </a:r>
            <a:r>
              <a:rPr lang="ar-IQ" sz="2000" dirty="0" err="1" smtClean="0"/>
              <a:t>ابوابها</a:t>
            </a:r>
            <a:r>
              <a:rPr lang="ar-IQ" sz="2000" dirty="0" smtClean="0"/>
              <a:t> وفصولها, وله تخفيض مجمل مبالغها وله عند الضرورة أن يقترح على مجلس الوزراء زيادة </a:t>
            </a:r>
            <a:r>
              <a:rPr lang="ar-IQ" sz="2000" dirty="0" err="1" smtClean="0"/>
              <a:t>اجمالي</a:t>
            </a:r>
            <a:r>
              <a:rPr lang="ar-IQ" sz="2000" dirty="0" smtClean="0"/>
              <a:t> مبالغ النفقات، كما تأكد هذا </a:t>
            </a:r>
            <a:r>
              <a:rPr lang="ar-IQ" sz="2000" dirty="0" err="1" smtClean="0"/>
              <a:t>الامر</a:t>
            </a:r>
            <a:r>
              <a:rPr lang="ar-IQ" sz="2000" dirty="0" smtClean="0"/>
              <a:t> بنص المادة 30 من النظام الداخلي لمجلس النواب لعام 2006, الذي </a:t>
            </a:r>
            <a:r>
              <a:rPr lang="ar-IQ" sz="2000" dirty="0" err="1" smtClean="0"/>
              <a:t>اعطى</a:t>
            </a:r>
            <a:r>
              <a:rPr lang="ar-IQ" sz="2000" dirty="0" smtClean="0"/>
              <a:t> للمجلس حق النظر في مشاريع القوانين المقترحة من مجلس الرئاسة </a:t>
            </a:r>
            <a:r>
              <a:rPr lang="ar-IQ" sz="2000" dirty="0" err="1" smtClean="0"/>
              <a:t>او</a:t>
            </a:r>
            <a:r>
              <a:rPr lang="ar-IQ" sz="2000" dirty="0" smtClean="0"/>
              <a:t> مجلس الوزراء بما في ذلك مشروعي قانوني الموازنة العامة والتكميلية والمصادقة على الحساب الختامي, كما </a:t>
            </a:r>
            <a:r>
              <a:rPr lang="ar-IQ" sz="2000" dirty="0" err="1" smtClean="0"/>
              <a:t>اعطاه</a:t>
            </a:r>
            <a:r>
              <a:rPr lang="ar-IQ" sz="2000" dirty="0" smtClean="0"/>
              <a:t> حق </a:t>
            </a:r>
            <a:r>
              <a:rPr lang="ar-IQ" sz="2000" dirty="0" err="1" smtClean="0"/>
              <a:t>اجراء</a:t>
            </a:r>
            <a:r>
              <a:rPr lang="ar-IQ" sz="2000" dirty="0" smtClean="0"/>
              <a:t> </a:t>
            </a:r>
            <a:r>
              <a:rPr lang="ar-IQ" sz="2000" dirty="0" err="1" smtClean="0"/>
              <a:t>المناقلة</a:t>
            </a:r>
            <a:r>
              <a:rPr lang="ar-IQ" sz="2000" dirty="0" smtClean="0"/>
              <a:t> بين </a:t>
            </a:r>
            <a:r>
              <a:rPr lang="ar-IQ" sz="2000" dirty="0" err="1" smtClean="0"/>
              <a:t>ابواب</a:t>
            </a:r>
            <a:r>
              <a:rPr lang="ar-IQ" sz="2000" dirty="0" smtClean="0"/>
              <a:t> وفصول الموازنة وتخفيض مبالغها, </a:t>
            </a:r>
            <a:r>
              <a:rPr lang="ar-IQ" sz="2000" dirty="0" err="1" smtClean="0"/>
              <a:t>اما</a:t>
            </a:r>
            <a:r>
              <a:rPr lang="ar-IQ" sz="2000" dirty="0" smtClean="0"/>
              <a:t> زيادة النفقات فقد اشترط </a:t>
            </a:r>
            <a:r>
              <a:rPr lang="ar-IQ" sz="2000" dirty="0" err="1" smtClean="0"/>
              <a:t>ان</a:t>
            </a:r>
            <a:r>
              <a:rPr lang="ar-IQ" sz="2000" dirty="0" smtClean="0"/>
              <a:t> يقدم بشكل اقتراح لمجلس الوزراء.</a:t>
            </a:r>
          </a:p>
          <a:p>
            <a:pPr>
              <a:buNone/>
            </a:pPr>
            <a:endParaRPr lang="ar-IQ" sz="2000" dirty="0" smtClean="0"/>
          </a:p>
          <a:p>
            <a:r>
              <a:rPr lang="ar-IQ" sz="2000" dirty="0" smtClean="0"/>
              <a:t>ومن الجدير بالذكر </a:t>
            </a:r>
            <a:r>
              <a:rPr lang="ar-IQ" sz="2000" dirty="0" err="1" smtClean="0"/>
              <a:t>ان</a:t>
            </a:r>
            <a:r>
              <a:rPr lang="ar-IQ" sz="2000" dirty="0" smtClean="0"/>
              <a:t> النظام الداخلي في </a:t>
            </a:r>
            <a:r>
              <a:rPr lang="ar-SA" sz="2000" dirty="0" smtClean="0"/>
              <a:t>المادة (130) </a:t>
            </a:r>
            <a:r>
              <a:rPr lang="ar-IQ" sz="2000" dirty="0" smtClean="0"/>
              <a:t> قيد سلطة مجلس النواب </a:t>
            </a:r>
            <a:r>
              <a:rPr lang="ar-IQ" sz="2000" dirty="0" err="1" smtClean="0"/>
              <a:t>ايضاً</a:t>
            </a:r>
            <a:r>
              <a:rPr lang="ar-IQ" sz="2000" dirty="0" smtClean="0"/>
              <a:t> بأخذ رأي مجلس الوزراء في كل تعديل بالزيادة تقترحه اللجنة المالية في </a:t>
            </a:r>
            <a:r>
              <a:rPr lang="ar-IQ" sz="2000" dirty="0" err="1" smtClean="0"/>
              <a:t>الاعتمادات</a:t>
            </a:r>
            <a:r>
              <a:rPr lang="ar-IQ" sz="2000" dirty="0" smtClean="0"/>
              <a:t> التي يتضمنها مشروع الموازنة, ويجب أن يتضمن تقرير اللجنة المالية رأي الحكومة في هذا الشأن ومبرراته, ويسري هذا الحكم على كل اقتراح بتعديل تتقدم </a:t>
            </a:r>
            <a:r>
              <a:rPr lang="ar-IQ" sz="2000" dirty="0" err="1" smtClean="0"/>
              <a:t>به</a:t>
            </a:r>
            <a:r>
              <a:rPr lang="ar-IQ" sz="2000" dirty="0" smtClean="0"/>
              <a:t> </a:t>
            </a:r>
            <a:r>
              <a:rPr lang="ar-IQ" sz="2000" dirty="0" err="1" smtClean="0"/>
              <a:t>اي</a:t>
            </a:r>
            <a:r>
              <a:rPr lang="ar-IQ" sz="2000" dirty="0" smtClean="0"/>
              <a:t> لجنة من لجان المجلس </a:t>
            </a:r>
            <a:r>
              <a:rPr lang="ar-IQ" sz="2000" dirty="0" err="1" smtClean="0"/>
              <a:t>او</a:t>
            </a:r>
            <a:r>
              <a:rPr lang="ar-IQ" sz="2000" dirty="0" smtClean="0"/>
              <a:t> احد </a:t>
            </a:r>
            <a:r>
              <a:rPr lang="ar-IQ" sz="2000" dirty="0" err="1" smtClean="0"/>
              <a:t>الاعضاء</a:t>
            </a:r>
            <a:r>
              <a:rPr lang="ar-IQ" sz="2000" dirty="0" smtClean="0"/>
              <a:t> </a:t>
            </a:r>
            <a:r>
              <a:rPr lang="ar-IQ" sz="2000" dirty="0" err="1" smtClean="0"/>
              <a:t>اذا</a:t>
            </a:r>
            <a:r>
              <a:rPr lang="ar-IQ" sz="2000" dirty="0" smtClean="0"/>
              <a:t> كانت تترتب عليها </a:t>
            </a:r>
            <a:r>
              <a:rPr lang="ar-IQ" sz="2000" dirty="0" err="1" smtClean="0"/>
              <a:t>اعباء</a:t>
            </a:r>
            <a:r>
              <a:rPr lang="ar-IQ" sz="2000" dirty="0" smtClean="0"/>
              <a:t> مالية</a:t>
            </a:r>
            <a:endParaRPr lang="en-US" sz="2000" dirty="0" smtClean="0"/>
          </a:p>
          <a:p>
            <a:pPr>
              <a:buNone/>
            </a:pPr>
            <a:endParaRPr lang="en-US" sz="2000" dirty="0" smtClean="0"/>
          </a:p>
          <a:p>
            <a:pPr>
              <a:buNone/>
            </a:pPr>
            <a:endParaRPr lang="ar-IQ" sz="2000" b="1" dirty="0">
              <a:latin typeface="Simplified Arabic" pitchFamily="18" charset="-78"/>
              <a:cs typeface="Simplified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43182"/>
            <a:ext cx="7772400" cy="939180"/>
          </a:xfrm>
        </p:spPr>
        <p:txBody>
          <a:bodyPr>
            <a:normAutofit fontScale="90000"/>
          </a:bodyPr>
          <a:lstStyle/>
          <a:p>
            <a:pPr algn="ctr"/>
            <a:r>
              <a:rPr lang="ar-IQ" dirty="0" smtClean="0"/>
              <a:t>دور المحكمة الاتحادية في تقييد الاختصاص المالي للسلطة التشريعية</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buNone/>
            </a:pPr>
            <a:endParaRPr lang="en-US" dirty="0" smtClean="0"/>
          </a:p>
          <a:p>
            <a:pPr algn="justLow"/>
            <a:r>
              <a:rPr lang="ar-IQ" sz="2000" dirty="0" smtClean="0">
                <a:latin typeface="Simplified Arabic" pitchFamily="18" charset="-78"/>
                <a:cs typeface="Simplified Arabic" pitchFamily="18" charset="-78"/>
              </a:rPr>
              <a:t>نص المشرع العراقي على تشكيل المحكمة الاتحادية في المادة (92) من الدستور العراقي الدائم لسنة 2005, وقد </a:t>
            </a:r>
            <a:r>
              <a:rPr lang="ar-IQ" sz="2000" dirty="0" err="1" smtClean="0">
                <a:latin typeface="Simplified Arabic" pitchFamily="18" charset="-78"/>
                <a:cs typeface="Simplified Arabic" pitchFamily="18" charset="-78"/>
              </a:rPr>
              <a:t>اشارت</a:t>
            </a:r>
            <a:r>
              <a:rPr lang="ar-IQ" sz="2000" dirty="0" smtClean="0">
                <a:latin typeface="Simplified Arabic" pitchFamily="18" charset="-78"/>
                <a:cs typeface="Simplified Arabic" pitchFamily="18" charset="-78"/>
              </a:rPr>
              <a:t> هذه المادة </a:t>
            </a:r>
            <a:r>
              <a:rPr lang="ar-IQ" sz="2000" dirty="0" err="1" smtClean="0">
                <a:latin typeface="Simplified Arabic" pitchFamily="18" charset="-78"/>
                <a:cs typeface="Simplified Arabic" pitchFamily="18" charset="-78"/>
              </a:rPr>
              <a:t>الى</a:t>
            </a:r>
            <a:r>
              <a:rPr lang="ar-IQ" sz="2000" dirty="0" smtClean="0">
                <a:latin typeface="Simplified Arabic" pitchFamily="18" charset="-78"/>
                <a:cs typeface="Simplified Arabic" pitchFamily="18" charset="-78"/>
              </a:rPr>
              <a:t> </a:t>
            </a:r>
            <a:r>
              <a:rPr lang="ar-IQ" sz="2000" dirty="0" err="1" smtClean="0">
                <a:latin typeface="Simplified Arabic" pitchFamily="18" charset="-78"/>
                <a:cs typeface="Simplified Arabic" pitchFamily="18" charset="-78"/>
              </a:rPr>
              <a:t>ان</a:t>
            </a:r>
            <a:r>
              <a:rPr lang="ar-IQ" sz="2000" dirty="0" smtClean="0">
                <a:latin typeface="Simplified Arabic" pitchFamily="18" charset="-78"/>
                <a:cs typeface="Simplified Arabic" pitchFamily="18" charset="-78"/>
              </a:rPr>
              <a:t> المحكمة تتكون من عدد من القضاة وخبراء في الفقه الإسلامي وفقهاء القانون , يحدد عددهم وتنظم طريقة اختيارهم, وعمل المحكمة بقانون يسن </a:t>
            </a:r>
            <a:r>
              <a:rPr lang="ar-IQ" sz="2000" dirty="0" err="1" smtClean="0">
                <a:latin typeface="Simplified Arabic" pitchFamily="18" charset="-78"/>
                <a:cs typeface="Simplified Arabic" pitchFamily="18" charset="-78"/>
              </a:rPr>
              <a:t>باغلبية</a:t>
            </a:r>
            <a:r>
              <a:rPr lang="ar-IQ" sz="2000" dirty="0" smtClean="0">
                <a:latin typeface="Simplified Arabic" pitchFamily="18" charset="-78"/>
                <a:cs typeface="Simplified Arabic" pitchFamily="18" charset="-78"/>
              </a:rPr>
              <a:t> ثلثي </a:t>
            </a:r>
            <a:r>
              <a:rPr lang="ar-IQ" sz="2000" dirty="0" err="1" smtClean="0">
                <a:latin typeface="Simplified Arabic" pitchFamily="18" charset="-78"/>
                <a:cs typeface="Simplified Arabic" pitchFamily="18" charset="-78"/>
              </a:rPr>
              <a:t>اعضاء</a:t>
            </a:r>
            <a:r>
              <a:rPr lang="ar-IQ" sz="2000" dirty="0" smtClean="0">
                <a:latin typeface="Simplified Arabic" pitchFamily="18" charset="-78"/>
                <a:cs typeface="Simplified Arabic" pitchFamily="18" charset="-78"/>
              </a:rPr>
              <a:t> مجلس النواب.</a:t>
            </a:r>
            <a:endParaRPr lang="en-US" sz="2000" dirty="0" smtClean="0">
              <a:latin typeface="Simplified Arabic" pitchFamily="18" charset="-78"/>
              <a:cs typeface="Simplified Arabic" pitchFamily="18" charset="-78"/>
            </a:endParaRPr>
          </a:p>
          <a:p>
            <a:pPr algn="justLow"/>
            <a:r>
              <a:rPr lang="ar-IQ" sz="2000" dirty="0" smtClean="0">
                <a:latin typeface="Simplified Arabic" pitchFamily="18" charset="-78"/>
                <a:cs typeface="Simplified Arabic" pitchFamily="18" charset="-78"/>
              </a:rPr>
              <a:t>ومن الجدير بالذكر </a:t>
            </a:r>
            <a:r>
              <a:rPr lang="ar-IQ" sz="2000" dirty="0" err="1" smtClean="0">
                <a:latin typeface="Simplified Arabic" pitchFamily="18" charset="-78"/>
                <a:cs typeface="Simplified Arabic" pitchFamily="18" charset="-78"/>
              </a:rPr>
              <a:t>ان</a:t>
            </a:r>
            <a:r>
              <a:rPr lang="ar-IQ" sz="2000" dirty="0" smtClean="0">
                <a:latin typeface="Simplified Arabic" pitchFamily="18" charset="-78"/>
                <a:cs typeface="Simplified Arabic" pitchFamily="18" charset="-78"/>
              </a:rPr>
              <a:t> هذا القانون لم يصدر لغاية </a:t>
            </a:r>
            <a:r>
              <a:rPr lang="ar-IQ" sz="2000" dirty="0" err="1" smtClean="0">
                <a:latin typeface="Simplified Arabic" pitchFamily="18" charset="-78"/>
                <a:cs typeface="Simplified Arabic" pitchFamily="18" charset="-78"/>
              </a:rPr>
              <a:t>الان</a:t>
            </a:r>
            <a:r>
              <a:rPr lang="ar-IQ" sz="2000" dirty="0" smtClean="0">
                <a:latin typeface="Simplified Arabic" pitchFamily="18" charset="-78"/>
                <a:cs typeface="Simplified Arabic" pitchFamily="18" charset="-78"/>
              </a:rPr>
              <a:t>, وان عمل المحكمة في الوقت الحاضر لا يزال محكوماً بالقانون رقم (30) لسنة 2005, والصادر استناداً </a:t>
            </a:r>
            <a:r>
              <a:rPr lang="ar-IQ" sz="2000" dirty="0" err="1" smtClean="0">
                <a:latin typeface="Simplified Arabic" pitchFamily="18" charset="-78"/>
                <a:cs typeface="Simplified Arabic" pitchFamily="18" charset="-78"/>
              </a:rPr>
              <a:t>الى</a:t>
            </a:r>
            <a:r>
              <a:rPr lang="ar-IQ" sz="2000" dirty="0" smtClean="0">
                <a:latin typeface="Simplified Arabic" pitchFamily="18" charset="-78"/>
                <a:cs typeface="Simplified Arabic" pitchFamily="18" charset="-78"/>
              </a:rPr>
              <a:t> المادة (44) من قانون </a:t>
            </a:r>
            <a:r>
              <a:rPr lang="ar-IQ" sz="2000" dirty="0" err="1" smtClean="0">
                <a:latin typeface="Simplified Arabic" pitchFamily="18" charset="-78"/>
                <a:cs typeface="Simplified Arabic" pitchFamily="18" charset="-78"/>
              </a:rPr>
              <a:t>ادارة</a:t>
            </a:r>
            <a:r>
              <a:rPr lang="ar-IQ" sz="2000" dirty="0" smtClean="0">
                <a:latin typeface="Simplified Arabic" pitchFamily="18" charset="-78"/>
                <a:cs typeface="Simplified Arabic" pitchFamily="18" charset="-78"/>
              </a:rPr>
              <a:t> الدولة العراقية للمرحلة الانتقالية لسنة 2004, على الرغم من </a:t>
            </a:r>
            <a:r>
              <a:rPr lang="ar-IQ" sz="2000" dirty="0" err="1" smtClean="0">
                <a:latin typeface="Simplified Arabic" pitchFamily="18" charset="-78"/>
                <a:cs typeface="Simplified Arabic" pitchFamily="18" charset="-78"/>
              </a:rPr>
              <a:t>ان</a:t>
            </a:r>
            <a:r>
              <a:rPr lang="ar-IQ" sz="2000" dirty="0" smtClean="0">
                <a:latin typeface="Simplified Arabic" pitchFamily="18" charset="-78"/>
                <a:cs typeface="Simplified Arabic" pitchFamily="18" charset="-78"/>
              </a:rPr>
              <a:t> تشكيل المحكمة مختلف عن ما ورد في المادة (92) من الدستور, </a:t>
            </a:r>
            <a:r>
              <a:rPr lang="ar-IQ" sz="2000" dirty="0" err="1" smtClean="0">
                <a:latin typeface="Simplified Arabic" pitchFamily="18" charset="-78"/>
                <a:cs typeface="Simplified Arabic" pitchFamily="18" charset="-78"/>
              </a:rPr>
              <a:t>اذ</a:t>
            </a:r>
            <a:r>
              <a:rPr lang="ar-IQ" sz="2000" dirty="0" smtClean="0">
                <a:latin typeface="Simplified Arabic" pitchFamily="18" charset="-78"/>
                <a:cs typeface="Simplified Arabic" pitchFamily="18" charset="-78"/>
              </a:rPr>
              <a:t> نصت المادة(3) من القانون على </a:t>
            </a:r>
            <a:r>
              <a:rPr lang="ar-IQ" sz="2000" dirty="0" err="1" smtClean="0">
                <a:latin typeface="Simplified Arabic" pitchFamily="18" charset="-78"/>
                <a:cs typeface="Simplified Arabic" pitchFamily="18" charset="-78"/>
              </a:rPr>
              <a:t>ان</a:t>
            </a:r>
            <a:r>
              <a:rPr lang="ar-IQ" sz="2000" dirty="0" smtClean="0">
                <a:latin typeface="Simplified Arabic" pitchFamily="18" charset="-78"/>
                <a:cs typeface="Simplified Arabic" pitchFamily="18" charset="-78"/>
              </a:rPr>
              <a:t> تشكيل المحكمة يكون من رئيس وثمانية </a:t>
            </a:r>
            <a:r>
              <a:rPr lang="ar-IQ" sz="2000" dirty="0" err="1" smtClean="0">
                <a:latin typeface="Simplified Arabic" pitchFamily="18" charset="-78"/>
                <a:cs typeface="Simplified Arabic" pitchFamily="18" charset="-78"/>
              </a:rPr>
              <a:t>اعضاء</a:t>
            </a:r>
            <a:r>
              <a:rPr lang="ar-IQ" sz="2000" dirty="0" smtClean="0">
                <a:latin typeface="Simplified Arabic" pitchFamily="18" charset="-78"/>
                <a:cs typeface="Simplified Arabic" pitchFamily="18" charset="-78"/>
              </a:rPr>
              <a:t> دون اشتراط توافر صفة معينة ( خبير </a:t>
            </a:r>
            <a:r>
              <a:rPr lang="ar-IQ" sz="2000" dirty="0" err="1" smtClean="0">
                <a:latin typeface="Simplified Arabic" pitchFamily="18" charset="-78"/>
                <a:cs typeface="Simplified Arabic" pitchFamily="18" charset="-78"/>
              </a:rPr>
              <a:t>او</a:t>
            </a:r>
            <a:r>
              <a:rPr lang="ar-IQ" sz="2000" dirty="0" smtClean="0">
                <a:latin typeface="Simplified Arabic" pitchFamily="18" charset="-78"/>
                <a:cs typeface="Simplified Arabic" pitchFamily="18" charset="-78"/>
              </a:rPr>
              <a:t> فقيه), ويجري تعيينهم من قبل مجلس الرئاسة، بناءً على ترشيحهم من قبل مجلس القضاء </a:t>
            </a:r>
            <a:r>
              <a:rPr lang="ar-IQ" sz="2000" dirty="0" err="1" smtClean="0">
                <a:latin typeface="Simplified Arabic" pitchFamily="18" charset="-78"/>
                <a:cs typeface="Simplified Arabic" pitchFamily="18" charset="-78"/>
              </a:rPr>
              <a:t>الاعلى</a:t>
            </a:r>
            <a:r>
              <a:rPr lang="ar-IQ" sz="2000" dirty="0" smtClean="0">
                <a:latin typeface="Simplified Arabic" pitchFamily="18" charset="-78"/>
                <a:cs typeface="Simplified Arabic" pitchFamily="18" charset="-78"/>
              </a:rPr>
              <a:t> بعد التشاور مع المجالس القضائية </a:t>
            </a:r>
            <a:r>
              <a:rPr lang="ar-IQ" sz="2000" dirty="0" err="1" smtClean="0">
                <a:latin typeface="Simplified Arabic" pitchFamily="18" charset="-78"/>
                <a:cs typeface="Simplified Arabic" pitchFamily="18" charset="-78"/>
              </a:rPr>
              <a:t>للاقاليم</a:t>
            </a:r>
            <a:r>
              <a:rPr lang="ar-IQ" sz="2000" dirty="0" smtClean="0">
                <a:latin typeface="Simplified Arabic" pitchFamily="18" charset="-78"/>
                <a:cs typeface="Simplified Arabic" pitchFamily="18" charset="-78"/>
              </a:rPr>
              <a:t> والمحافظات، وهو ما </a:t>
            </a:r>
            <a:r>
              <a:rPr lang="ar-IQ" sz="2000" dirty="0" err="1" smtClean="0">
                <a:latin typeface="Simplified Arabic" pitchFamily="18" charset="-78"/>
                <a:cs typeface="Simplified Arabic" pitchFamily="18" charset="-78"/>
              </a:rPr>
              <a:t>ينتاقض</a:t>
            </a:r>
            <a:r>
              <a:rPr lang="ar-IQ" sz="2000" dirty="0" smtClean="0">
                <a:latin typeface="Simplified Arabic" pitchFamily="18" charset="-78"/>
                <a:cs typeface="Simplified Arabic" pitchFamily="18" charset="-78"/>
              </a:rPr>
              <a:t> مع الدستور ، الأمر الذي يثير مسألة مدى دستورية عمل المحكمة في الوقت الحاضر على وفق القانون المذكور</a:t>
            </a:r>
            <a:r>
              <a:rPr lang="ar-IQ" sz="2000" dirty="0" smtClean="0"/>
              <a:t>.</a:t>
            </a:r>
            <a:endParaRPr lang="en-US" sz="2000" dirty="0" smtClean="0"/>
          </a:p>
          <a:p>
            <a:pPr>
              <a:buNone/>
            </a:pPr>
            <a:endParaRPr lang="ar-IQ" dirty="0"/>
          </a:p>
        </p:txBody>
      </p:sp>
      <p:sp>
        <p:nvSpPr>
          <p:cNvPr id="3" name="عنوان 2"/>
          <p:cNvSpPr>
            <a:spLocks noGrp="1"/>
          </p:cNvSpPr>
          <p:nvPr>
            <p:ph type="title"/>
          </p:nvPr>
        </p:nvSpPr>
        <p:spPr>
          <a:xfrm>
            <a:off x="457200" y="642918"/>
            <a:ext cx="8229600" cy="774720"/>
          </a:xfrm>
        </p:spPr>
        <p:txBody>
          <a:bodyPr>
            <a:normAutofit/>
          </a:bodyPr>
          <a:lstStyle/>
          <a:p>
            <a:pPr algn="ctr"/>
            <a:r>
              <a:rPr lang="ar-IQ" dirty="0" smtClean="0"/>
              <a:t>تكوين المحكمة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928670"/>
            <a:ext cx="8229600" cy="5078621"/>
          </a:xfrm>
        </p:spPr>
        <p:txBody>
          <a:bodyPr>
            <a:noAutofit/>
          </a:bodyPr>
          <a:lstStyle/>
          <a:p>
            <a:r>
              <a:rPr lang="ar-IQ" sz="2000" dirty="0" smtClean="0">
                <a:latin typeface="Simplified Arabic" pitchFamily="18" charset="-78"/>
                <a:cs typeface="Simplified Arabic" pitchFamily="18" charset="-78"/>
              </a:rPr>
              <a:t>تختص</a:t>
            </a:r>
            <a:r>
              <a:rPr lang="en-US" sz="2000" dirty="0" smtClean="0">
                <a:latin typeface="Simplified Arabic" pitchFamily="18" charset="-78"/>
                <a:cs typeface="Simplified Arabic" pitchFamily="18" charset="-78"/>
              </a:rPr>
              <a:t> </a:t>
            </a:r>
            <a:r>
              <a:rPr lang="ar-IQ" sz="2000" dirty="0" smtClean="0">
                <a:latin typeface="Simplified Arabic" pitchFamily="18" charset="-78"/>
                <a:cs typeface="Simplified Arabic" pitchFamily="18" charset="-78"/>
              </a:rPr>
              <a:t>المحكمة الاتحادية العليا حسب المادة (93) من الدستور بما يأتي</a:t>
            </a:r>
            <a:r>
              <a:rPr lang="en-US" sz="2000" dirty="0" smtClean="0">
                <a:latin typeface="Simplified Arabic" pitchFamily="18" charset="-78"/>
                <a:cs typeface="Simplified Arabic" pitchFamily="18" charset="-78"/>
              </a:rPr>
              <a:t> : </a:t>
            </a:r>
            <a:br>
              <a:rPr lang="en-US" sz="2000" dirty="0" smtClean="0">
                <a:latin typeface="Simplified Arabic" pitchFamily="18" charset="-78"/>
                <a:cs typeface="Simplified Arabic" pitchFamily="18" charset="-78"/>
              </a:rPr>
            </a:br>
            <a:r>
              <a:rPr lang="ar-IQ" sz="2000" dirty="0" smtClean="0">
                <a:latin typeface="Simplified Arabic" pitchFamily="18" charset="-78"/>
                <a:cs typeface="Simplified Arabic" pitchFamily="18" charset="-78"/>
              </a:rPr>
              <a:t>1- الرقابة على دستورية القوانين والأنظمة النافذة</a:t>
            </a:r>
            <a:r>
              <a:rPr lang="en-US" sz="2000" dirty="0" smtClean="0">
                <a:latin typeface="Simplified Arabic" pitchFamily="18" charset="-78"/>
                <a:cs typeface="Simplified Arabic" pitchFamily="18" charset="-78"/>
              </a:rPr>
              <a:t>.</a:t>
            </a:r>
            <a:r>
              <a:rPr lang="ar-IQ" sz="2000" dirty="0" smtClean="0">
                <a:latin typeface="Simplified Arabic" pitchFamily="18" charset="-78"/>
                <a:cs typeface="Simplified Arabic" pitchFamily="18" charset="-78"/>
              </a:rPr>
              <a:t> وهي رقابة (لاحقة) </a:t>
            </a:r>
            <a:r>
              <a:rPr lang="ar-IQ" sz="2000" dirty="0" err="1" smtClean="0">
                <a:latin typeface="Simplified Arabic" pitchFamily="18" charset="-78"/>
                <a:cs typeface="Simplified Arabic" pitchFamily="18" charset="-78"/>
              </a:rPr>
              <a:t>اي</a:t>
            </a:r>
            <a:r>
              <a:rPr lang="ar-IQ" sz="2000" dirty="0" smtClean="0">
                <a:latin typeface="Simplified Arabic" pitchFamily="18" charset="-78"/>
                <a:cs typeface="Simplified Arabic" pitchFamily="18" charset="-78"/>
              </a:rPr>
              <a:t> بعد صدور القانون ولا يتوقف إصداره على تدخل مسبق من القاضي الدستوري لتقرير سلامته من الوقوع في المخالفة الدستورية. </a:t>
            </a:r>
            <a:r>
              <a:rPr lang="en-US" sz="2000" dirty="0" smtClean="0">
                <a:latin typeface="Simplified Arabic" pitchFamily="18" charset="-78"/>
                <a:cs typeface="Simplified Arabic" pitchFamily="18" charset="-78"/>
              </a:rPr>
              <a:t/>
            </a:r>
            <a:br>
              <a:rPr lang="en-US" sz="2000" dirty="0" smtClean="0">
                <a:latin typeface="Simplified Arabic" pitchFamily="18" charset="-78"/>
                <a:cs typeface="Simplified Arabic" pitchFamily="18" charset="-78"/>
              </a:rPr>
            </a:br>
            <a:r>
              <a:rPr lang="ar-IQ" sz="2000" dirty="0" smtClean="0">
                <a:latin typeface="Simplified Arabic" pitchFamily="18" charset="-78"/>
                <a:cs typeface="Simplified Arabic" pitchFamily="18" charset="-78"/>
              </a:rPr>
              <a:t>2-  تفسير نصوص الدستور</a:t>
            </a:r>
            <a:r>
              <a:rPr lang="en-US" sz="2000" dirty="0" smtClean="0">
                <a:latin typeface="Simplified Arabic" pitchFamily="18" charset="-78"/>
                <a:cs typeface="Simplified Arabic" pitchFamily="18" charset="-78"/>
              </a:rPr>
              <a:t> . </a:t>
            </a:r>
            <a:br>
              <a:rPr lang="en-US" sz="2000" dirty="0" smtClean="0">
                <a:latin typeface="Simplified Arabic" pitchFamily="18" charset="-78"/>
                <a:cs typeface="Simplified Arabic" pitchFamily="18" charset="-78"/>
              </a:rPr>
            </a:br>
            <a:r>
              <a:rPr lang="ar-IQ" sz="2000" dirty="0" smtClean="0">
                <a:latin typeface="Simplified Arabic" pitchFamily="18" charset="-78"/>
                <a:cs typeface="Simplified Arabic" pitchFamily="18" charset="-78"/>
              </a:rPr>
              <a:t>3- الفصل في القضايا التي تنشأ عن تطبيق القوانين الاتحادية والقرارات </a:t>
            </a:r>
            <a:r>
              <a:rPr lang="ar-IQ" sz="2000" dirty="0" err="1" smtClean="0">
                <a:latin typeface="Simplified Arabic" pitchFamily="18" charset="-78"/>
                <a:cs typeface="Simplified Arabic" pitchFamily="18" charset="-78"/>
              </a:rPr>
              <a:t>والانظمة</a:t>
            </a:r>
            <a:r>
              <a:rPr lang="ar-IQ" sz="2000" dirty="0" smtClean="0">
                <a:latin typeface="Simplified Arabic" pitchFamily="18" charset="-78"/>
                <a:cs typeface="Simplified Arabic" pitchFamily="18" charset="-78"/>
              </a:rPr>
              <a:t> والتعليمات والإجراءات الصادرة عن السلطة الاتحادية، ويكفل القانون حق كل من مجلس الوزراء وذوي الشأن من </a:t>
            </a:r>
            <a:r>
              <a:rPr lang="ar-IQ" sz="2000" dirty="0" err="1" smtClean="0">
                <a:latin typeface="Simplified Arabic" pitchFamily="18" charset="-78"/>
                <a:cs typeface="Simplified Arabic" pitchFamily="18" charset="-78"/>
              </a:rPr>
              <a:t>الافراد</a:t>
            </a:r>
            <a:r>
              <a:rPr lang="ar-IQ" sz="2000" dirty="0" smtClean="0">
                <a:latin typeface="Simplified Arabic" pitchFamily="18" charset="-78"/>
                <a:cs typeface="Simplified Arabic" pitchFamily="18" charset="-78"/>
              </a:rPr>
              <a:t> وغيرهم حق الطعن المباشر لدى المحكمة</a:t>
            </a:r>
            <a:r>
              <a:rPr lang="en-US" sz="2000" dirty="0" smtClean="0">
                <a:latin typeface="Simplified Arabic" pitchFamily="18" charset="-78"/>
                <a:cs typeface="Simplified Arabic" pitchFamily="18" charset="-78"/>
              </a:rPr>
              <a:t> . </a:t>
            </a:r>
            <a:br>
              <a:rPr lang="en-US" sz="2000" dirty="0" smtClean="0">
                <a:latin typeface="Simplified Arabic" pitchFamily="18" charset="-78"/>
                <a:cs typeface="Simplified Arabic" pitchFamily="18" charset="-78"/>
              </a:rPr>
            </a:br>
            <a:r>
              <a:rPr lang="ar-IQ" sz="2000" dirty="0" smtClean="0">
                <a:latin typeface="Simplified Arabic" pitchFamily="18" charset="-78"/>
                <a:cs typeface="Simplified Arabic" pitchFamily="18" charset="-78"/>
              </a:rPr>
              <a:t>4-  الفصل في المنازعات التي تحصل بين الحكومة الاتحادية وحكومات </a:t>
            </a:r>
            <a:r>
              <a:rPr lang="ar-IQ" sz="2000" dirty="0" err="1" smtClean="0">
                <a:latin typeface="Simplified Arabic" pitchFamily="18" charset="-78"/>
                <a:cs typeface="Simplified Arabic" pitchFamily="18" charset="-78"/>
              </a:rPr>
              <a:t>الاقاليم</a:t>
            </a:r>
            <a:r>
              <a:rPr lang="ar-IQ" sz="2000" dirty="0" smtClean="0">
                <a:latin typeface="Simplified Arabic" pitchFamily="18" charset="-78"/>
                <a:cs typeface="Simplified Arabic" pitchFamily="18" charset="-78"/>
              </a:rPr>
              <a:t> والمحافظات والبلديات </a:t>
            </a:r>
            <a:r>
              <a:rPr lang="ar-IQ" sz="2000" dirty="0" err="1" smtClean="0">
                <a:latin typeface="Simplified Arabic" pitchFamily="18" charset="-78"/>
                <a:cs typeface="Simplified Arabic" pitchFamily="18" charset="-78"/>
              </a:rPr>
              <a:t>والادارات</a:t>
            </a:r>
            <a:r>
              <a:rPr lang="ar-IQ" sz="2000" dirty="0" smtClean="0">
                <a:latin typeface="Simplified Arabic" pitchFamily="18" charset="-78"/>
                <a:cs typeface="Simplified Arabic" pitchFamily="18" charset="-78"/>
              </a:rPr>
              <a:t> المحلية</a:t>
            </a:r>
            <a:r>
              <a:rPr lang="en-US" sz="2000" dirty="0" smtClean="0">
                <a:latin typeface="Simplified Arabic" pitchFamily="18" charset="-78"/>
                <a:cs typeface="Simplified Arabic" pitchFamily="18" charset="-78"/>
              </a:rPr>
              <a:t> . </a:t>
            </a:r>
            <a:br>
              <a:rPr lang="en-US" sz="2000" dirty="0" smtClean="0">
                <a:latin typeface="Simplified Arabic" pitchFamily="18" charset="-78"/>
                <a:cs typeface="Simplified Arabic" pitchFamily="18" charset="-78"/>
              </a:rPr>
            </a:br>
            <a:r>
              <a:rPr lang="ar-IQ" sz="2000" dirty="0" smtClean="0">
                <a:latin typeface="Simplified Arabic" pitchFamily="18" charset="-78"/>
                <a:cs typeface="Simplified Arabic" pitchFamily="18" charset="-78"/>
              </a:rPr>
              <a:t>5-  الفصل في المنازعات التي تحصل فيما بين حكومات </a:t>
            </a:r>
            <a:r>
              <a:rPr lang="ar-IQ" sz="2000" dirty="0" err="1" smtClean="0">
                <a:latin typeface="Simplified Arabic" pitchFamily="18" charset="-78"/>
                <a:cs typeface="Simplified Arabic" pitchFamily="18" charset="-78"/>
              </a:rPr>
              <a:t>الاقاليم</a:t>
            </a:r>
            <a:r>
              <a:rPr lang="ar-IQ" sz="2000" dirty="0" smtClean="0">
                <a:latin typeface="Simplified Arabic" pitchFamily="18" charset="-78"/>
                <a:cs typeface="Simplified Arabic" pitchFamily="18" charset="-78"/>
              </a:rPr>
              <a:t> أو المحافظات</a:t>
            </a:r>
            <a:r>
              <a:rPr lang="en-US" sz="2000" dirty="0" smtClean="0">
                <a:latin typeface="Simplified Arabic" pitchFamily="18" charset="-78"/>
                <a:cs typeface="Simplified Arabic" pitchFamily="18" charset="-78"/>
              </a:rPr>
              <a:t> . </a:t>
            </a:r>
          </a:p>
          <a:p>
            <a:r>
              <a:rPr lang="ar-IQ" sz="2000" dirty="0" smtClean="0">
                <a:latin typeface="Simplified Arabic" pitchFamily="18" charset="-78"/>
                <a:cs typeface="Simplified Arabic" pitchFamily="18" charset="-78"/>
              </a:rPr>
              <a:t>6- الفصل في الاتهامات الموجهة إلى رئيس الجمهورية ورئيس مجلس الوزراء والوزراء وينظم ذلك بقانون</a:t>
            </a:r>
            <a:r>
              <a:rPr lang="en-US" sz="2000" dirty="0" smtClean="0">
                <a:latin typeface="Simplified Arabic" pitchFamily="18" charset="-78"/>
                <a:cs typeface="Simplified Arabic" pitchFamily="18" charset="-78"/>
              </a:rPr>
              <a:t> . </a:t>
            </a:r>
            <a:br>
              <a:rPr lang="en-US" sz="2000" dirty="0" smtClean="0">
                <a:latin typeface="Simplified Arabic" pitchFamily="18" charset="-78"/>
                <a:cs typeface="Simplified Arabic" pitchFamily="18" charset="-78"/>
              </a:rPr>
            </a:br>
            <a:r>
              <a:rPr lang="ar-IQ" sz="2000" dirty="0" smtClean="0">
                <a:latin typeface="Simplified Arabic" pitchFamily="18" charset="-78"/>
                <a:cs typeface="Simplified Arabic" pitchFamily="18" charset="-78"/>
              </a:rPr>
              <a:t>7- المصادقة على النتائج النهائية للانتخابات العامة لعضوية مجلس النواب</a:t>
            </a:r>
            <a:r>
              <a:rPr lang="en-US" sz="2000" dirty="0" smtClean="0">
                <a:latin typeface="Simplified Arabic" pitchFamily="18" charset="-78"/>
                <a:cs typeface="Simplified Arabic" pitchFamily="18" charset="-78"/>
              </a:rPr>
              <a:t> . </a:t>
            </a:r>
            <a:br>
              <a:rPr lang="en-US" sz="2000" dirty="0" smtClean="0">
                <a:latin typeface="Simplified Arabic" pitchFamily="18" charset="-78"/>
                <a:cs typeface="Simplified Arabic" pitchFamily="18" charset="-78"/>
              </a:rPr>
            </a:br>
            <a:r>
              <a:rPr lang="ar-IQ" sz="2000" dirty="0" smtClean="0">
                <a:latin typeface="Simplified Arabic" pitchFamily="18" charset="-78"/>
                <a:cs typeface="Simplified Arabic" pitchFamily="18" charset="-78"/>
              </a:rPr>
              <a:t>8-  الفصل في تنازع الاختصاص بين القضاء الاتحادي والهيئات القضائية </a:t>
            </a:r>
            <a:r>
              <a:rPr lang="ar-IQ" sz="2000" dirty="0" err="1" smtClean="0">
                <a:latin typeface="Simplified Arabic" pitchFamily="18" charset="-78"/>
                <a:cs typeface="Simplified Arabic" pitchFamily="18" charset="-78"/>
              </a:rPr>
              <a:t>للاقاليم</a:t>
            </a:r>
            <a:r>
              <a:rPr lang="ar-IQ" sz="2000" dirty="0" smtClean="0">
                <a:latin typeface="Simplified Arabic" pitchFamily="18" charset="-78"/>
                <a:cs typeface="Simplified Arabic" pitchFamily="18" charset="-78"/>
              </a:rPr>
              <a:t> والمحافظات غير المنتظمة في </a:t>
            </a:r>
            <a:r>
              <a:rPr lang="ar-IQ" sz="2000" dirty="0" err="1" smtClean="0">
                <a:latin typeface="Simplified Arabic" pitchFamily="18" charset="-78"/>
                <a:cs typeface="Simplified Arabic" pitchFamily="18" charset="-78"/>
              </a:rPr>
              <a:t>اقليم</a:t>
            </a:r>
            <a:r>
              <a:rPr lang="en-US" sz="2000" dirty="0" smtClean="0">
                <a:latin typeface="Simplified Arabic" pitchFamily="18" charset="-78"/>
                <a:cs typeface="Simplified Arabic" pitchFamily="18" charset="-78"/>
              </a:rPr>
              <a:t>  </a:t>
            </a:r>
            <a:r>
              <a:rPr lang="ar-IQ" sz="2000" dirty="0" smtClean="0">
                <a:latin typeface="Simplified Arabic" pitchFamily="18" charset="-78"/>
                <a:cs typeface="Simplified Arabic" pitchFamily="18" charset="-78"/>
              </a:rPr>
              <a:t>من جهة،و بين الهيئات القضائية </a:t>
            </a:r>
            <a:r>
              <a:rPr lang="ar-IQ" sz="2000" dirty="0" err="1" smtClean="0">
                <a:latin typeface="Simplified Arabic" pitchFamily="18" charset="-78"/>
                <a:cs typeface="Simplified Arabic" pitchFamily="18" charset="-78"/>
              </a:rPr>
              <a:t>للاقاليم</a:t>
            </a:r>
            <a:r>
              <a:rPr lang="ar-IQ" sz="2000" dirty="0" smtClean="0">
                <a:latin typeface="Simplified Arabic" pitchFamily="18" charset="-78"/>
                <a:cs typeface="Simplified Arabic" pitchFamily="18" charset="-78"/>
              </a:rPr>
              <a:t> أو المحافظات غير المنتظمة في </a:t>
            </a:r>
            <a:r>
              <a:rPr lang="ar-IQ" sz="2000" dirty="0" err="1" smtClean="0">
                <a:latin typeface="Simplified Arabic" pitchFamily="18" charset="-78"/>
                <a:cs typeface="Simplified Arabic" pitchFamily="18" charset="-78"/>
              </a:rPr>
              <a:t>اقليم</a:t>
            </a:r>
            <a:r>
              <a:rPr lang="ar-IQ" sz="2000" dirty="0" smtClean="0">
                <a:latin typeface="Simplified Arabic" pitchFamily="18" charset="-78"/>
                <a:cs typeface="Simplified Arabic" pitchFamily="18" charset="-78"/>
              </a:rPr>
              <a:t> من جهة أخرى.</a:t>
            </a:r>
            <a:r>
              <a:rPr lang="en-US" sz="2000" dirty="0" smtClean="0">
                <a:latin typeface="Simplified Arabic" pitchFamily="18" charset="-78"/>
                <a:cs typeface="Simplified Arabic" pitchFamily="18" charset="-78"/>
              </a:rPr>
              <a:t> </a:t>
            </a:r>
          </a:p>
          <a:p>
            <a:endParaRPr lang="ar-IQ" sz="2000" dirty="0">
              <a:latin typeface="Simplified Arabic" pitchFamily="18" charset="-78"/>
              <a:cs typeface="Simplified Arabic" pitchFamily="18" charset="-78"/>
            </a:endParaRPr>
          </a:p>
        </p:txBody>
      </p:sp>
      <p:sp>
        <p:nvSpPr>
          <p:cNvPr id="3" name="عنوان 2"/>
          <p:cNvSpPr>
            <a:spLocks noGrp="1"/>
          </p:cNvSpPr>
          <p:nvPr>
            <p:ph type="title"/>
          </p:nvPr>
        </p:nvSpPr>
        <p:spPr>
          <a:xfrm>
            <a:off x="457200" y="714356"/>
            <a:ext cx="8229600" cy="142876"/>
          </a:xfrm>
        </p:spPr>
        <p:txBody>
          <a:bodyPr>
            <a:normAutofit fontScale="90000"/>
          </a:bodyPr>
          <a:lstStyle/>
          <a:p>
            <a:pPr algn="ctr"/>
            <a:r>
              <a:rPr lang="ar-IQ" dirty="0" smtClean="0"/>
              <a:t> اختصاصات المحكمة</a:t>
            </a:r>
            <a:r>
              <a:rPr lang="en-US" dirty="0" smtClean="0"/>
              <a:t/>
            </a:r>
            <a:br>
              <a:rPr lang="en-US" dirty="0" smtClean="0"/>
            </a:b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Autofit/>
          </a:bodyPr>
          <a:lstStyle/>
          <a:p>
            <a:pPr lvl="0"/>
            <a:r>
              <a:rPr lang="ar-IQ" sz="2000" b="1" dirty="0" smtClean="0">
                <a:latin typeface="Simplified Arabic" pitchFamily="18" charset="-78"/>
                <a:cs typeface="Simplified Arabic" pitchFamily="18" charset="-78"/>
              </a:rPr>
              <a:t>لكل فرد ذي مصلحة</a:t>
            </a:r>
            <a:endParaRPr lang="en-US" sz="2000" b="1" dirty="0" smtClean="0">
              <a:latin typeface="Simplified Arabic" pitchFamily="18" charset="-78"/>
              <a:cs typeface="Simplified Arabic" pitchFamily="18" charset="-78"/>
            </a:endParaRPr>
          </a:p>
          <a:p>
            <a:pPr>
              <a:buNone/>
            </a:pPr>
            <a:r>
              <a:rPr lang="ar-IQ" sz="2000" dirty="0" smtClean="0">
                <a:latin typeface="Simplified Arabic" pitchFamily="18" charset="-78"/>
                <a:cs typeface="Simplified Arabic" pitchFamily="18" charset="-78"/>
              </a:rPr>
              <a:t> 	أجاز النظام الداخلي للمحكمة الاتحادية العليا لكل مدع سواء أكان شخصا طبيعياً أم معنوياً أن يطلب من المحكمة النظر في دستورية نص تشريعي، على أن يتم تقديم الدعوى من قبل محام ذي صلاحية مطلقة ، وأن تتوافر فيها بعض الشروط.</a:t>
            </a:r>
            <a:endParaRPr lang="en-US" sz="2000" dirty="0" smtClean="0">
              <a:latin typeface="Simplified Arabic" pitchFamily="18" charset="-78"/>
              <a:cs typeface="Simplified Arabic" pitchFamily="18" charset="-78"/>
            </a:endParaRPr>
          </a:p>
          <a:p>
            <a:pPr lvl="0"/>
            <a:r>
              <a:rPr lang="ar-IQ" sz="2000" b="1" dirty="0" smtClean="0">
                <a:latin typeface="Simplified Arabic" pitchFamily="18" charset="-78"/>
                <a:cs typeface="Simplified Arabic" pitchFamily="18" charset="-78"/>
              </a:rPr>
              <a:t>المحاكم العادية</a:t>
            </a:r>
            <a:endParaRPr lang="en-US" sz="2000" b="1" dirty="0" smtClean="0">
              <a:latin typeface="Simplified Arabic" pitchFamily="18" charset="-78"/>
              <a:cs typeface="Simplified Arabic" pitchFamily="18" charset="-78"/>
            </a:endParaRPr>
          </a:p>
          <a:p>
            <a:pPr>
              <a:buNone/>
            </a:pPr>
            <a:r>
              <a:rPr lang="ar-IQ" sz="2000" dirty="0" smtClean="0">
                <a:latin typeface="Simplified Arabic" pitchFamily="18" charset="-78"/>
                <a:cs typeface="Simplified Arabic" pitchFamily="18" charset="-78"/>
              </a:rPr>
              <a:t>	بين النظام الداخلي للمحكمة أن بإمكان المحاكم على اختلاف درجاتها </a:t>
            </a:r>
            <a:r>
              <a:rPr lang="ar-IQ" sz="2000" dirty="0" err="1" smtClean="0">
                <a:latin typeface="Simplified Arabic" pitchFamily="18" charset="-78"/>
                <a:cs typeface="Simplified Arabic" pitchFamily="18" charset="-78"/>
              </a:rPr>
              <a:t>وانواعها</a:t>
            </a:r>
            <a:r>
              <a:rPr lang="ar-IQ" sz="2000" dirty="0" smtClean="0">
                <a:latin typeface="Simplified Arabic" pitchFamily="18" charset="-78"/>
                <a:cs typeface="Simplified Arabic" pitchFamily="18" charset="-78"/>
              </a:rPr>
              <a:t> تحريك الدعوى الدستورية أمام المحكمة الاتحادية، ويكون تحريكها للدعوى إما من تلقاء نفسها، وإما بناءً على طلب من أحد أطراف الدعوى التي تنظر فيها عند الدفع بعدم شرعية النص الذي يراد تطبيقه على واقعة الدعوى .</a:t>
            </a:r>
            <a:endParaRPr lang="en-US" sz="2000" dirty="0" smtClean="0">
              <a:latin typeface="Simplified Arabic" pitchFamily="18" charset="-78"/>
              <a:cs typeface="Simplified Arabic" pitchFamily="18" charset="-78"/>
            </a:endParaRPr>
          </a:p>
          <a:p>
            <a:pPr lvl="0"/>
            <a:r>
              <a:rPr lang="ar-IQ" sz="2000" b="1" dirty="0" smtClean="0">
                <a:latin typeface="Simplified Arabic" pitchFamily="18" charset="-78"/>
                <a:cs typeface="Simplified Arabic" pitchFamily="18" charset="-78"/>
              </a:rPr>
              <a:t>الجهات الرسمية </a:t>
            </a:r>
            <a:endParaRPr lang="en-US" sz="2000" b="1" dirty="0" smtClean="0">
              <a:latin typeface="Simplified Arabic" pitchFamily="18" charset="-78"/>
              <a:cs typeface="Simplified Arabic" pitchFamily="18" charset="-78"/>
            </a:endParaRPr>
          </a:p>
          <a:p>
            <a:pPr>
              <a:buNone/>
            </a:pPr>
            <a:r>
              <a:rPr lang="ar-IQ" sz="2000" dirty="0" smtClean="0">
                <a:latin typeface="Simplified Arabic" pitchFamily="18" charset="-78"/>
                <a:cs typeface="Simplified Arabic" pitchFamily="18" charset="-78"/>
              </a:rPr>
              <a:t>	أجاز النظام الداخلي للجهات الرسمية أيضاً تقديم الدعوى إلى المحكمة الاتحادية للفصل في دستورية نص تشريعي، واشترطت المادة لقبول الدعوى أن تكون هناك منازعة قائمة بين الجهة الرسمية التي رفعت الدعوى وأي جهة أخرى ، رسمية كانت أم غير رسمية ، وأن تكون الدعوى معللة بالأسباب والأسانيد القانونية المعتبرة التي تبين مخالفة النص التشريعي للدستور ، وان ترسل الدعوى بكتاب من الوزير أو رئيس الجهة غير المرتبطة بوزارة. </a:t>
            </a:r>
            <a:endParaRPr lang="en-US" sz="2000" dirty="0" smtClean="0">
              <a:latin typeface="Simplified Arabic" pitchFamily="18" charset="-78"/>
              <a:cs typeface="Simplified Arabic" pitchFamily="18" charset="-78"/>
            </a:endParaRPr>
          </a:p>
        </p:txBody>
      </p:sp>
      <p:sp>
        <p:nvSpPr>
          <p:cNvPr id="3" name="عنوان 2"/>
          <p:cNvSpPr>
            <a:spLocks noGrp="1"/>
          </p:cNvSpPr>
          <p:nvPr>
            <p:ph type="title"/>
          </p:nvPr>
        </p:nvSpPr>
        <p:spPr/>
        <p:txBody>
          <a:bodyPr>
            <a:normAutofit/>
          </a:bodyPr>
          <a:lstStyle/>
          <a:p>
            <a:pPr algn="ctr"/>
            <a:r>
              <a:rPr lang="ar-IQ" dirty="0" smtClean="0"/>
              <a:t>الجهات التي يحق لها الطعن</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85720" y="1285860"/>
            <a:ext cx="8643998" cy="4929222"/>
          </a:xfrm>
        </p:spPr>
        <p:txBody>
          <a:bodyPr>
            <a:noAutofit/>
          </a:bodyPr>
          <a:lstStyle/>
          <a:p>
            <a:pPr lvl="0" algn="just"/>
            <a:r>
              <a:rPr lang="ar-IQ" sz="2000" dirty="0" smtClean="0">
                <a:latin typeface="Simplified Arabic" pitchFamily="18" charset="-78"/>
                <a:cs typeface="Simplified Arabic" pitchFamily="18" charset="-78"/>
              </a:rPr>
              <a:t>تقييد السلطة التشريعية بمراعاة قواعد الشكل والإجراءات، حيث قضت المحكمة بعدم دستورية العديد من المواد الواردة في قانون الموازنة الاتحادية رقم (44) لسنة 2017, وذلك بسبب مخالفتها لقواعد الشكل </a:t>
            </a:r>
            <a:r>
              <a:rPr lang="ar-IQ" sz="2000" dirty="0" err="1" smtClean="0">
                <a:latin typeface="Simplified Arabic" pitchFamily="18" charset="-78"/>
                <a:cs typeface="Simplified Arabic" pitchFamily="18" charset="-78"/>
              </a:rPr>
              <a:t>والاجراءات</a:t>
            </a:r>
            <a:r>
              <a:rPr lang="ar-IQ" sz="2000" dirty="0" smtClean="0">
                <a:latin typeface="Simplified Arabic" pitchFamily="18" charset="-78"/>
                <a:cs typeface="Simplified Arabic" pitchFamily="18" charset="-78"/>
              </a:rPr>
              <a:t> التي يجب </a:t>
            </a:r>
            <a:r>
              <a:rPr lang="ar-IQ" sz="2000" dirty="0" err="1" smtClean="0">
                <a:latin typeface="Simplified Arabic" pitchFamily="18" charset="-78"/>
                <a:cs typeface="Simplified Arabic" pitchFamily="18" charset="-78"/>
              </a:rPr>
              <a:t>اتباعها</a:t>
            </a:r>
            <a:r>
              <a:rPr lang="ar-IQ" sz="2000" dirty="0" smtClean="0">
                <a:latin typeface="Simplified Arabic" pitchFamily="18" charset="-78"/>
                <a:cs typeface="Simplified Arabic" pitchFamily="18" charset="-78"/>
              </a:rPr>
              <a:t> عند سن التشريعات المالية, وذلك  لان هذه المواد تم </a:t>
            </a:r>
            <a:r>
              <a:rPr lang="ar-IQ" sz="2000" dirty="0" err="1" smtClean="0">
                <a:latin typeface="Simplified Arabic" pitchFamily="18" charset="-78"/>
                <a:cs typeface="Simplified Arabic" pitchFamily="18" charset="-78"/>
              </a:rPr>
              <a:t>اضافتها</a:t>
            </a:r>
            <a:r>
              <a:rPr lang="ar-IQ" sz="2000" dirty="0" smtClean="0">
                <a:latin typeface="Simplified Arabic" pitchFamily="18" charset="-78"/>
                <a:cs typeface="Simplified Arabic" pitchFamily="18" charset="-78"/>
              </a:rPr>
              <a:t> </a:t>
            </a:r>
            <a:r>
              <a:rPr lang="ar-IQ" sz="2000" dirty="0" err="1" smtClean="0">
                <a:latin typeface="Simplified Arabic" pitchFamily="18" charset="-78"/>
                <a:cs typeface="Simplified Arabic" pitchFamily="18" charset="-78"/>
              </a:rPr>
              <a:t>الى</a:t>
            </a:r>
            <a:r>
              <a:rPr lang="ar-IQ" sz="2000" dirty="0" smtClean="0">
                <a:latin typeface="Simplified Arabic" pitchFamily="18" charset="-78"/>
                <a:cs typeface="Simplified Arabic" pitchFamily="18" charset="-78"/>
              </a:rPr>
              <a:t> مشروع الموازنة من قبل مجلس النواب مخالفاً بذلك </a:t>
            </a:r>
            <a:r>
              <a:rPr lang="ar-IQ" sz="2000" dirty="0" err="1" smtClean="0">
                <a:latin typeface="Simplified Arabic" pitchFamily="18" charset="-78"/>
                <a:cs typeface="Simplified Arabic" pitchFamily="18" charset="-78"/>
              </a:rPr>
              <a:t>الالية</a:t>
            </a:r>
            <a:r>
              <a:rPr lang="ar-IQ" sz="2000" dirty="0" smtClean="0">
                <a:latin typeface="Simplified Arabic" pitchFamily="18" charset="-78"/>
                <a:cs typeface="Simplified Arabic" pitchFamily="18" charset="-78"/>
              </a:rPr>
              <a:t> التشريعية التي رسمها الدستور في المادة (60/ </a:t>
            </a:r>
            <a:r>
              <a:rPr lang="ar-IQ" sz="2000" dirty="0" err="1" smtClean="0">
                <a:latin typeface="Simplified Arabic" pitchFamily="18" charset="-78"/>
                <a:cs typeface="Simplified Arabic" pitchFamily="18" charset="-78"/>
              </a:rPr>
              <a:t>اولاً</a:t>
            </a:r>
            <a:r>
              <a:rPr lang="ar-IQ" sz="2000" dirty="0" smtClean="0">
                <a:latin typeface="Simplified Arabic" pitchFamily="18" charset="-78"/>
                <a:cs typeface="Simplified Arabic" pitchFamily="18" charset="-78"/>
              </a:rPr>
              <a:t>) والتي تقضي بقيام السلطة التنفيذية برفعها بصيغة مشروع قانون.</a:t>
            </a:r>
          </a:p>
          <a:p>
            <a:pPr lvl="0" algn="just">
              <a:buNone/>
            </a:pPr>
            <a:endParaRPr lang="en-US" sz="2000" dirty="0" smtClean="0">
              <a:latin typeface="Simplified Arabic" pitchFamily="18" charset="-78"/>
              <a:cs typeface="Simplified Arabic" pitchFamily="18" charset="-78"/>
            </a:endParaRPr>
          </a:p>
          <a:p>
            <a:pPr lvl="0" algn="just"/>
            <a:r>
              <a:rPr lang="ar-IQ" sz="2000" dirty="0" smtClean="0">
                <a:latin typeface="Simplified Arabic" pitchFamily="18" charset="-78"/>
                <a:cs typeface="Simplified Arabic" pitchFamily="18" charset="-78"/>
              </a:rPr>
              <a:t> تقييد السلطة التشريعية بعدم زيادة المبالغ المالية في الموازنة </a:t>
            </a:r>
            <a:r>
              <a:rPr lang="ar-IQ" sz="2000" dirty="0" err="1" smtClean="0">
                <a:latin typeface="Simplified Arabic" pitchFamily="18" charset="-78"/>
                <a:cs typeface="Simplified Arabic" pitchFamily="18" charset="-78"/>
              </a:rPr>
              <a:t>الا</a:t>
            </a:r>
            <a:r>
              <a:rPr lang="ar-IQ" sz="2000" dirty="0" smtClean="0">
                <a:latin typeface="Simplified Arabic" pitchFamily="18" charset="-78"/>
                <a:cs typeface="Simplified Arabic" pitchFamily="18" charset="-78"/>
              </a:rPr>
              <a:t> بموافقة مجلس الوزراء:</a:t>
            </a:r>
          </a:p>
          <a:p>
            <a:pPr lvl="0" algn="just">
              <a:buNone/>
            </a:pPr>
            <a:r>
              <a:rPr lang="ar-IQ" sz="2000" dirty="0" smtClean="0">
                <a:latin typeface="Simplified Arabic" pitchFamily="18" charset="-78"/>
                <a:cs typeface="Simplified Arabic" pitchFamily="18" charset="-78"/>
              </a:rPr>
              <a:t>	قيدت المحكمة سلطة مجلس النواب  بعدم زيادة </a:t>
            </a:r>
            <a:r>
              <a:rPr lang="ar-IQ" sz="2000" dirty="0" err="1" smtClean="0">
                <a:latin typeface="Simplified Arabic" pitchFamily="18" charset="-78"/>
                <a:cs typeface="Simplified Arabic" pitchFamily="18" charset="-78"/>
              </a:rPr>
              <a:t>اجمالي</a:t>
            </a:r>
            <a:r>
              <a:rPr lang="ar-IQ" sz="2000" dirty="0" smtClean="0">
                <a:latin typeface="Simplified Arabic" pitchFamily="18" charset="-78"/>
                <a:cs typeface="Simplified Arabic" pitchFamily="18" charset="-78"/>
              </a:rPr>
              <a:t> مبالغ النفقات عند مناقشة الموازنة إلا بعد تقديم اقتراح بذلك </a:t>
            </a:r>
            <a:r>
              <a:rPr lang="ar-IQ" sz="2000" dirty="0" err="1" smtClean="0">
                <a:latin typeface="Simplified Arabic" pitchFamily="18" charset="-78"/>
                <a:cs typeface="Simplified Arabic" pitchFamily="18" charset="-78"/>
              </a:rPr>
              <a:t>الى</a:t>
            </a:r>
            <a:r>
              <a:rPr lang="ar-IQ" sz="2000" dirty="0" smtClean="0">
                <a:latin typeface="Simplified Arabic" pitchFamily="18" charset="-78"/>
                <a:cs typeface="Simplified Arabic" pitchFamily="18" charset="-78"/>
              </a:rPr>
              <a:t> مجلس الوزراء, استناداً لحكم المادة (62/ ثانياً) من الدستور. </a:t>
            </a:r>
          </a:p>
          <a:p>
            <a:pPr lvl="0" algn="just">
              <a:buNone/>
            </a:pPr>
            <a:r>
              <a:rPr lang="ar-IQ" sz="2000" dirty="0" smtClean="0">
                <a:latin typeface="Simplified Arabic" pitchFamily="18" charset="-78"/>
                <a:cs typeface="Simplified Arabic" pitchFamily="18" charset="-78"/>
              </a:rPr>
              <a:t>	وبناءً عليه فقد </a:t>
            </a:r>
            <a:r>
              <a:rPr lang="ar-IQ" sz="2000" dirty="0" err="1" smtClean="0">
                <a:latin typeface="Simplified Arabic" pitchFamily="18" charset="-78"/>
                <a:cs typeface="Simplified Arabic" pitchFamily="18" charset="-78"/>
              </a:rPr>
              <a:t>الغت</a:t>
            </a:r>
            <a:r>
              <a:rPr lang="ar-IQ" sz="2000" dirty="0" smtClean="0">
                <a:latin typeface="Simplified Arabic" pitchFamily="18" charset="-78"/>
                <a:cs typeface="Simplified Arabic" pitchFamily="18" charset="-78"/>
              </a:rPr>
              <a:t> المحكمة الاتحادية بعض النصوص الواردة في قانون الموازنة رقم (22) لسنة 2012 وذلك لمخالفة مجلس النواب حكم المادة </a:t>
            </a:r>
            <a:r>
              <a:rPr lang="ar-IQ" sz="2000" dirty="0" err="1" smtClean="0">
                <a:latin typeface="Simplified Arabic" pitchFamily="18" charset="-78"/>
                <a:cs typeface="Simplified Arabic" pitchFamily="18" charset="-78"/>
              </a:rPr>
              <a:t>اعلاه</a:t>
            </a:r>
            <a:r>
              <a:rPr lang="ar-IQ" sz="2000" dirty="0" smtClean="0">
                <a:latin typeface="Simplified Arabic" pitchFamily="18" charset="-78"/>
                <a:cs typeface="Simplified Arabic" pitchFamily="18" charset="-78"/>
              </a:rPr>
              <a:t>, حيث تضمنت التعديلات التي </a:t>
            </a:r>
            <a:r>
              <a:rPr lang="ar-IQ" sz="2000" dirty="0" err="1" smtClean="0">
                <a:latin typeface="Simplified Arabic" pitchFamily="18" charset="-78"/>
                <a:cs typeface="Simplified Arabic" pitchFamily="18" charset="-78"/>
              </a:rPr>
              <a:t>اجراها</a:t>
            </a:r>
            <a:r>
              <a:rPr lang="ar-IQ" sz="2000" dirty="0" smtClean="0">
                <a:latin typeface="Simplified Arabic" pitchFamily="18" charset="-78"/>
                <a:cs typeface="Simplified Arabic" pitchFamily="18" charset="-78"/>
              </a:rPr>
              <a:t> المجلس زيادة في </a:t>
            </a:r>
            <a:r>
              <a:rPr lang="ar-IQ" sz="2000" dirty="0" err="1" smtClean="0">
                <a:latin typeface="Simplified Arabic" pitchFamily="18" charset="-78"/>
                <a:cs typeface="Simplified Arabic" pitchFamily="18" charset="-78"/>
              </a:rPr>
              <a:t>الانفاق</a:t>
            </a:r>
            <a:r>
              <a:rPr lang="ar-IQ" sz="2000" dirty="0" smtClean="0">
                <a:latin typeface="Simplified Arabic" pitchFamily="18" charset="-78"/>
                <a:cs typeface="Simplified Arabic" pitchFamily="18" charset="-78"/>
              </a:rPr>
              <a:t> ووضع التزامات مالية على السلطة التنفيذية دون اخذ موافقة مجلس الوزراء بهذه التعديلات, وكذلك مخالفة المادة (60) من الدستور وتجاوزاً على اختصاصات مجلس الوزراء المقررة في المادتين (78و 80) من الدستور وخرقاً لمبدأ الفصل بين السلطات (47) </a:t>
            </a:r>
            <a:r>
              <a:rPr lang="ar-IQ" sz="2000" dirty="0" err="1" smtClean="0">
                <a:latin typeface="Simplified Arabic" pitchFamily="18" charset="-78"/>
                <a:cs typeface="Simplified Arabic" pitchFamily="18" charset="-78"/>
              </a:rPr>
              <a:t>واضافت</a:t>
            </a:r>
            <a:r>
              <a:rPr lang="ar-IQ" sz="2000" dirty="0" smtClean="0">
                <a:latin typeface="Simplified Arabic" pitchFamily="18" charset="-78"/>
                <a:cs typeface="Simplified Arabic" pitchFamily="18" charset="-78"/>
              </a:rPr>
              <a:t> المحكمة </a:t>
            </a:r>
            <a:r>
              <a:rPr lang="ar-IQ" sz="2000" dirty="0" err="1" smtClean="0">
                <a:latin typeface="Simplified Arabic" pitchFamily="18" charset="-78"/>
                <a:cs typeface="Simplified Arabic" pitchFamily="18" charset="-78"/>
              </a:rPr>
              <a:t>ان</a:t>
            </a:r>
            <a:r>
              <a:rPr lang="ar-IQ" sz="2000" dirty="0" smtClean="0">
                <a:latin typeface="Simplified Arabic" pitchFamily="18" charset="-78"/>
                <a:cs typeface="Simplified Arabic" pitchFamily="18" charset="-78"/>
              </a:rPr>
              <a:t> ذلك يشكل مخالفة </a:t>
            </a:r>
            <a:r>
              <a:rPr lang="ar-IQ" sz="2000" dirty="0" err="1" smtClean="0">
                <a:latin typeface="Simplified Arabic" pitchFamily="18" charset="-78"/>
                <a:cs typeface="Simplified Arabic" pitchFamily="18" charset="-78"/>
              </a:rPr>
              <a:t>ايضاً</a:t>
            </a:r>
            <a:r>
              <a:rPr lang="ar-IQ" sz="2000" dirty="0" smtClean="0">
                <a:latin typeface="Simplified Arabic" pitchFamily="18" charset="-78"/>
                <a:cs typeface="Simplified Arabic" pitchFamily="18" charset="-78"/>
              </a:rPr>
              <a:t> للمادة (130) من النظام الداخلي لمجلس النواب المشار </a:t>
            </a:r>
            <a:r>
              <a:rPr lang="ar-IQ" sz="2000" dirty="0" err="1" smtClean="0">
                <a:latin typeface="Simplified Arabic" pitchFamily="18" charset="-78"/>
                <a:cs typeface="Simplified Arabic" pitchFamily="18" charset="-78"/>
              </a:rPr>
              <a:t>اليها</a:t>
            </a:r>
            <a:r>
              <a:rPr lang="ar-IQ" sz="2000" dirty="0" smtClean="0">
                <a:latin typeface="Simplified Arabic" pitchFamily="18" charset="-78"/>
                <a:cs typeface="Simplified Arabic" pitchFamily="18" charset="-78"/>
              </a:rPr>
              <a:t> سابقاً</a:t>
            </a:r>
            <a:endParaRPr lang="en-US" sz="2000" dirty="0" smtClean="0">
              <a:latin typeface="Simplified Arabic" pitchFamily="18" charset="-78"/>
              <a:cs typeface="Simplified Arabic" pitchFamily="18" charset="-78"/>
            </a:endParaRPr>
          </a:p>
        </p:txBody>
      </p:sp>
      <p:sp>
        <p:nvSpPr>
          <p:cNvPr id="3" name="عنوان 2"/>
          <p:cNvSpPr>
            <a:spLocks noGrp="1"/>
          </p:cNvSpPr>
          <p:nvPr>
            <p:ph type="title"/>
          </p:nvPr>
        </p:nvSpPr>
        <p:spPr/>
        <p:txBody>
          <a:bodyPr>
            <a:normAutofit/>
          </a:bodyPr>
          <a:lstStyle/>
          <a:p>
            <a:pPr algn="ctr"/>
            <a:r>
              <a:rPr lang="ar-IQ" dirty="0" smtClean="0"/>
              <a:t>تطبيقات المحكمة الدستورية في العراق</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TotalTime>
  <Words>448</Words>
  <Application>Microsoft Office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ملتقى</vt:lpstr>
      <vt:lpstr>المطلب الثاني</vt:lpstr>
      <vt:lpstr>انواع القيود الاجرائية الواردة على الاختصاص المالي </vt:lpstr>
      <vt:lpstr>PowerPoint Presentation</vt:lpstr>
      <vt:lpstr>دور المحكمة الاتحادية في تقييد الاختصاص المالي للسلطة التشريعية</vt:lpstr>
      <vt:lpstr>تكوين المحكمة </vt:lpstr>
      <vt:lpstr> اختصاصات المحكمة </vt:lpstr>
      <vt:lpstr>الجهات التي يحق لها الطعن</vt:lpstr>
      <vt:lpstr>تطبيقات المحكمة الدستورية في العراق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المطلب الثاني</dc:title>
  <dc:creator>SAMSUNG</dc:creator>
  <cp:lastModifiedBy>pc-noora</cp:lastModifiedBy>
  <cp:revision>8</cp:revision>
  <dcterms:created xsi:type="dcterms:W3CDTF">2019-02-17T11:58:32Z</dcterms:created>
  <dcterms:modified xsi:type="dcterms:W3CDTF">2019-03-29T14:53:48Z</dcterms:modified>
</cp:coreProperties>
</file>