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4/1/2019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229600" cy="1143000"/>
          </a:xfrm>
        </p:spPr>
        <p:txBody>
          <a:bodyPr/>
          <a:lstStyle/>
          <a:p>
            <a:pPr algn="l"/>
            <a:r>
              <a:rPr lang="ar-IQ" dirty="0" smtClean="0"/>
              <a:t>أ.م.د سناء محمد </a:t>
            </a:r>
            <a:endParaRPr lang="ar-IQ" dirty="0"/>
          </a:p>
        </p:txBody>
      </p:sp>
      <p:sp>
        <p:nvSpPr>
          <p:cNvPr id="3" name="Content Placeholder 2"/>
          <p:cNvSpPr>
            <a:spLocks noGrp="1"/>
          </p:cNvSpPr>
          <p:nvPr>
            <p:ph idx="1"/>
          </p:nvPr>
        </p:nvSpPr>
        <p:spPr>
          <a:xfrm>
            <a:off x="304800" y="304800"/>
            <a:ext cx="8229600" cy="4525963"/>
          </a:xfrm>
          <a:solidFill>
            <a:schemeClr val="bg1"/>
          </a:solidFill>
        </p:spPr>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60000" endA="900" endPos="60000" dist="60007" dir="5400000" sy="-100000" algn="bl" rotWithShape="0"/>
                </a:effectLst>
              </a:rPr>
              <a:t>القيود الاجرائية للعملية التشريعية للاختصاص المالي</a:t>
            </a:r>
          </a:p>
        </p:txBody>
      </p:sp>
    </p:spTree>
    <p:extLst>
      <p:ext uri="{BB962C8B-B14F-4D97-AF65-F5344CB8AC3E}">
        <p14:creationId xmlns:p14="http://schemas.microsoft.com/office/powerpoint/2010/main" val="154490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4572000"/>
          </a:xfrm>
        </p:spPr>
        <p:txBody>
          <a:bodyPr>
            <a:noAutofit/>
          </a:bodyPr>
          <a:lstStyle/>
          <a:p>
            <a:pPr algn="just"/>
            <a:r>
              <a:rPr lang="ar-IQ" sz="1400" b="0" dirty="0"/>
              <a:t> </a:t>
            </a:r>
            <a:r>
              <a:rPr lang="ar-IQ" sz="1400" b="0" dirty="0" smtClean="0"/>
              <a:t>         </a:t>
            </a:r>
            <a:r>
              <a:rPr lang="ar-IQ" sz="1200" b="0" dirty="0" smtClean="0"/>
              <a:t>تتعدد </a:t>
            </a:r>
            <a:r>
              <a:rPr lang="ar-IQ" sz="1200" b="0" dirty="0"/>
              <a:t>الأغراض والحكمة من الشكليات في المجال التشريعي، فقد يكون الغرض منها الإشهار بسلامة الإرادة التشريعية وبإن كل شيء سار وفق ما تقتضيه الأوضاع الدستورية ، على وفق أن الشكل هو المظهر المادي للتعبير عن الإرادة ، وقد تبدو مظهراً من مظاهر الرقابة المتبادلة بين السلطات ، كما في وجوب تصديق وإصدار القانون    من السلطة التنفيذية لنفاذه ، ومن هنا توصف قواعد الشكل والاجراءات بأنها من النظام العام( )، وتنص الدساتير على عدد من القواعد الشكلية والإجرائية التي يجب على البرلمان مراعاتها في أقتراح مشروعات القوانين وإقرارها( )، فقد بين المشرع الدستوري الأمريكي في دستور 1787 أن توفر الأغلبية في كل من مجلسي الكونكرس( النواب     والشيوخ ) ، النصاب القانوني لقيامه بأعماله( )، أما المشرع الدستوري العراقي فأنه تبنى في دستور 2005 النافذ ، عدداً من الإجراءات الشكلية منها ما يتعلق بنصاب انعقاد جلسات مجلس النواب والأغلبية اللازمة لاتخاذ القرارات في المادة (59) من الدستور، وكذلك إجراءات سن التشريع من مجلس النواب العراقي في المادتين (60، 138) وإجراءات تعديل الدستور، في المادتين (126، 142 ). وقْد أعتمد دستور جمهورية العراق أسلوب الأقتراح المشترك أيضاً، إذ أناط أقتراح مشروعات القوانين بالسلطة التشريعية ممثلةً بمجلس النواب والسلطة التنفيذية ممثلة برئيس الجمهورية ومجلس الوزراء  إذ يتولى مجلس النواب مهمة اقتراح القوانين وذلك عن طريق عشرة من أعضائه أو أحد لجانه المختصة ، وذلك بمقتضى المادة (60 / ثانياً) من الدستور المذكور، ولاجل بحث الأليات التي يتم من خلالها تقديم مشروعات القوانين فأن المشرع الدستوري العراقي     في دستور 2005 وبمقتضى المادة (60) منه ، أشار إلى أن مقترحات القوانين كما يمكن لها أن تقدم من البرلمان فإنه يمكن لرئيس الجمهورية ومجلس الوزراء أن يتقدم بمشروعات القوانين، أي أن اقتراح القوانين أصبح حقاً مشتركاً بين الحكومة والبرلمان. وعلى اية حال فأما فيما يخص للمقترحات التي تقدم من مجلس النواب عن طريق عشرة من أعضائه أو أحد لجانه المختصة( )، فأنها تقدم إلى رئيس مجلس النواب مصاغة على شكل مواد تتضمن الأسباب الموجبة للقانون، بعد ذلك يتولى الرئيس أحالتها على اللجنة القانونية لتتولى دراستها واعداد تقرير بشأنها حول جواز النظر فيها أو رفضها، وله للرئيس أن يقترح على المجلس رفض الأقتراح لأسباب تتعلق بالموضوع بصفةٍ عامة( )، كما أن للرئيس أيضاً أن يبلغ الجهة مقدمة الاقتراح كتابة بمخالفته للمبادئ الدستورية     أو القانونية ، بعد عرضه على اللجان المختصة أو عدم استيفاء الشكل المطلوب أو أن الأحكام التي تتضمنها مواده متواجدة في قوانين نافذة( )، ولمقدمي مقترحات القوانين سحبها وذلك بطلب كتابي يقدم لرئيس المجلس في أي وقت قبل بدء مناقشة المواد في المجلس، مالم يقدم أحد الأعضاء طلباً كتابياً إلى رئيس المجلس يطلب فيه الأستمرار بالنظر في المقترح المقدم، علماً بأن هذه المقترحات إذا ماتم سحبها فأنها تعتبر وكأنها لم تكن( ). وهنا يكون لكل عضوٍ من اعضاء المجلس عند النظر في مشروعات أو مقترحات القوانين أن يقترح التعديل بالحذف أو الإضافة أو التجزئة في المواد فيما يعرض من تعديلات على أن يقدم هذا التعديل مكتوباً إلى رئيس اللجنة قبل الجلسة التي ستنظر في المواد التي يشملها التعديل بأربع وعشرين ساعة على الأقل( ).</a:t>
            </a:r>
          </a:p>
          <a:p>
            <a:pPr algn="just">
              <a:lnSpc>
                <a:spcPct val="170000"/>
              </a:lnSpc>
            </a:pPr>
            <a:r>
              <a:rPr lang="ar-IQ" sz="1400" b="0" dirty="0"/>
              <a:t> </a:t>
            </a:r>
          </a:p>
        </p:txBody>
      </p:sp>
    </p:spTree>
    <p:extLst>
      <p:ext uri="{BB962C8B-B14F-4D97-AF65-F5344CB8AC3E}">
        <p14:creationId xmlns:p14="http://schemas.microsoft.com/office/powerpoint/2010/main" val="1219888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7962900" cy="4680477"/>
          </a:xfrm>
        </p:spPr>
        <p:txBody>
          <a:bodyPr>
            <a:normAutofit fontScale="92500" lnSpcReduction="10000"/>
          </a:bodyPr>
          <a:lstStyle/>
          <a:p>
            <a:r>
              <a:rPr lang="ar-IQ" dirty="0"/>
              <a:t>الأمريكي في دستور 1787 أن توفر الأغلبية في كل من مجلسي الكونكرس( النواب     والشيوخ ) ، النصاب القانوني لقيامه بأعماله( )، أما المشرع الدستوري العراقي فأنه تبنى في دستور 2005 النافذ ، عدداً من الإجراءات الشكلية منها ما يتعلق بنصاب انعقاد جلسات مجلس النواب والأغلبية اللازمة لاتخاذ القرارات في المادة (59) من الدستور، وكذلك إجراءات سن التشريع من مجلس النواب العراقي في المادتين (60، 138) وإجراءات تعديل الدستور، في المادتين (126، 142 ). وقْد أعتمد دستور جمهورية العراق أسلوب الأقتراح المشترك أيضاً، إذ أناط أقتراح مشروعات القوانين بالسلطة التشريعية ممثلةً بمجلس النواب والسلطة التنفيذية ممثلة برئيس الجمهورية ومجلس الوزراء  إذ يتولى مجلس النواب مهمة اقتراح القوانين وذلك عن طريق عشرة من أعضائه أو أحد لجانه المختصة ، وذلك بمقتضى المادة (60 / ثانياً) من الدستور المذكور، ولاجل بحث الأليات التي يتم من خلالها تقديم مشروعات القوانين فأن المشرع الدستوري العراقي     في دستور 2005 وبمقتضى المادة (60) منه ، أشار إلى أن مقترحات القوانين كما يمكن لها أن تقدم من البرلمان فإنه يمكن لرئيس الجمهورية ومجلس الوزراء أن يتقدم بمشروعات القوانين، أي أن اقتراح القوانين أصبح حقاً مشتركاً بين الحكومة والبرلمان. وعلى اية حال فأما فيما يخص للمقترحات التي تقدم من مجلس النواب عن طريق عشرة من أعضائه أو أحد لجانه المختصة( )، فأنها تقدم إلى رئيس مجلس النواب مصاغة على شكل مواد تتضمن الأسباب الموجبة للقانون، بعد ذلك يتولى الرئيس أحالتها على اللجنة القانونية لتتولى دراستها واعداد تقرير بشأنها حول جواز النظر فيها أو رفضها، وله للرئيس أن يقترح على المجلس رفض الأقتراح لأسباب تتعلق بالموضوع بصفةٍ عامة( )، كما أن للرئيس أيضاً أن يبلغ الجهة مقدمة الاقتراح كتابة بمخالفته للمبادئ الدستورية     أو القانونية ، بعد عرضه على اللجان المختصة أو عدم استيفاء الشكل المطلوب أو أن الأحكام التي تتضمنها مواده متواجدة في قوانين نافذة( )، ولمقدمي مقترحات القوانين سحبها وذلك بطلب كتابي يقدم لرئيس المجلس في أي وقت قبل بدء مناقشة المواد في المجلس، مالم يقدم أحد الأعضاء طلباً كتابياً إلى رئيس المجلس يطلب فيه الأستمرار بالنظر في المقترح المقدم، علماً بأن هذه المقترحات إذا ماتم سحبها فأنها تعتبر وكأنها لم تكن( ). وهنا يكون لكل عضوٍ من اعضاء المجلس عند النظر في مشروعات أو مقترحات القوانين أن يقترح التعديل بالحذف أو الإضافة أو التجزئة في المواد فيما يعرض من تعديلات على أن يقدم هذا التعديل مكتوباً إلى رئيس اللجنة قبل الجلسة التي ستنظر في المواد التي يشملها التعديل بأربع وعشرين ساعة على الأقل( ).</a:t>
            </a:r>
            <a:endParaRPr lang="ar-IQ" dirty="0"/>
          </a:p>
        </p:txBody>
      </p:sp>
    </p:spTree>
    <p:extLst>
      <p:ext uri="{BB962C8B-B14F-4D97-AF65-F5344CB8AC3E}">
        <p14:creationId xmlns:p14="http://schemas.microsoft.com/office/powerpoint/2010/main" val="348567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5029200"/>
          </a:xfrm>
        </p:spPr>
        <p:txBody>
          <a:bodyPr>
            <a:normAutofit fontScale="77500" lnSpcReduction="20000"/>
          </a:bodyPr>
          <a:lstStyle/>
          <a:p>
            <a:r>
              <a:rPr lang="ar-IQ" dirty="0"/>
              <a:t>و تعد مرحلة مناقشة مشروعات القوانين والتصويت عليها المرحلة الثانية من مراحل الاختصاص التشريعي، والتي تأتي مباشرةً بعد مرحلة اقتراح مشروعات القوانين، وسواء أكانت هذه المشروعات أو المقترحات مقدمة من جانب أعضاء البرلمان أم من جانب الحكومة ، فلكي تصبح قانوناً لابد من أن يوافق عليها البرلمان، سواء شكل من مجلس واحد أم من مجلسين ، وتجري إجراءات التصويت على مشروعات القوانين وفقاً للإجراءات التي تحكم سير العمل بالبرلمان أي طبقاً للنظم أو اللوائح الداخلية ، والتي غالباً ماتتضمن الأحكام الرئيسة المتعلقة بالأولوية في المناقشة وبنصاب الحضور، وبكيفية إبداء الرأي (كتابة أو بالنداء أو برفع الأيدي) وآلية التصويت وغيرها( )، وتختلف الأنظمة السياسية من نظام لآخر بحسب الآليات المعتمدة لتلك المناقشة ، فبعضها يطرح المناقشة في الجلسة العامة للبرلمان و الآخر يحيل المناقشة إلى لجان مختصة لهذا الغرض إذ تجري مناقشة مشروع القانون على ضوء التقرير المقدم من اللجنة البرلمانية المختصة ، وينبغي طرح المشروع على المجلس لمناقشته والتصويت عليه مادة مادة    ثم يؤخذ الرأي على المشروع بأكمله ، وتجري الموافقة عليه بالأغلبية المطلقة للحاضرين، وذلك في غير الحالات التي تشترط فيها أغلبية خاصة ، وعند تساوي الآراء المؤيدة والمعترضة ، يعد المشروع موضوع المناقشة مرفوضاً في بعض الدساتير( )، وكل مشروع قانون اقترحه أحد الأعضاء ، ورفضه البرلمان لا يجوز تقديمه ثانيةً في دورة الانعقاد نفسها، وبمجرد أن تنهي اللجان أعمالها وتضع تقاريرها التفصيلية بما تتضمنه من توصيات تعرضها على المجلس التشريعي بقصد المناقشة العامة  أو المحدودة       أو على التصويت من دون مناقشة ، والقصد من ذلك أن المناقشة العامة تكون بحضور رئيس المجلس أو نائبه بعد ان يتم يُسجل النواب الذين يرغبون في المداخلات لدى مكتب المجلس وتجري حسب ترتيب التسجيل في القائمة، واذا كانت المناقشة محدودة تكون    بعد استشارة اللجان المختصة أن يقرر إجراء مناقشة محدودة قبل التصويت ،   </a:t>
            </a:r>
            <a:r>
              <a:rPr lang="ar-IQ" dirty="0" smtClean="0"/>
              <a:t>ويمكن </a:t>
            </a:r>
            <a:r>
              <a:rPr lang="ar-IQ" dirty="0"/>
              <a:t>إجراء التصويت على مشروع القانون من دون مناقشة ، إذا ما طلبت الحكومة </a:t>
            </a:r>
            <a:r>
              <a:rPr lang="ar-IQ" dirty="0" smtClean="0"/>
              <a:t> </a:t>
            </a:r>
            <a:r>
              <a:rPr lang="ar-IQ" dirty="0"/>
              <a:t>أو اللجنة المختصة ذلك، ويتولى رئيس المجلس عرض ذلك على اجتماع رؤساء اللجان( ) ولا يكون انعقاد المجلس صحيحاً إلا بحضور أغلبية أعضائه ، ويعد مبدأ المناقشة العلنية من المبادئ السائدة في دساتير دول العالم الحديث( ).</a:t>
            </a:r>
          </a:p>
          <a:p>
            <a:r>
              <a:rPr lang="ar-IQ" dirty="0"/>
              <a:t>وهناك ملاحظتان تجدر الإشارة إليهما فيما يتعلق بالشكل: أولهما: أن الدستور القائم وقت وضع التشريع هو المرجع في التحقق من صحة الإجراءات والشكليات وإن المرجعية في تحديد هو الدستور، على الرغم من أن الدستور لا يعدّ المرجعية الوحيدة في تحديد قواعد الشكل والإجراءات التي يتوجب إتباعها من البرلمان، إذ وفي ذات الفقرة الخامسة من المادة الأولى اشترط الدستور الأمريكي، احتفاظ كل من المجلسين بمحاضر جلساته ينشرها من حين لآخر، باستثناء تلك الأجزاء التي يرى أنها تستلزم السرية ، كما أن تصويت أعضاء أي من المجلسين بالموافقة  أو الرفض في أي مسألة ، ينبغي أن يسجل في المحاضر إذا رغب في ذلك خمس عدد الأعضاء الحاضرين ، وفي الفقرة الخامسة من المادة  نفسها نص الدستور الأمريكي إذ ألزم أن تكون جميع مشاريع القوانين الخاصة بتحصيل الدخل تطرح في مجلس النواب، ولكن لمجلس الشيوخ أن يقترح أو يوافق على التعديلات ، كما في مشاريع القوانين الأُخرى ، إذ توجد إلى جانبه اللوائح الداخلية للبرلمان( ) ، إلا أن عيب عدم الدستورية الشكلية في التشريع لا يتحقق إلا إذا كانت الشكليات التي تمت مخالفتها قد ورد النص عليها في الدستور نفسه فهذه وحدها التي يعول عليها بوصفها مرجعاً في تحديد عيب عدم الدستورية للانحراف الشكلي،                     أما ما تتضمنه النصوص القانونية الأُخرى الأقل مرتبة من قواعد شكلية ، فإن مخالفتها لا يؤدي       إلى عيب عدم الدستورية( )، وثانيهما: لا تفرقة بين شكليات جوهرية وأُخرى ثانوية فيما يخص ما يقرره الدستور من إجراءات، فرق جانب من الفقه بين الإجراءات الشكلية الواردة في الدستور، وعدّ بعضها إجراءات جوهرية،  والآخر إجراءات ثانوية أو غير جوهرية ، وبعضها الثالث إجراءات وسط ( بين الجوهرية والثانوية ) وأطلق عليها الإجراءات محل النظر، وجعل عدم دستورية التشريع مقصورة على حالات مخالفة الإجراءات الجوهرية دون سواها( )، وهذا هو أتجاه الفقيه السنهوري( )، إلا أن الاتجاه الأغلب في الفقه يذهب إلى إن التفرقة بين الإجراءات الشكلية الجوهرية والإجراءات الشكلية غير الجوهرية ، وأن وجدت مجالاً للتطبيق في القرارات الإدارية ، فإنها لا تجد مكاناً لها في القضاء الدستوري( ) ، ومن تطبيقات أحكام المحكمة الدستورية العليا المصرية في هذا الشأن ، فأنها لم تفرق بين الشروط الشكلية التي فرضها الدستور ليجعل من بعضها مؤدياً إلى عدم دستورية التشريع، ومن الآخر شروطاً غير جوهرية لا تؤثر في صحة التشريع( ) ، وفي حكم آخر تقرر المحكمة أيضاً بهذا الخصوص ( إن قضاء هذه المحكمة مطرد على إن المطاعن الشكلية التي تتصل بالنصوص القانونية المطعون عليها لا تتعلق بمحتواها ، وإنما مرد الأمر فيها إلى مخالفة القيود الإجرائية التي فرض الدستور مراعاتها في مجال اقتراحها أو إقرارها أو إصدارها)( ).</a:t>
            </a:r>
          </a:p>
          <a:p>
            <a:endParaRPr lang="ar-IQ" dirty="0"/>
          </a:p>
          <a:p>
            <a:endParaRPr lang="ar-IQ" dirty="0"/>
          </a:p>
        </p:txBody>
      </p:sp>
    </p:spTree>
    <p:extLst>
      <p:ext uri="{BB962C8B-B14F-4D97-AF65-F5344CB8AC3E}">
        <p14:creationId xmlns:p14="http://schemas.microsoft.com/office/powerpoint/2010/main" val="151429023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TotalTime>
  <Words>1709</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أ.م.د سناء محمد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أ.م.د سناء محمد </dc:title>
  <dc:creator>pc-noora</dc:creator>
  <cp:lastModifiedBy>pc-noora</cp:lastModifiedBy>
  <cp:revision>3</cp:revision>
  <dcterms:created xsi:type="dcterms:W3CDTF">2006-08-16T00:00:00Z</dcterms:created>
  <dcterms:modified xsi:type="dcterms:W3CDTF">2019-04-01T18:24:04Z</dcterms:modified>
</cp:coreProperties>
</file>