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nchor="ctr">
            <a:normAutofit/>
            <a:scene3d>
              <a:camera prst="obliqueBottomRight"/>
              <a:lightRig rig="contrasting" dir="t">
                <a:rot lat="0" lon="0" rev="4500000"/>
              </a:lightRig>
            </a:scene3d>
            <a:sp3d contourW="6350" prstMaterial="metal">
              <a:bevelT w="127000" h="31750" prst="relaxedInset"/>
              <a:contourClr>
                <a:schemeClr val="accent1">
                  <a:shade val="75000"/>
                </a:schemeClr>
              </a:contourClr>
            </a:sp3d>
          </a:bodyPr>
          <a:lstStyle/>
          <a:p>
            <a:pPr marL="109728" indent="0" algn="ctr">
              <a:buNone/>
            </a:pPr>
            <a:r>
              <a:rPr lang="ar-IQ" sz="2800" b="1" u="sng"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القيد-الزمني-لإقرار-الموازنة-العامة</a:t>
            </a:r>
            <a:endParaRPr lang="ar-IQ" sz="2800" b="1" u="sng"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Title 1"/>
          <p:cNvSpPr>
            <a:spLocks noGrp="1"/>
          </p:cNvSpPr>
          <p:nvPr>
            <p:ph type="title"/>
          </p:nvPr>
        </p:nvSpPr>
        <p:spPr>
          <a:xfrm>
            <a:off x="609600" y="4572000"/>
            <a:ext cx="8229600" cy="1143000"/>
          </a:xfrm>
        </p:spPr>
        <p:txBody>
          <a:bodyPr/>
          <a:lstStyle/>
          <a:p>
            <a:r>
              <a:rPr lang="ar-IQ" dirty="0" smtClean="0"/>
              <a:t>أ.م.د.سناء محمد سدخان</a:t>
            </a:r>
            <a:endParaRPr lang="ar-IQ" dirty="0"/>
          </a:p>
        </p:txBody>
      </p:sp>
    </p:spTree>
    <p:extLst>
      <p:ext uri="{BB962C8B-B14F-4D97-AF65-F5344CB8AC3E}">
        <p14:creationId xmlns:p14="http://schemas.microsoft.com/office/powerpoint/2010/main" val="2686858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854891"/>
          </a:xfrm>
        </p:spPr>
        <p:txBody>
          <a:bodyPr>
            <a:normAutofit fontScale="40000" lnSpcReduction="20000"/>
          </a:bodyPr>
          <a:lstStyle/>
          <a:p>
            <a:pPr marL="109728" indent="0">
              <a:buNone/>
            </a:pPr>
            <a:r>
              <a:rPr lang="ar-IQ" sz="4000" b="1" dirty="0"/>
              <a:t>ثانياً: إقرار الموازنة العامة</a:t>
            </a:r>
          </a:p>
          <a:p>
            <a:pPr marL="109728" indent="0">
              <a:buNone/>
            </a:pPr>
            <a:r>
              <a:rPr lang="ar-IQ" dirty="0"/>
              <a:t> البحث في هذا الموضوع يقتضي معرفة السلطة المختصة بإقرار الموازنة العامة (بشيء من التفصيل) وهل يوجد سقف زمني تلتزم به هذه السلطة عند إقرارها الموازنة العامة وهذا ما سنفعله على النحو الاتي : </a:t>
            </a:r>
          </a:p>
          <a:p>
            <a:pPr marL="109728" indent="0">
              <a:buNone/>
            </a:pPr>
            <a:r>
              <a:rPr lang="ar-IQ" dirty="0"/>
              <a:t>فبالنسبة للسلطة المختصة بإقرار الموازنة العامة فانها كما قلنا سابقاً هي السلطة التشريعية   وقد اكتسبت هذا الحق عبر تطور تاريخي وبشكل تدريجي إذ بدأ الأمر بضرورة أخذ موافقتها على فرض الضرائب ثم استتبع ذلك ضرورة مراقبتها لأنفاق حصيلتها فأصبح من الضروري اعتمادها وإقرارها للموازنة العامة  .</a:t>
            </a:r>
          </a:p>
          <a:p>
            <a:pPr marL="109728" indent="0">
              <a:buNone/>
            </a:pPr>
            <a:r>
              <a:rPr lang="ar-IQ" dirty="0"/>
              <a:t>ويعبر عن حق السلطة التشريعية في اعتماد وإقرار الموازنة العامة بقاعدة مالية هي (أسبقية الاعتماد على التنفيذ) ومقتضاها أنه لا يمكن للسلطة التنفيذية أن تقوم بتنفيذ مشروع قانون الموازنة إلا بعد إقرارها من السلطة التشريعية إذ لو أجيز لها القيام بالتنفيذ قبل الإقرار لأضعف حق السلطة التشريعية في الرقابة على سياسة الحكومة وأعمالها  .</a:t>
            </a:r>
          </a:p>
          <a:p>
            <a:pPr marL="109728" indent="0">
              <a:buNone/>
            </a:pPr>
            <a:r>
              <a:rPr lang="ar-IQ" dirty="0"/>
              <a:t>وفي العراق منح الدستور الصادر عام 2005 السلطة التشريعية حق إقرار الموازنة العامة إذ نصت الفقرة (أولاً) من المادة (62) على (يقدم مجلس الوزراء مشروع قانون الموازنة العامة والحساب الختامي على مجلس النواب لإقراره) وكذلك فعل قانون الإدارة المالية لسنة 2004 إذ قضى بقيام وزير المالية في يوم 10/تشرين الأول بعرض مشروع الموازنة العامة الموافق عليه من مجلس الوزراء على السلطة التشريعية للمصادقة عليه .</a:t>
            </a:r>
          </a:p>
          <a:p>
            <a:pPr marL="109728" indent="0">
              <a:buNone/>
            </a:pPr>
            <a:r>
              <a:rPr lang="ar-IQ" dirty="0"/>
              <a:t>وبعد وصول مشروع قانون الموازنة العامة إلى مجلس النواب تبدأ إجراءات مناقشته والتصويت عليه  إما بالقبول أو إجراء تعديل عليه بإعادة تخصيص النفقات المقترحة وتقليل المبلغ الإجمالي للموازنة ولمجلس النواب الحق بالاقتراح على مجلس الوزراء زيادة إجمالي مبالغ النفقات  ثم بعد قبول مشروع قانون الموازنة يصدر قانون يسمى قانون الموازنة العامة .</a:t>
            </a:r>
          </a:p>
          <a:p>
            <a:pPr marL="109728" indent="0">
              <a:buNone/>
            </a:pPr>
            <a:r>
              <a:rPr lang="ar-IQ" dirty="0"/>
              <a:t>وفيما يخص القيد الزمني لإقرار الموازنة العامة فأن تساؤل يثور مفاده هل أن السلطة التشريعية أو مجلس النواب ملزمة بإقرار الموازنة العامة في تأريخ محدد أم لا ؟ </a:t>
            </a:r>
          </a:p>
          <a:p>
            <a:pPr marL="109728" indent="0">
              <a:buNone/>
            </a:pPr>
            <a:r>
              <a:rPr lang="ar-IQ" dirty="0"/>
              <a:t>وللإجابة نقول أنه لدى تفحص النصوص القانونية الواردة في دستور جمهورية العراق لعام 2005 وكذلك الواردة في قانون الإدارة المالية رقم 95 لسنة 2004 لم نجد نصاً صريحاً يتضمن إلزاماً لمجلس النواب بإقراره الموازنة العامة في تاريخ محدد . </a:t>
            </a:r>
          </a:p>
          <a:p>
            <a:pPr marL="109728" indent="0">
              <a:buNone/>
            </a:pPr>
            <a:r>
              <a:rPr lang="ar-IQ" dirty="0"/>
              <a:t>إلا أن الدستور المذكور أعلاه قد نص في مادته (57) على (لمجلس النواب دورة انعقاد دستورية بفصلين تشريعيين أمدهما ثمانية أشهر يحدد النظام الداخلي كيفية انعقادهما ولا ينتهي فصل الانعقاد الذي تعرض فيه الموازنة العامة إلا بعد الموافقة عليها) ولدى الرجوع إلى النظام الداخلي لمجلس النواب الصادر عام 2006 نجده ينص في المادة (22) منه على (أولاً: لمجلس النواب دورة انعقاد سنوية بفصلين تشريعين أمدهما ثمانية اشهر يبدأ أولهما في 1/آذار وينتهي في 30/حزيران من كل سنة ويبدأ الثاني في 1/أيلول وينتهي في 31/كانون الأول . ثانياً: لا ينتهي الفصل التشريعي الذي عرضت فيه الموازنة العامة للدولة إلا بعد الموافقة عليها) . وبما أن قانون الإدارة المالية لسنة 2004 قد ألزم وزير المالية بإحالة مشروع قانون الموازنة العامة الموافق عليه من مجلس الوزراء على مجلس النواب في 10/تشرين الأول أو 10/تشرين الثاني (أيهما أقرب) لذا فأننا نستطيع القول أن هناك قيداً زمنياً يكون مجلس النواب ملزم خلاله بإقرار الموازنة العامة وهو الفصل التشريعي الثاني وبالتحديد من تاريخ 10/تشرين الأول أو 10/تشرين الثاني (أيهما أقرب) (موعد إرسال مشروع الموازنة إلى مجلس النواب) ولغاية 31/كانون الأول  .</a:t>
            </a:r>
          </a:p>
          <a:p>
            <a:pPr marL="109728" indent="0">
              <a:buNone/>
            </a:pPr>
            <a:r>
              <a:rPr lang="ar-IQ" dirty="0"/>
              <a:t>إلا أن مجلس النواب قد لا يتمكن من إقرار الموازنة  العامة قبل 31/كانون الأول أما لتأخر السلطة التنفيذية في إرسال مشروع قانون الموازنة العامة أو لكثرة خلافات أعضاء مجلس النواب حول بنود مشروع قانون الموازنة لذا فأنه واستنادً لما تقدم يتم تمديد الفصل التشريعي الثاني لحين إقرار الموازنة .</a:t>
            </a:r>
          </a:p>
          <a:p>
            <a:pPr marL="109728" indent="0">
              <a:buNone/>
            </a:pPr>
            <a:r>
              <a:rPr lang="ar-IQ" dirty="0"/>
              <a:t>وعلى الرغم مما هذا في الاتجاه الدستوري من حث وإلزام لمجلس النواب في إقرار الموازنة العامة قبل حلول السنة المالية الجديدة إلا أنه لا يضمن إقرار الموازنة قبل حلول السنة المذكورة فالمادة (57) أعلاه مطلقة فيما يخص عدم انتهاء الفصل التشريعي الذي تعرض فيه الموازنة العامة إلا بعد إقرارها لذا فأنه من المتصور أن يتأخر إقرار قانون الموازنة إلى 1/أذار من السنة المالية الجديدة لأن الفصل التشريعي الأول لا يبدأ إلا في هذا التاريخ  .</a:t>
            </a:r>
          </a:p>
          <a:p>
            <a:pPr marL="109728" indent="0">
              <a:buNone/>
            </a:pPr>
            <a:r>
              <a:rPr lang="ar-IQ" dirty="0"/>
              <a:t>ولتلافي الضرر الناتج عن عدم إقرار الموازنة العامة لغاية 31/كانون الأول على الاقتصاد الوطني إذ تكون هيئات الدولة ومؤسساتها مهددة بتعطيل وظائفها لعدم تمكنها من الانفاق أورد قانون الإدارة المالية رقم 95 لسنة 2004 حلاً لذلك مفاده منح وزير المالية صلاحية المصادقة شهرياً على الانفاق بنسبة 1/12 من المخصصات الفعلية للسنة السابقة إلى حين إقرار الموازنة على ان تستخدم تلك النفقات لسداد الالتزامات والمرتبات ونفقات الأمن الاجتماعي وخدمات الديون  وعلى أن تؤخذ تلك النفقات بنظر الاعتبار في قانون الموازنة العامة عند إقراره  .</a:t>
            </a:r>
          </a:p>
          <a:p>
            <a:pPr marL="109728" indent="0">
              <a:buNone/>
            </a:pPr>
            <a:endParaRPr lang="ar-IQ" dirty="0"/>
          </a:p>
        </p:txBody>
      </p:sp>
    </p:spTree>
    <p:extLst>
      <p:ext uri="{BB962C8B-B14F-4D97-AF65-F5344CB8AC3E}">
        <p14:creationId xmlns:p14="http://schemas.microsoft.com/office/powerpoint/2010/main" val="915327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62467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406703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54037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343495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20807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413568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65069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551594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19262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4525963"/>
          </a:xfrm>
        </p:spPr>
        <p:txBody>
          <a:bodyPr>
            <a:normAutofit/>
          </a:bodyPr>
          <a:lstStyle/>
          <a:p>
            <a:pPr marL="109728" indent="0" algn="ctr">
              <a:buNone/>
            </a:pPr>
            <a:r>
              <a:rPr lang="ar-IQ" b="1" i="1" u="sng" dirty="0">
                <a:effectLst>
                  <a:outerShdw blurRad="38100" dist="38100" dir="2700000" algn="tl">
                    <a:srgbClr val="000000">
                      <a:alpha val="43137"/>
                    </a:srgbClr>
                  </a:outerShdw>
                </a:effectLst>
              </a:rPr>
              <a:t>المقدمة</a:t>
            </a:r>
          </a:p>
          <a:p>
            <a:pPr marL="109728" indent="0">
              <a:buNone/>
            </a:pPr>
            <a:endParaRPr lang="ar-IQ" dirty="0"/>
          </a:p>
          <a:p>
            <a:pPr marL="109728" indent="0">
              <a:buNone/>
            </a:pPr>
            <a:r>
              <a:rPr lang="ar-IQ" dirty="0"/>
              <a:t> </a:t>
            </a:r>
            <a:r>
              <a:rPr lang="ar-IQ" sz="1800" dirty="0"/>
              <a:t>تحوز الموازنة أهمية كبيرة تتمثل في كونها الإطار القانوني الذي بمقتضاه يتم تضمين وتحقيق أهداف الدولة الاقتصادية والسياسية والاجتماعية لذا أحاطها القانون بقواعد وضوابط لا بد من مراعاتها عند إعدادها وإقرارها وعلى أن يتم ذلك (لا سيما الإقرار)  خلال سقف زمني معين وأن عدم مراعاة ذلك من شأنه أن يؤدي إلى تأخر تحقيق أهداف الدولة المذكورة أعلاه وبالتالي إلحاق الضرر بالمصلحة العامة (مصلحة الدولة والأفراد).</a:t>
            </a:r>
          </a:p>
          <a:p>
            <a:pPr marL="109728" indent="0">
              <a:buNone/>
            </a:pPr>
            <a:r>
              <a:rPr lang="ar-IQ" sz="1800" dirty="0"/>
              <a:t>وعليه سنقسم هذا المطلب إلى ثلاثة فروع نتناول في الفرع الأول التعريف بالموازنة العامة والثاني نخصصه لبيان قواعد الموازنة العامة وأما الثالث فسنتطرق فيه إلى إعداد الموازنة وإقرارها بما في ذلك القيد الزمني على هذا الإقرار .</a:t>
            </a:r>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246598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086287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457962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179315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595122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450922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371805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47500" lnSpcReduction="20000"/>
          </a:bodyPr>
          <a:lstStyle/>
          <a:p>
            <a:pPr marL="109728" indent="0">
              <a:buNone/>
            </a:pPr>
            <a:r>
              <a:rPr lang="ar-IQ" b="1" dirty="0"/>
              <a:t>الفرع الأول </a:t>
            </a:r>
          </a:p>
          <a:p>
            <a:pPr marL="109728" indent="0">
              <a:buNone/>
            </a:pPr>
            <a:r>
              <a:rPr lang="ar-IQ" b="1" dirty="0"/>
              <a:t>التعريف بالموازنة العامة </a:t>
            </a:r>
          </a:p>
          <a:p>
            <a:pPr marL="109728" indent="0">
              <a:buNone/>
            </a:pPr>
            <a:r>
              <a:rPr lang="ar-IQ" dirty="0"/>
              <a:t> سنتكلم في هذا الموضع من البحث عن تعريف الموازنة العامة لغة واصطلاحاً وخصائص الموازنة العامة وطبيعتها القانونية وعلى النحو الأتي :</a:t>
            </a:r>
          </a:p>
          <a:p>
            <a:pPr marL="109728" indent="0">
              <a:buNone/>
            </a:pPr>
            <a:r>
              <a:rPr lang="ar-IQ" b="1" dirty="0" smtClean="0"/>
              <a:t>أولاً</a:t>
            </a:r>
            <a:r>
              <a:rPr lang="ar-IQ" b="1" dirty="0"/>
              <a:t>: تعريف الموازنة العامة لغة واصطلاحاً </a:t>
            </a:r>
          </a:p>
          <a:p>
            <a:pPr marL="109728" indent="0">
              <a:buNone/>
            </a:pPr>
            <a:r>
              <a:rPr lang="ar-IQ" dirty="0"/>
              <a:t> الموازنة لغة هي من مصدر وزن والوزن هو (ثقل شيء بشيء مثله كأوزان الدراهم) .</a:t>
            </a:r>
          </a:p>
          <a:p>
            <a:pPr marL="109728" indent="0">
              <a:buNone/>
            </a:pPr>
            <a:r>
              <a:rPr lang="ar-IQ" dirty="0"/>
              <a:t>وأما الموازنة العامة اصطلاحاً فقد عرفها قانون الإدارة المالية والدين العام رقم 95 لسنة2004  بأنها (برنامج مالي يقوم على التخمينات السنوية لإيرادات ونفقات وتحويلات والصفات العينية للحكومة)  وكذلك عُرفت بأنها (توقع وإجازة النفقات العامة والإيرادات العامة عن مدة مستقبلية غالباً ما تكون سنة)  .</a:t>
            </a:r>
          </a:p>
          <a:p>
            <a:pPr marL="109728" indent="0">
              <a:buNone/>
            </a:pPr>
            <a:r>
              <a:rPr lang="ar-IQ" b="1" dirty="0" smtClean="0"/>
              <a:t>ثانياً</a:t>
            </a:r>
            <a:r>
              <a:rPr lang="ar-IQ" b="1" dirty="0"/>
              <a:t>: خصائص الموازنة العامة :</a:t>
            </a:r>
          </a:p>
          <a:p>
            <a:pPr marL="109728" indent="0">
              <a:buNone/>
            </a:pPr>
            <a:r>
              <a:rPr lang="ar-IQ" dirty="0"/>
              <a:t>تتصف الموازنة العامة بعدة خصائص هي :</a:t>
            </a:r>
          </a:p>
          <a:p>
            <a:pPr marL="109728" indent="0">
              <a:buNone/>
            </a:pPr>
            <a:r>
              <a:rPr lang="ar-IQ" b="1" u="sng" dirty="0"/>
              <a:t>1-الموازنة العامة توقع أو تقدير</a:t>
            </a:r>
          </a:p>
          <a:p>
            <a:pPr marL="109728" indent="0">
              <a:buNone/>
            </a:pPr>
            <a:r>
              <a:rPr lang="ar-IQ" dirty="0"/>
              <a:t> ويقصد بذلك أن الموازنة العامة تقوم على أساس وضع توقعات أو تقديرات احتمالية لنفقات الدولة وإيراداتها ويشترط في هذه التقديرات الاتي :</a:t>
            </a:r>
          </a:p>
          <a:p>
            <a:pPr marL="109728" indent="0">
              <a:buNone/>
            </a:pPr>
            <a:r>
              <a:rPr lang="ar-IQ" dirty="0" smtClean="0"/>
              <a:t>أ‌-أن </a:t>
            </a:r>
            <a:r>
              <a:rPr lang="ar-IQ" dirty="0"/>
              <a:t>تكون تفصيلية وموضوعية بقدر المستطاع إذ أن نجاح الموازنة يتوقف على دقة التقدير ومدى اقترابه من الواقع  .</a:t>
            </a:r>
          </a:p>
          <a:p>
            <a:pPr marL="109728" indent="0">
              <a:buNone/>
            </a:pPr>
            <a:r>
              <a:rPr lang="ar-IQ" dirty="0" smtClean="0"/>
              <a:t>ب‌-أن </a:t>
            </a:r>
            <a:r>
              <a:rPr lang="ar-IQ" dirty="0"/>
              <a:t>تكون التقديرات مستقبلية </a:t>
            </a:r>
          </a:p>
          <a:p>
            <a:pPr marL="109728" indent="0">
              <a:buNone/>
            </a:pPr>
            <a:r>
              <a:rPr lang="ar-IQ" dirty="0"/>
              <a:t>قلنا في تعريف الموازنة أنها توضع لفترة مستقبلية من الزمن وهي عادة ما تكون سنة وهذا ما يميز الموازنة عن الحساب الختامي فالموازنة تقديرات لنفقات الدولة وإيراداتها لسنة مقبلة أما الحساب الختامي فهو يشمل النفقات بعد إنفاقها والإيرادات بعد تحصيلها لسنة مالية مضت  .</a:t>
            </a:r>
          </a:p>
          <a:p>
            <a:pPr marL="109728" indent="0">
              <a:buNone/>
            </a:pPr>
            <a:r>
              <a:rPr lang="ar-IQ" b="1" u="sng" dirty="0"/>
              <a:t>2-الموازنة العامة تبنى على أساس إجازة أو إقرار من السلطة التشريعية</a:t>
            </a:r>
          </a:p>
          <a:p>
            <a:pPr marL="109728" indent="0">
              <a:buNone/>
            </a:pPr>
            <a:r>
              <a:rPr lang="ar-IQ" dirty="0"/>
              <a:t>ويقصد بذلك اختصاص السلطة التشريعية في الدول الديمقراطية على الموافقة على توقعات الحكومة من نفقات عامة وإيرادات عامة </a:t>
            </a:r>
          </a:p>
          <a:p>
            <a:pPr marL="109728" indent="0">
              <a:buNone/>
            </a:pPr>
            <a:r>
              <a:rPr lang="ar-IQ" dirty="0"/>
              <a:t>وتجدر الملاحظة إلى أن إقرار السلطة التشريعية بالرغم من انصرافه إلى كل من النفقات والإيرادات العامة إلا ان معنى هذا الإقرار يختلف بالنسبة لكل منهما فإقرار السلطة التشريعية لتقديرات النفقات العامة يعطي الحكومة الحق في القيام بها أو عدم القيام بها(حسب مضمون الإقرار) اما بالنسبة للإيرادات العامة فأن الإقرار المذكور يختلف إذ أنه لا يتضمن أي خيار للحكومة في تحصيلها أو عدم تحصيلها لأنها واجبة التحصيل طبقاً لنصوص القوانين  التي تقرر هذه الإيرادات أو طبقاً لممارسة الحكومة لنشاطها الاقتصادي كإيرادات الدومين العام  .</a:t>
            </a:r>
          </a:p>
          <a:p>
            <a:pPr marL="109728" indent="0">
              <a:buNone/>
            </a:pPr>
            <a:r>
              <a:rPr lang="ar-IQ" b="1" u="sng" dirty="0"/>
              <a:t>3- الموازنة العامة تسعى إلى تحقيق أهداف الدولة .</a:t>
            </a:r>
          </a:p>
          <a:p>
            <a:pPr marL="109728" indent="0">
              <a:buNone/>
            </a:pPr>
            <a:r>
              <a:rPr lang="ar-IQ" dirty="0"/>
              <a:t>أن الموازنة العامة ليست مجرد بيان يتضمن النفقات العامة والإيرادات العامة وإنما هي وثيقة الصلة بالاقتصاد الوطني والأداة الرئيسة التي يمكن عن طريقها تحقيق أهداف الدولة السياسية والاقتصادية والاجتماعية  .</a:t>
            </a:r>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181987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702491"/>
          </a:xfrm>
        </p:spPr>
        <p:txBody>
          <a:bodyPr>
            <a:normAutofit fontScale="55000" lnSpcReduction="20000"/>
          </a:bodyPr>
          <a:lstStyle/>
          <a:p>
            <a:pPr marL="109728" indent="0">
              <a:buNone/>
            </a:pPr>
            <a:r>
              <a:rPr lang="ar-IQ" b="1" u="sng" dirty="0"/>
              <a:t>ثالثاً: الطبيعة القانونية للموازنة العامة </a:t>
            </a:r>
          </a:p>
          <a:p>
            <a:pPr marL="109728" indent="0">
              <a:buNone/>
            </a:pPr>
            <a:r>
              <a:rPr lang="ar-IQ" dirty="0"/>
              <a:t>هنالك ثلاثة اتجاهات تنازعت تحديد الطبيعة القانونية للموازنة العامة هي كالاتي :</a:t>
            </a:r>
          </a:p>
          <a:p>
            <a:pPr marL="109728" indent="0">
              <a:buNone/>
            </a:pPr>
            <a:r>
              <a:rPr lang="ar-IQ" b="1" dirty="0"/>
              <a:t>الاتجاه الأول: </a:t>
            </a:r>
            <a:r>
              <a:rPr lang="ar-IQ" dirty="0"/>
              <a:t>الموازنة العامة عمل قانوني بحت</a:t>
            </a:r>
          </a:p>
          <a:p>
            <a:pPr marL="109728" indent="0">
              <a:buNone/>
            </a:pPr>
            <a:r>
              <a:rPr lang="ar-IQ" dirty="0"/>
              <a:t>يذهب هذا الاتجاه إلى اعتبار الموازنة العامة عملاً قانونياً من الناحيتين الشكلية والموضوعية وحججه هي :</a:t>
            </a:r>
          </a:p>
          <a:p>
            <a:pPr marL="109728" indent="0">
              <a:buNone/>
            </a:pPr>
            <a:r>
              <a:rPr lang="ar-IQ" dirty="0"/>
              <a:t>1-ان الموازنة العامة تمر بذات الإجراءات التي تمر بها التشريعات الأخرى وبعد إقرارها وإصدار القانون الخاص بها فلا يجوز تعديلها أو إلغائها إلا بعد موافقة السلطة التشريعية.</a:t>
            </a:r>
          </a:p>
          <a:p>
            <a:pPr marL="109728" indent="0">
              <a:buNone/>
            </a:pPr>
            <a:r>
              <a:rPr lang="ar-IQ" dirty="0"/>
              <a:t>2-أن الكثير من قواعد قانون الموازنة العامة تتصف بصفات القاعدة القانونية من عمومية وتجريد وإلزامية وتنظيم سلوك اجتماعي  . </a:t>
            </a:r>
          </a:p>
          <a:p>
            <a:pPr marL="109728" indent="0">
              <a:buNone/>
            </a:pPr>
            <a:r>
              <a:rPr lang="ar-IQ" b="1" dirty="0"/>
              <a:t>الاتجاه الثاني : </a:t>
            </a:r>
            <a:r>
              <a:rPr lang="ar-IQ" dirty="0"/>
              <a:t>الموازنة العامة عمل إداري بحت </a:t>
            </a:r>
          </a:p>
          <a:p>
            <a:pPr marL="109728" indent="0">
              <a:buNone/>
            </a:pPr>
            <a:r>
              <a:rPr lang="ar-IQ" dirty="0"/>
              <a:t>يذهب هذا الاتجاه إلى أن الموازنة العامة عمل إداري بحت اعتمادً على المعيار الموضوعي على أساس ان قواعد الموازنة العامة هي قواعد أبعد ما تكون عن القاعدة القانونية وصفاتها من عمومية وتجريد وتنظيم سلوك اجتماعي وإلزام وإنما هي عبارة عن تقديرات أو تخمينات إدارية تعدها السلطة التنفيذية ولا يكون من مهمة السلطة التشريعية سوى قبولها أو رفضها  .</a:t>
            </a:r>
          </a:p>
          <a:p>
            <a:pPr marL="109728" indent="0">
              <a:buNone/>
            </a:pPr>
            <a:r>
              <a:rPr lang="ar-IQ" b="1" dirty="0"/>
              <a:t>الاتجاه الثالث : </a:t>
            </a:r>
            <a:r>
              <a:rPr lang="ar-IQ" dirty="0"/>
              <a:t>الموازنة العامة عمل قانوني شكلاً وإداري موضوعاً </a:t>
            </a:r>
          </a:p>
          <a:p>
            <a:pPr marL="109728" indent="0">
              <a:buNone/>
            </a:pPr>
            <a:r>
              <a:rPr lang="ar-IQ" dirty="0"/>
              <a:t>يذهب هذا الاتجاه إلى ان الموازنة العامة هي عمل قانوني شكلا لأنه صادر عن السلطة التشريعية في الشكل الذي تصدر فيه القوانين أما من ناحية الموضوع فهو ليس سوى عمل إداري لأنه لا يتضمن أية قواعد عامة جديدة ولا يعطي الحكومة سلطة أو حقاً لم يكن لها من قبل وفقاً للقوانين السارية فالموازنة العامة هي خطة تعدها الحكومة وهي كما هو معروف تمارس اختصاصها عن طريق القرارات الإدارية  .</a:t>
            </a:r>
          </a:p>
          <a:p>
            <a:pPr marL="109728" indent="0">
              <a:buNone/>
            </a:pPr>
            <a:r>
              <a:rPr lang="ar-IQ" dirty="0"/>
              <a:t>ويبدو لنا أن الاتجاه الأقرب إلى الصواب هو ان الموازنة العامة عمل قانوني شكلاً وإداري موضوعاً فهو قانوني شكلاً لأنه لا يمكن إنكار الشكل التشريعي الذي يصدر به قانون الموازنة وهو إداري موضوعاً لانه لا يمكن إضفاء الصفة القانونية الموضوعية عليه لأن أغلب نصوصها تخلو من العمومية والتجريد وتقتصر على تقديرات النفقات العامة والإيرادات العامة في حين أن من صفات القاعدة القانونية العمومية والتجريد وأن لا تتصف بالتوقع أو التقدير وكذلك فان إقرار السلطة التشريعية يقتصر أثره على الأذن بصرف النفقات دون الإيرادات العامة لوجود نصوص قانونية تخول السلطة التنفيذية ذلك وما يؤيد ذلك ما ذهبت إليه محكمة النقض المصرية في حكم لها بأن قانون ربط الميزانية لا يعتبر قانوناًُ إلا من الناحية الشكلية فحسب أما من الناحية الموضوعية فهو عمل تنفيذي إداري  .</a:t>
            </a:r>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394128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62500" lnSpcReduction="20000"/>
          </a:bodyPr>
          <a:lstStyle/>
          <a:p>
            <a:pPr marL="109728" indent="0">
              <a:buNone/>
            </a:pPr>
            <a:r>
              <a:rPr lang="ar-IQ" b="1" dirty="0"/>
              <a:t>الفرع الثاني</a:t>
            </a:r>
          </a:p>
          <a:p>
            <a:pPr marL="109728" indent="0">
              <a:buNone/>
            </a:pPr>
            <a:r>
              <a:rPr lang="ar-IQ" b="1" dirty="0"/>
              <a:t>قواعد الموازنة العامة</a:t>
            </a:r>
          </a:p>
          <a:p>
            <a:pPr marL="109728" indent="0">
              <a:buNone/>
            </a:pPr>
            <a:r>
              <a:rPr lang="ar-IQ" dirty="0"/>
              <a:t> للموازنة العامة قواعد لا بد من مراعاتها عند إعدادها وإقرارها لأسباب سنذكرها عند تناول كل واحدة منها وهي كالاتي :</a:t>
            </a:r>
          </a:p>
          <a:p>
            <a:pPr marL="109728" indent="0">
              <a:buNone/>
            </a:pPr>
            <a:r>
              <a:rPr lang="ar-IQ" b="1" u="sng" dirty="0"/>
              <a:t>أولاً: قاعدة سنوية الموازنة </a:t>
            </a:r>
          </a:p>
          <a:p>
            <a:pPr marL="109728" indent="0">
              <a:buNone/>
            </a:pPr>
            <a:r>
              <a:rPr lang="ar-IQ" dirty="0"/>
              <a:t> يتم إعداد الموازنة العامة لفترة مستقبلية من الزمن هي سنة والسبب في ذلك أن فترة السنة تلاءم النفقات العامة والإيرادات العامة التي تتفاوت باختلاف فصول السنة وتتكرر كل سنة وكذلك فان تحضير الموازنة ومناقشتها وإقرارها يتطلب وقتاً وجهداًَ كبيرين ليس من السهل عملاً أن يتكرر كل فترة قصيرة من الزمن ولو طالت المدة عن السنة لأصبح من الصعب وضع تقديرات دقيقة للنفقات العامة والإيرادات العامة لتباعد الوقت بين إجراء التقديرات وتحققها  .</a:t>
            </a:r>
          </a:p>
          <a:p>
            <a:pPr marL="109728" indent="0">
              <a:buNone/>
            </a:pPr>
            <a:r>
              <a:rPr lang="ar-IQ" dirty="0"/>
              <a:t>وقاعدة سنوية الموازنة قد نص عليها قانون الإدارة المالية رقم 95 لسنة 2004 إذ جاءت الفقرة (1) من القسم (4) لتقول (تقر الموازنة لسنة مالية ويسري مفعولها خلال السنة التي أقرت بها) والسنة المالية وفقاً للفقرة (16) من القسم (2) من القانون أعلاه  تبدأ في 1/كانون الثاني وتنتهي في 31/كانون الأول .</a:t>
            </a:r>
          </a:p>
          <a:p>
            <a:pPr marL="109728" indent="0">
              <a:buNone/>
            </a:pPr>
            <a:r>
              <a:rPr lang="ar-IQ" dirty="0"/>
              <a:t>ومما تجدر الإشارة إليه أن قاعدة سنوية الموازنة ترد عليها بعض الاستثناءات تتعلق بقيام الحكومة بإعداد الموازنة لمدة تقل أو تزيد عن السنة وهي ما يلي :</a:t>
            </a:r>
          </a:p>
          <a:p>
            <a:pPr marL="109728" indent="0">
              <a:buNone/>
            </a:pPr>
            <a:r>
              <a:rPr lang="ar-IQ" b="1" dirty="0"/>
              <a:t>1-الموازنة الرأسمالية</a:t>
            </a:r>
          </a:p>
          <a:p>
            <a:pPr marL="109728" indent="0">
              <a:buNone/>
            </a:pPr>
            <a:r>
              <a:rPr lang="ar-IQ" dirty="0"/>
              <a:t>قد يتم وضع موازنات مستقلة لمدة أطول من سنة إلى جانب الموازنة السنوية وتكون هذه الموازنات الطويلة خاصة بالمشروعات طويلة الأمد وتقرر السلطة التشريعية اعتماد هذه الموازنات إلى جانب الموافقة على تخصيصات الموازنة السنوية  .</a:t>
            </a:r>
          </a:p>
          <a:p>
            <a:pPr marL="109728" indent="0">
              <a:buNone/>
            </a:pPr>
            <a:r>
              <a:rPr lang="ar-IQ" b="1" dirty="0"/>
              <a:t>2- نظام الموازنة الشهرية المؤقتة </a:t>
            </a:r>
          </a:p>
          <a:p>
            <a:pPr marL="109728" indent="0">
              <a:buNone/>
            </a:pPr>
            <a:r>
              <a:rPr lang="ar-IQ" dirty="0"/>
              <a:t>ويعرف بنظام الاعتمادات المؤقتة إذ تلجأ الدول إلى الموازنات الشهرية عندما لا يتمكن البرلمان من تصديق الموازنة في موعدها المعتاد أو عندما تتأخر السلطة التنفيذية في تقديم مشروعة الموازنة إلى السلطات التشريعية وحيث أن الإنفاق الحكومي يجب ان يستمر لتيسير عمل مرافق الدولة المختلفة لذا يكون من الضروري إجازة السلطة التشريعية لموازنة مؤقتة لمدة شهر واحد أو أكثر  .</a:t>
            </a:r>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150327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fontScale="55000" lnSpcReduction="20000"/>
          </a:bodyPr>
          <a:lstStyle/>
          <a:p>
            <a:pPr marL="109728" indent="0">
              <a:buNone/>
            </a:pPr>
            <a:r>
              <a:rPr lang="ar-IQ" sz="2900" b="1" dirty="0"/>
              <a:t>ثانياً : قاعدة وحدة الموازنة </a:t>
            </a:r>
          </a:p>
          <a:p>
            <a:pPr marL="109728" indent="0">
              <a:buNone/>
            </a:pPr>
            <a:r>
              <a:rPr lang="ar-IQ" dirty="0"/>
              <a:t> يقصد بهذه القاعدة أن تدرج كافة النفقات العامة والإيرادات العامة في وثيقة واحدة وتكمن أهمية هذه القاعدة من الناحية المالية والسياسية فمن الناحية الأولى تسهل هذه القاعدة من معرفة المركز المالي للدولة وذلك بمقارنة مجموع النفقات العامة بمجموع الإيرادات العامة حتى يمكن معرفة أن كان هناك فائض أو عجز في الموازنة ومن الناحية السياسية فأن قاعدة وحدة الموازنة تسهل الرقابة المالية للسلطة التشريعية  .</a:t>
            </a:r>
          </a:p>
          <a:p>
            <a:pPr marL="109728" indent="0">
              <a:buNone/>
            </a:pPr>
            <a:r>
              <a:rPr lang="ar-IQ" dirty="0"/>
              <a:t>على أن قاعدة وحدة الموازنة تشمل موازنة الدولة وحدها ومن ثم لا يعتبر خروجا على هذه القاعدة وجود موازنات عامة أخرى خاصة بالأشخاص المعنوية غير الدولة (كالاقاليم) والمحافظات إذ يعتبر كل (إقليم) أو محافظة شخص عام مستقل عن الدولة وبالتالي تكون له موازنة عامة محلية مستقلة عن موازنة الدولة  .</a:t>
            </a:r>
          </a:p>
          <a:p>
            <a:pPr marL="109728" indent="0">
              <a:buNone/>
            </a:pPr>
            <a:r>
              <a:rPr lang="ar-IQ" dirty="0"/>
              <a:t>وقاعدة وحدة الموازنة قد أخذ بها العراق إذ نص القسم (1) من قانون الإدارة المالية رقم 95 لسنة 2004 على (....ويستلزم مبدأ الوحدة أن تكون كل الموارد الحكومية موجهة إلى وعاء مشترك التخصص وتستعمل للإنفاق العام وفقاً لأولويات الحكومة). وعلى الرغم مما ذكر فأنه توجد استثناءات على قاعدة وحدة الموازنة هي :</a:t>
            </a:r>
          </a:p>
          <a:p>
            <a:pPr marL="109728" indent="0">
              <a:buNone/>
            </a:pPr>
            <a:r>
              <a:rPr lang="ar-IQ" b="1" dirty="0" smtClean="0"/>
              <a:t>1-الموازنات </a:t>
            </a:r>
            <a:r>
              <a:rPr lang="ar-IQ" b="1" dirty="0"/>
              <a:t>المستقلة </a:t>
            </a:r>
          </a:p>
          <a:p>
            <a:pPr marL="109728" indent="0">
              <a:buNone/>
            </a:pPr>
            <a:r>
              <a:rPr lang="ar-IQ" dirty="0"/>
              <a:t>وهي الموازنة الخاصة بالمؤسسات العامة التي منحها القانون شخصية معنوية وبالتالي يكون لها مركز مالي مستقل وموازنة مستقلة ويتميز هذا النوع من الموازنات بأنه لا يعرض على السلطة التشريعية وبالتالي لا تناقشها ولا تجيزها وإنما تعرض على مجلس إدارة المؤسسة  . </a:t>
            </a:r>
          </a:p>
          <a:p>
            <a:pPr marL="109728" indent="0">
              <a:buNone/>
            </a:pPr>
            <a:r>
              <a:rPr lang="ar-IQ" dirty="0"/>
              <a:t>وهذا النوع من الموازنات قد اشار إليه قانون الإدارة المالية رقم 95 لسنة 2004 إذ نصت الفقرة (1) من القسم (8) منه على (لكل مؤسسة عامة أن تعد ميزانيتها المقترحة وبعد مصادقة مدرائها والوزير المختص تقدم إلى وزير المالية للمراجعة والمصادقة النهائية ...) وكذلك نصت الفقرة (2) من القسم المذكور أعلاه بـ( لا تدخل ميزانية المؤسسات العامة في ميزانية الحكومة الفدرالية ولا تدخل أيضاً في أي جهة حكومية أخرى) .</a:t>
            </a:r>
          </a:p>
          <a:p>
            <a:pPr marL="109728" indent="0">
              <a:buNone/>
            </a:pPr>
            <a:r>
              <a:rPr lang="ar-IQ" b="1" dirty="0" smtClean="0"/>
              <a:t>2-الموازنات </a:t>
            </a:r>
            <a:r>
              <a:rPr lang="ar-IQ" b="1" dirty="0"/>
              <a:t>الملحقة </a:t>
            </a:r>
          </a:p>
          <a:p>
            <a:pPr marL="109728" indent="0">
              <a:buNone/>
            </a:pPr>
            <a:r>
              <a:rPr lang="ar-IQ" dirty="0"/>
              <a:t>وهي موازنة بعض المشروعات العامة الاقتصادية أو التجارية التي لم يمنحها المشرع الشخصية المعنوية وبالتالي لا يمكن إقرار موازنة مستقلة لها وإنما تلحق موازنتها بالموازنة العامة للدولة بوثيقة ملحقة بهذه الأخيرة للتعرف على مدى نجاحها في أداء مهامها والمردودات المتوقعة منها لذا فأن نفقات وإيرادات هذه الموازنات لا تدخل ضمن الأرقام الإجمالية للموازنة العامة للدولة بل ما حصل من فائض او عجز فأنه يظهر كنفقات أو إيرادات في الموازنة العامة وبالتالي فأنه يجب عرض الموازنة الملحقة على السلطة التشريعية لمناقشتها وإقرارها ولذا تعد هذه الموازنة استثناءً على قاعدة وحدة الموازنة من الناحية المالية دون السياسية   . </a:t>
            </a:r>
          </a:p>
          <a:p>
            <a:pPr marL="109728" indent="0">
              <a:buNone/>
            </a:pPr>
            <a:endParaRPr lang="ar-IQ" dirty="0"/>
          </a:p>
        </p:txBody>
      </p:sp>
    </p:spTree>
    <p:extLst>
      <p:ext uri="{BB962C8B-B14F-4D97-AF65-F5344CB8AC3E}">
        <p14:creationId xmlns:p14="http://schemas.microsoft.com/office/powerpoint/2010/main" val="112815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a:bodyPr>
          <a:lstStyle/>
          <a:p>
            <a:pPr marL="109728" indent="0">
              <a:buNone/>
            </a:pPr>
            <a:r>
              <a:rPr lang="ar-IQ" sz="1800" b="1" dirty="0"/>
              <a:t>ثالثاً : قاعدة عمومية الموازنة</a:t>
            </a:r>
          </a:p>
          <a:p>
            <a:pPr marL="109728" indent="0">
              <a:buNone/>
            </a:pPr>
            <a:r>
              <a:rPr lang="ar-IQ" sz="1800" dirty="0"/>
              <a:t> يقصد  بهذه القاعدة أن تدرج في الموازنة العامة جميع إيرادات الدولة ونفقاتها   .</a:t>
            </a:r>
          </a:p>
          <a:p>
            <a:pPr marL="109728" indent="0">
              <a:buNone/>
            </a:pPr>
            <a:r>
              <a:rPr lang="ar-IQ" sz="1800" dirty="0"/>
              <a:t>وقد أخذ العراق بهذه القاعدة إذ نص قانون الإدارة المالية رقم 95 لسنة 2004 على (...ويستلزم مبدأ الشمولية أن تشمل الموازنة كل المؤسسات والدوائر الحكومية التي تقوم بعمليات حكومية وأن تقدم الموازنة فكرة مستقلة متماسكة ومتكاملة عن عملياتها...)  وكذلك في موضع أخر نص هذا القانون على (تحدد كل مصادر الإيرادات بدقة في الموازنة وتبين كل نفقات السنة المالية ...)  .</a:t>
            </a:r>
          </a:p>
          <a:p>
            <a:pPr marL="109728" indent="0">
              <a:buNone/>
            </a:pPr>
            <a:r>
              <a:rPr lang="ar-IQ" sz="1800" dirty="0"/>
              <a:t>وتقوم قاعدة عمومية الموازنة على فكرتين تشكل كل منهما قاعدة مالية هما :</a:t>
            </a:r>
          </a:p>
          <a:p>
            <a:pPr marL="109728" indent="0">
              <a:buNone/>
            </a:pPr>
            <a:r>
              <a:rPr lang="ar-IQ" sz="1800" b="1" dirty="0"/>
              <a:t>1-قاعدة تخصيص النفقات </a:t>
            </a:r>
          </a:p>
          <a:p>
            <a:pPr marL="109728" indent="0">
              <a:buNone/>
            </a:pPr>
            <a:r>
              <a:rPr lang="ar-IQ" sz="1800" dirty="0"/>
              <a:t>وتعني أن اعتماد البرلمان للنفقات لا يجوز أن يكون إجماليا بل يجب أن يخصص مبلغ معين لكل وجه من وجوه الإنفاق وأن هذه القاعدة تتيح للبرلمان مراقبة الإنفاق الحكومي في تفصيلاته ويجعل الحكومة مقيدة في الإنفاق على الوجوه المختلفة بحدود المبالغ التي اعتمدها البرلمان للإنفاق عليها  . </a:t>
            </a:r>
          </a:p>
          <a:p>
            <a:pPr marL="109728" indent="0">
              <a:buNone/>
            </a:pPr>
            <a:r>
              <a:rPr lang="ar-IQ" sz="1800" b="1" dirty="0" smtClean="0"/>
              <a:t>2-قاعدة </a:t>
            </a:r>
            <a:r>
              <a:rPr lang="ar-IQ" sz="1800" b="1" dirty="0"/>
              <a:t>عدم جواز تخصيص الإيرادات </a:t>
            </a:r>
          </a:p>
          <a:p>
            <a:pPr marL="109728" indent="0">
              <a:buNone/>
            </a:pPr>
            <a:r>
              <a:rPr lang="ar-IQ" sz="1800" dirty="0"/>
              <a:t>يقصد بهذه القاعدة ألا يخصص إيراد معين من وجود الإيرادات لتمويل وجه معين من وجوه الأنفاق .</a:t>
            </a:r>
          </a:p>
          <a:p>
            <a:pPr marL="109728" indent="0">
              <a:buNone/>
            </a:pPr>
            <a:r>
              <a:rPr lang="ar-IQ" sz="1800" dirty="0"/>
              <a:t>وأهمية هذه القاعدة تكمن في إحكام رقابة البرلمان على أوجه الإيرادات والنفقات العامة وكذلك عدم إسراف مرافق الدولة في تقدير نفقاتها إذا ما خُصصت لها موارد معينة  .</a:t>
            </a:r>
          </a:p>
          <a:p>
            <a:pPr marL="109728" indent="0">
              <a:buNone/>
            </a:pPr>
            <a:endParaRPr lang="ar-IQ" dirty="0"/>
          </a:p>
        </p:txBody>
      </p:sp>
    </p:spTree>
    <p:extLst>
      <p:ext uri="{BB962C8B-B14F-4D97-AF65-F5344CB8AC3E}">
        <p14:creationId xmlns:p14="http://schemas.microsoft.com/office/powerpoint/2010/main" val="135563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lstStyle/>
          <a:p>
            <a:pPr marL="109728" indent="0">
              <a:buNone/>
            </a:pPr>
            <a:r>
              <a:rPr lang="ar-IQ" sz="1800" b="1" dirty="0"/>
              <a:t>رابعاً : قاعدة توازن الموازنة </a:t>
            </a:r>
          </a:p>
          <a:p>
            <a:pPr marL="109728" indent="0">
              <a:buNone/>
            </a:pPr>
            <a:r>
              <a:rPr lang="ar-IQ" sz="1800" dirty="0"/>
              <a:t> يقصد بقاعدة التوازن بشكلها التقليدي أن تتساوى نفقات الدولة مع إيراداتها حسابياً بحيث لا يكون هناك فائض أو عجز .</a:t>
            </a:r>
          </a:p>
          <a:p>
            <a:pPr marL="109728" indent="0">
              <a:buNone/>
            </a:pPr>
            <a:r>
              <a:rPr lang="ar-IQ" sz="1800" dirty="0"/>
              <a:t>ولكن بعد الأزمات المالية منذ سنة 1929 والتي أكدت فشل فلسفة دور الدولة الحارسة بانتشار البطالة وانهيار المؤسسات المالية العامة أضحى التوازن المطلوب بعيد عن التوازن الحسابي ليكون توازناً اقتصادياً واجتماعياً وسياسياً  . </a:t>
            </a:r>
          </a:p>
          <a:p>
            <a:pPr marL="109728" indent="0">
              <a:buNone/>
            </a:pPr>
            <a:endParaRPr lang="ar-IQ" sz="1800"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a:p>
            <a:pPr marL="109728" indent="0">
              <a:buNone/>
            </a:pPr>
            <a:endParaRPr lang="ar-IQ" dirty="0"/>
          </a:p>
        </p:txBody>
      </p:sp>
    </p:spTree>
    <p:extLst>
      <p:ext uri="{BB962C8B-B14F-4D97-AF65-F5344CB8AC3E}">
        <p14:creationId xmlns:p14="http://schemas.microsoft.com/office/powerpoint/2010/main" val="801982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248400"/>
          </a:xfrm>
        </p:spPr>
        <p:txBody>
          <a:bodyPr>
            <a:normAutofit fontScale="25000" lnSpcReduction="20000"/>
          </a:bodyPr>
          <a:lstStyle/>
          <a:p>
            <a:pPr marL="109728" indent="0">
              <a:buNone/>
            </a:pPr>
            <a:r>
              <a:rPr lang="ar-IQ" sz="4800" b="1" dirty="0">
                <a:cs typeface="+mj-cs"/>
              </a:rPr>
              <a:t>الفرع الثالث</a:t>
            </a:r>
          </a:p>
          <a:p>
            <a:pPr marL="109728" indent="0">
              <a:buNone/>
            </a:pPr>
            <a:r>
              <a:rPr lang="ar-IQ" sz="4800" b="1" dirty="0">
                <a:cs typeface="+mj-cs"/>
              </a:rPr>
              <a:t>إعداد الموازنة العامة وإقرارها</a:t>
            </a:r>
          </a:p>
          <a:p>
            <a:pPr marL="109728" indent="0">
              <a:buNone/>
            </a:pPr>
            <a:r>
              <a:rPr lang="ar-IQ" sz="4400" dirty="0">
                <a:cs typeface="+mj-cs"/>
              </a:rPr>
              <a:t> بعد أن أنهينا البحث في قواعد الموازنة العامة سنتكلم هنا عن كيفية إعدادها وإقرارها حتى نصل في النهاية إلى هدف البحث وهو هل يوجد سقف زمني لإقرار الموازنة العامة وعلى النحو الآتي :</a:t>
            </a:r>
          </a:p>
          <a:p>
            <a:pPr marL="109728" indent="0">
              <a:buNone/>
            </a:pPr>
            <a:r>
              <a:rPr lang="ar-IQ" sz="4400" b="1" dirty="0">
                <a:cs typeface="+mj-cs"/>
              </a:rPr>
              <a:t>أولاً : إعداد الموازنة العامة</a:t>
            </a:r>
          </a:p>
          <a:p>
            <a:pPr marL="109728" indent="0">
              <a:buNone/>
            </a:pPr>
            <a:r>
              <a:rPr lang="ar-IQ" sz="4400" dirty="0">
                <a:cs typeface="+mj-cs"/>
              </a:rPr>
              <a:t> يتضمن البحث في إعداد الموازنة العامة تبيان شقين الأول السلطة المختصة بإعدادها والثاني كيفية تقدير النفقات العامة والإيرادات العامة وهذا ما سنفعله على النحو الآتي:</a:t>
            </a:r>
          </a:p>
          <a:p>
            <a:pPr marL="109728" indent="0">
              <a:buNone/>
            </a:pPr>
            <a:r>
              <a:rPr lang="ar-IQ" sz="4400" b="1" dirty="0" smtClean="0">
                <a:cs typeface="+mj-cs"/>
              </a:rPr>
              <a:t>1-السلطة </a:t>
            </a:r>
            <a:r>
              <a:rPr lang="ar-IQ" sz="4400" b="1" dirty="0">
                <a:cs typeface="+mj-cs"/>
              </a:rPr>
              <a:t>المختصة بإعداد الموازنة العامة</a:t>
            </a:r>
          </a:p>
          <a:p>
            <a:pPr marL="109728" indent="0">
              <a:buNone/>
            </a:pPr>
            <a:r>
              <a:rPr lang="ar-IQ" sz="4400" dirty="0">
                <a:cs typeface="+mj-cs"/>
              </a:rPr>
              <a:t>تختص السلطة التنفيذية في كافة الدول بإعداد الموازنة العامة أي إجراء التقديرات لكل من النفقات العامة والإيرادات العامة  وتكمن أسباب ذلك في الاتي :</a:t>
            </a:r>
          </a:p>
          <a:p>
            <a:pPr marL="109728" indent="0">
              <a:buNone/>
            </a:pPr>
            <a:r>
              <a:rPr lang="ar-IQ" sz="4400" dirty="0" smtClean="0">
                <a:cs typeface="+mj-cs"/>
              </a:rPr>
              <a:t>أ‌-تعتبر </a:t>
            </a:r>
            <a:r>
              <a:rPr lang="ar-IQ" sz="4400" dirty="0">
                <a:cs typeface="+mj-cs"/>
              </a:rPr>
              <a:t>السلطة التنفيذية السلطة المسؤولة عن تيسير المرافق العامة ومن ثم تكون أقدر من غيرها على معرفة احتياجات هذه المرافق من نفقات عامة وأقدر من غيرها على معرفة الإيرادات المتوقع الحصول عليها .</a:t>
            </a:r>
          </a:p>
          <a:p>
            <a:pPr marL="109728" indent="0">
              <a:buNone/>
            </a:pPr>
            <a:r>
              <a:rPr lang="ar-IQ" sz="4400" dirty="0" smtClean="0">
                <a:cs typeface="+mj-cs"/>
              </a:rPr>
              <a:t>ب‌-تعتبر </a:t>
            </a:r>
            <a:r>
              <a:rPr lang="ar-IQ" sz="4400" dirty="0">
                <a:cs typeface="+mj-cs"/>
              </a:rPr>
              <a:t>السلطة التنفيذية السلطة المسؤولة عن تنفيذ الموازنة العامة ولذا فأنه من المنطقي أن يكون من مصلحتها أن تعمل على تحضيرها بدقة .</a:t>
            </a:r>
          </a:p>
          <a:p>
            <a:pPr marL="109728" indent="0">
              <a:buNone/>
            </a:pPr>
            <a:r>
              <a:rPr lang="ar-IQ" sz="4400" dirty="0" smtClean="0">
                <a:cs typeface="+mj-cs"/>
              </a:rPr>
              <a:t>ت‌-تحتاج </a:t>
            </a:r>
            <a:r>
              <a:rPr lang="ar-IQ" sz="4400" dirty="0">
                <a:cs typeface="+mj-cs"/>
              </a:rPr>
              <a:t>الموازنة لقدر كبير من التناسق بين اجزائها المختلفة وهو أمر لا يتحقق إلا إذا ترك للسلطة التنفيذية القيام بتحضيرها بدلاً من قيام السلطة التشريعية بذلك لتعدد اعضائها واختلاف مطالبهم المالية إرضاءً لناخبيهم بصرف النظر عن الاعتبارات الاقتصادية والفنية  .</a:t>
            </a:r>
          </a:p>
          <a:p>
            <a:pPr marL="109728" indent="0">
              <a:buNone/>
            </a:pPr>
            <a:r>
              <a:rPr lang="ar-IQ" sz="4400" dirty="0">
                <a:cs typeface="+mj-cs"/>
              </a:rPr>
              <a:t>وفي العراق فأن الأمر لا يختلف عما سبق ذكره إذ تختص السلطة التنفيذية بإعداد الموازنة العامة استنادً إلى الفقرة (رابعاً) من المادة (80) من الدستور الصادر عام 2005 إذ نصت هذه الفقرة بـ(يمارس مجلس الوزراء الصلاحيات الآتية :رابعاً : إعداد مشروع الموازنة العامة ...)  والأمر ذاته بالنسبة لقانون الإدارة المالية لسنة 2004 إذ قضى بقيام وزير المالية في شهر أيار من كل عام بإعداد تقرير يبين فيه أولويات السياسة المالية  للحكومة في السنة القادمة ويقدمه إلى مجلس الوزراء للمصادقة عليه ويرفق بهذا التقرير الحساب الختامي للسنة السابقة والمستجدات التي تمثلت في موازنة السنة الجارية وبعد ذلك يقوم وزير المالية في شهر حزيران وبالتشاور مع وزير التخطيط بتعميم لوائح داخلية على جميع الدوائر والمؤسسات الحكومية والتي تتولى عمليات الإنفاق سواء في المركز أم الأقاليم أم المحافظات تتضمن إشعارها بإعداد موازناتها الخاصة متضمنة تقدير نفقاتها وإيراداتها وعلى وفق أولويات السياسة المالية المحددة من مجلس الوزراء وتقدمها إلى وزير المالية لتجري عملية مناقشة مفرداتها وبنودها ثم بعد ذلك يقوم الأخير بعملية جمع هذه الموازنات وتنظيمها وتنسيقها بشكل مواد وجداول في مشروع موازنة موحد ليحيله إلى مجلس الوزراء في شهر أيلول بغية مناقشته والموافقة عليه  . </a:t>
            </a:r>
          </a:p>
          <a:p>
            <a:pPr marL="109728" indent="0">
              <a:buNone/>
            </a:pPr>
            <a:r>
              <a:rPr lang="ar-IQ" sz="4400" b="1" dirty="0" smtClean="0">
                <a:cs typeface="+mj-cs"/>
              </a:rPr>
              <a:t>2-كيفية </a:t>
            </a:r>
            <a:r>
              <a:rPr lang="ar-IQ" sz="4400" b="1" dirty="0">
                <a:cs typeface="+mj-cs"/>
              </a:rPr>
              <a:t>تقدير النفقات العامة والإيرادات العامة </a:t>
            </a:r>
          </a:p>
          <a:p>
            <a:pPr marL="109728" indent="0">
              <a:buNone/>
            </a:pPr>
            <a:r>
              <a:rPr lang="ar-IQ" sz="4400" dirty="0">
                <a:cs typeface="+mj-cs"/>
              </a:rPr>
              <a:t> سنتناول هنا الاساليب التي تعتمدها السلطة التنفيذية في تقديراتها للنفقات العامة والإيرادات العامة وعلى النحو الاتي :</a:t>
            </a:r>
          </a:p>
          <a:p>
            <a:pPr marL="109728" indent="0">
              <a:buNone/>
            </a:pPr>
            <a:r>
              <a:rPr lang="ar-IQ" sz="4400" dirty="0" smtClean="0">
                <a:cs typeface="+mj-cs"/>
              </a:rPr>
              <a:t>أ‌-تقدير </a:t>
            </a:r>
            <a:r>
              <a:rPr lang="ar-IQ" sz="4400" dirty="0">
                <a:cs typeface="+mj-cs"/>
              </a:rPr>
              <a:t>النفقات العامة </a:t>
            </a:r>
          </a:p>
          <a:p>
            <a:pPr marL="109728" indent="0">
              <a:buNone/>
            </a:pPr>
            <a:r>
              <a:rPr lang="ar-IQ" sz="4400" dirty="0">
                <a:cs typeface="+mj-cs"/>
              </a:rPr>
              <a:t>  قلنا سابقاً عند ذكر خصائص الموازنة العامة أن من ضمن ذلك أن تكون تقديرات النفقات العامة على قدر من الدقة ومقاربة للواقع إذ يجب على السلطة التنفيذية ان تتوخى ذلك والقاعدة المتبعة في تقدير النفقات العامة هي قاعدة التقدير المباشر والتي تقضي بقيام الوزارات والهيئات العامة ومن خلال موظفيها المختصين بتقدير نفقاتها طبقاً لاحتياجاتها المعروفة  . </a:t>
            </a:r>
          </a:p>
          <a:p>
            <a:pPr marL="109728" indent="0">
              <a:buNone/>
            </a:pPr>
            <a:r>
              <a:rPr lang="ar-IQ" sz="4400" dirty="0" smtClean="0">
                <a:cs typeface="+mj-cs"/>
              </a:rPr>
              <a:t>ب‌-تقدير </a:t>
            </a:r>
            <a:r>
              <a:rPr lang="ar-IQ" sz="4400" dirty="0">
                <a:cs typeface="+mj-cs"/>
              </a:rPr>
              <a:t>الإيرادات العامة</a:t>
            </a:r>
          </a:p>
          <a:p>
            <a:pPr marL="109728" indent="0">
              <a:buNone/>
            </a:pPr>
            <a:r>
              <a:rPr lang="ar-IQ" sz="4400" b="1" dirty="0">
                <a:cs typeface="+mj-cs"/>
              </a:rPr>
              <a:t>توجد عدة أساليب لتقدير الإيرادات العامة وهي :</a:t>
            </a:r>
          </a:p>
          <a:p>
            <a:r>
              <a:rPr lang="ar-IQ" sz="4400" dirty="0" smtClean="0">
                <a:cs typeface="+mj-cs"/>
              </a:rPr>
              <a:t>طريقة </a:t>
            </a:r>
            <a:r>
              <a:rPr lang="ar-IQ" sz="4400" dirty="0">
                <a:cs typeface="+mj-cs"/>
              </a:rPr>
              <a:t>حسابات السنة قبل الأخيرة : بمقتضى هذه الطريقة يتم تقدير الإيرادات العامة للسنة المالية المقبلة على أساس الإيرادات التي تحققت فعلاً في أخر سنة مالية عُرفت نتائجها مع عدم إدخال أي تعديل على هذه الإيرادات إلا ما يدعو إليه سبب خاص يتوقع حدوثه في السنة المقبلة كفرض ضرائب جديدة أو زيادة أسعار الضرائب القائمة  أو ارتفاع أسعار النفط .</a:t>
            </a:r>
          </a:p>
          <a:p>
            <a:r>
              <a:rPr lang="ar-IQ" sz="4400" dirty="0" smtClean="0">
                <a:cs typeface="+mj-cs"/>
              </a:rPr>
              <a:t>طريقة </a:t>
            </a:r>
            <a:r>
              <a:rPr lang="ar-IQ" sz="4400" dirty="0">
                <a:cs typeface="+mj-cs"/>
              </a:rPr>
              <a:t>المتوسطات : بموجبها يتم تقدير الإيرادات العامة استنادً إلى ما تحقق من إيرادات فعلية خلال السنة ما قبل الأخيرة ويضاف إليها متوسط الإيرادات المتحققة للسنوات الثلاث أو الخمس السابقة على سنة التقدير  .</a:t>
            </a:r>
          </a:p>
          <a:p>
            <a:r>
              <a:rPr lang="ar-IQ" sz="4400" dirty="0" smtClean="0">
                <a:cs typeface="+mj-cs"/>
              </a:rPr>
              <a:t>طريقة </a:t>
            </a:r>
            <a:r>
              <a:rPr lang="ar-IQ" sz="4400" dirty="0">
                <a:cs typeface="+mj-cs"/>
              </a:rPr>
              <a:t>الزيادة او النقص النسبي : بمقتضى هذه الطريقة يتم تقدير الإيرادات العامة على ما تحقق من السنة قبل الأخيرة ثم يضاف إليها نسبة معينة (5% أو 10%) إذا كان القائمون بالتقدير يتوقعون حصول زيادة في مستوى النشاط الاقتصادي أو تخفض بنسبة معينة (5% أو 10%) إذا كان هناك توقع بهبوط في مستوى النشاط الاقتصادي  .</a:t>
            </a:r>
          </a:p>
          <a:p>
            <a:pPr marL="109728" indent="0">
              <a:buNone/>
            </a:pPr>
            <a:r>
              <a:rPr lang="ar-IQ" sz="4400" dirty="0">
                <a:cs typeface="+mj-cs"/>
              </a:rPr>
              <a:t>أما في العراق فأنه اعتمد أسلوب أخر لتقدير الإيرادات العامة يقوم على التنبؤات الحكيمة والمعتدلة لأسعار النفط والمنتجات والنفطية والضرائب وإيرادات الكمارك  .</a:t>
            </a:r>
          </a:p>
          <a:p>
            <a:pPr marL="109728" indent="0">
              <a:buNone/>
            </a:pPr>
            <a:endParaRPr lang="ar-IQ" dirty="0">
              <a:cs typeface="+mj-cs"/>
            </a:endParaRPr>
          </a:p>
        </p:txBody>
      </p:sp>
    </p:spTree>
    <p:extLst>
      <p:ext uri="{BB962C8B-B14F-4D97-AF65-F5344CB8AC3E}">
        <p14:creationId xmlns:p14="http://schemas.microsoft.com/office/powerpoint/2010/main" val="24977492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TotalTime>
  <Words>3169</Words>
  <Application>Microsoft Office PowerPoint</Application>
  <PresentationFormat>On-screen Show (4:3)</PresentationFormat>
  <Paragraphs>133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أ.م.د.سناء محمد سدخان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أ.م.د.سناء محمد سدخان</dc:title>
  <dc:creator>pc-noora</dc:creator>
  <cp:lastModifiedBy>pc-noora</cp:lastModifiedBy>
  <cp:revision>4</cp:revision>
  <dcterms:created xsi:type="dcterms:W3CDTF">2006-08-16T00:00:00Z</dcterms:created>
  <dcterms:modified xsi:type="dcterms:W3CDTF">2019-04-01T08:57:04Z</dcterms:modified>
</cp:coreProperties>
</file>