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8" r:id="rId2"/>
    <p:sldId id="269" r:id="rId3"/>
    <p:sldId id="257" r:id="rId4"/>
    <p:sldId id="271" r:id="rId5"/>
    <p:sldId id="270" r:id="rId6"/>
    <p:sldId id="272" r:id="rId7"/>
    <p:sldId id="274" r:id="rId8"/>
    <p:sldId id="273" r:id="rId9"/>
    <p:sldId id="261" r:id="rId10"/>
    <p:sldId id="275" r:id="rId11"/>
    <p:sldId id="276" r:id="rId12"/>
    <p:sldId id="277" r:id="rId13"/>
    <p:sldId id="278"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1910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777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35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400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86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162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08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30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387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84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044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1956717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86400"/>
            <a:ext cx="8229600" cy="1143000"/>
          </a:xfrm>
        </p:spPr>
        <p:txBody>
          <a:bodyPr/>
          <a:lstStyle/>
          <a:p>
            <a:pPr algn="l"/>
            <a:r>
              <a:rPr lang="ar-IQ" dirty="0" smtClean="0"/>
              <a:t>أ.م.د سناء محمد سدخان</a:t>
            </a:r>
            <a:endParaRPr lang="ar-IQ" dirty="0"/>
          </a:p>
        </p:txBody>
      </p:sp>
      <p:sp>
        <p:nvSpPr>
          <p:cNvPr id="3" name="Content Placeholder 2"/>
          <p:cNvSpPr>
            <a:spLocks noGrp="1"/>
          </p:cNvSpPr>
          <p:nvPr>
            <p:ph idx="1"/>
          </p:nvPr>
        </p:nvSpPr>
        <p:spPr>
          <a:xfrm>
            <a:off x="533400" y="457200"/>
            <a:ext cx="8229600" cy="4525963"/>
          </a:xfrm>
        </p:spPr>
        <p:txBody>
          <a:bodyPr anchor="ctr">
            <a:normAutofit/>
          </a:bodyPr>
          <a:lstStyle/>
          <a:p>
            <a:pPr marL="0" indent="0" algn="ctr">
              <a:buNone/>
            </a:pPr>
            <a:r>
              <a:rPr lang="ar-IQ" sz="4000" dirty="0" smtClean="0"/>
              <a:t>الحدود القانونية والسياسية والعملية للاختصاص المالي والاقتصادي للسلطة التشريعية </a:t>
            </a:r>
          </a:p>
          <a:p>
            <a:pPr marL="0" indent="0">
              <a:buNone/>
            </a:pPr>
            <a:endParaRPr lang="ar-IQ" sz="4000" dirty="0"/>
          </a:p>
        </p:txBody>
      </p:sp>
    </p:spTree>
    <p:extLst>
      <p:ext uri="{BB962C8B-B14F-4D97-AF65-F5344CB8AC3E}">
        <p14:creationId xmlns:p14="http://schemas.microsoft.com/office/powerpoint/2010/main" val="3022402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05800" cy="5105400"/>
          </a:xfrm>
        </p:spPr>
        <p:txBody>
          <a:bodyPr>
            <a:normAutofit fontScale="40000" lnSpcReduction="20000"/>
          </a:bodyPr>
          <a:lstStyle/>
          <a:p>
            <a:pPr marL="0" indent="0" algn="ctr">
              <a:buNone/>
            </a:pPr>
            <a:r>
              <a:rPr lang="ar-IQ" sz="4200" b="1" dirty="0" smtClean="0"/>
              <a:t>المطلب الثالث</a:t>
            </a:r>
          </a:p>
          <a:p>
            <a:pPr marL="0" indent="0" algn="ctr">
              <a:buNone/>
            </a:pPr>
            <a:r>
              <a:rPr lang="ar-IQ" sz="4200" b="1" dirty="0" smtClean="0"/>
              <a:t>الحدود السياسية لحدود الاختصاصات المالية لسلطة التشريعية </a:t>
            </a:r>
          </a:p>
          <a:p>
            <a:pPr marL="0" indent="0">
              <a:buNone/>
            </a:pPr>
            <a:r>
              <a:rPr lang="ar-IQ" b="1" dirty="0" smtClean="0"/>
              <a:t>   </a:t>
            </a:r>
            <a:r>
              <a:rPr lang="ar-IQ" sz="3800" b="1" dirty="0" smtClean="0"/>
              <a:t>تتعدد الحدود السياسية ، و على هذا الأساس فأن الأسباب التي يمكن أن تكون الحدود السياسية ، عديدة ومتداخلة، إلا انه بالإمكان حصرها في أسباب رئيسة وعلى النحو الاتي:-</a:t>
            </a:r>
          </a:p>
          <a:p>
            <a:pPr marL="0" indent="0">
              <a:buNone/>
            </a:pPr>
            <a:r>
              <a:rPr lang="ar-IQ" sz="3800" b="1" u="sng" dirty="0" smtClean="0"/>
              <a:t>1</a:t>
            </a:r>
            <a:r>
              <a:rPr lang="ar-IQ" sz="4500" b="1" u="sng" dirty="0" smtClean="0"/>
              <a:t>- هيمنة واقعية سياسية للسلطة التنفيذية : </a:t>
            </a:r>
            <a:r>
              <a:rPr lang="ar-IQ" sz="4500" dirty="0" smtClean="0"/>
              <a:t>توجد جملة من الأسباب تضافرت لخلق مثل هذا التفوق والهيمنة للسلطة التنفيذية على عمل المجلس التشريعي منها، اولهما: التدخل المطرد للدولة في كافة نواحي الحياة لوضع الحلول المتشعبة والتي تستوجب وجود أجهزة كفوءة ومتمرسة ذات تقنية عالية، تفتقدها الجهات البرلمانية، ثانيهما: أن السلطة التنفيذية هي التي تقوم بتنفيذ القوانين، وتلامس حاجات المجتمع  وما ينتج عن تطبيق القوانين من صعوبات أو ثغرات، وهي تقدم مشروعات القوانين بعد دراستها من جهات عديدة ( )، ثالثهما: في المقابل: نجد أعضاء البرلمان غالبا ما يقومون بتقديم مقترحات قوانين لا تستهدف في اغلب الأحيان تحقيق المصلحة العامة، أو تخالف الأصول المتعارف عليها في مجال القانون( ), ومن ناحية أُخرى، فإن انتماء رئيس الدولة لحزب الأغلبية البرلمانية يشكل عاملا آخر من عوامل الهيمنة السياسية والتفوق لصالح السلطة التنفيذية ( )، أما فيما يتعلق بالدستور العراقي لعام 2005، فنجد أن نسبة كبيرة من أعضاء مجلس النواب، لم تمارس العمل السياسي لسنوات طويلة ولم تتح لها فرصة ذلك، علاوة على استغلال بعض النواب  للبـرلمان، بوصفه منبراً إعلامياً لإسماع أصواتهم وأصوات أحزابهم، وكوسائل ابتزازية لبعض الشخصيات في السلطة التنفيذية او للتسقيط  ولإرسال رسائل سياسية إلى جمهورهم ومؤيديهم بدلا من التعامل بالجدية اللازمة مع مهامهم التشريعية الكبيرة ، مما يعطي تفوقاً للحكومة على البرلمان في الجانب التشريعي من خلال اقتراح القوانين  وكرد فعل تعمل السلطة التشريعية في بعض الحالات الى سن تشريعات من دون الوقوف على رأي الحكومة مما يسبب هدراً للمال العام أو عدم مراعاة الوضع الاقتصادي للدولة، كما تشكل ثقلاً سياسياً على العملية التشريعية داخل البرلمان ، حتى أن عضوية البرلمان أصبحت معبرا إلى المنصب الوزاري المرموق فيما يتعلق بالكثير من السياسيين وأن العمل البرلماني يتحول في كثير من الأحيان ، إلى مجرد مظاهرة سياسية بين أنصار الحكومة وخصومها( ).</a:t>
            </a:r>
            <a:endParaRPr lang="ar-IQ" sz="4500" dirty="0"/>
          </a:p>
        </p:txBody>
      </p:sp>
    </p:spTree>
    <p:extLst>
      <p:ext uri="{BB962C8B-B14F-4D97-AF65-F5344CB8AC3E}">
        <p14:creationId xmlns:p14="http://schemas.microsoft.com/office/powerpoint/2010/main" val="244362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normAutofit fontScale="47500" lnSpcReduction="20000"/>
          </a:bodyPr>
          <a:lstStyle/>
          <a:p>
            <a:pPr marL="0" indent="0">
              <a:buNone/>
            </a:pPr>
            <a:r>
              <a:rPr lang="ar-IQ" b="1" dirty="0" smtClean="0"/>
              <a:t>2  -عدم الاستقرار السياسي والامني للدولة: </a:t>
            </a:r>
            <a:r>
              <a:rPr lang="ar-IQ" dirty="0" smtClean="0"/>
              <a:t>يُعدّ عامل عدم الاستقرار السياسي( ) والامني للدولة من العوامل المؤثرة سلباً في أستقرار المؤسسات الدستورية للدولة, إذ في الحالة غير العادية التي تسود الدولة تقوم السلطة التنفيذية في المحافظة على النظام العام وهو مايؤدي إلى تراجع دور البرلمان في ممارسة اختصاصه بمقابل تزايد دور السلطة التنفيذية عن طريق التنظيمات المستقلة لمواجهة هذه الظروف الاستثنائية .</a:t>
            </a:r>
          </a:p>
          <a:p>
            <a:pPr marL="0" indent="0">
              <a:buNone/>
            </a:pPr>
            <a:r>
              <a:rPr lang="ar-IQ" b="1" dirty="0" smtClean="0"/>
              <a:t>3-عامل الأنضباط  الحزبي:</a:t>
            </a:r>
            <a:r>
              <a:rPr lang="ar-IQ" dirty="0" smtClean="0"/>
              <a:t> يُؤثر عامل التعددية الحزبية أيجاباً أو سلباً في التعددية       البرلمانية ( ),ومن واقع التجربة في العراق ودول الجوار الاقليمي,  فبدلاً من توفير الثقافة السياسية لدى الافراد أتجهت نحو الجمود السياسي, مرةً تٌعلق العضوية وتارةً تُجميد كتلة أعضاءها داخل قبة البرلمان وأُخرى تلوح بالانسحاب من البرلمان وبين هذا وذاك, يُعطل عمل البرلمان، كما أن الضغوط الحزبية أو السياسية لها تأثير في القرار على كيفية صناعة التشريع, ومن خلال فرض آراء الحزب على موقف النائب في البرلمان,  وهو يعرف مسبقاً لمن يصوت, مما تتحول النقاشات البرلمانية الى خطب منبرية ومبارزات كلامية من دون أن تُغير لمصير التصويت( ) ودور الأحزاب السياسية داخل البرلمان مؤثر في عمل البرلمان التأثير الذي تمارسه الأحزاب في مرحلة تشكيل البرلمان عن طريق التأثير في العملية الانتخابية، فهي تؤدي دوراً كبيراً في مجال عمل البرلمان أيضا، من خلال الأغلبية الحزبية المسيطرة على زمام الأمور داخل البرلمان، حيث تتصارع  الأحزاب السياسية، سياسياً داخل البرلمان المنتخب عن طريق أعضائه الذين ينتمون إلى  تلك الأحزاب، لكي تطبق برامجها ومبادئها عن طريق ما يصدره البرلمان من قوانين وتشريعات، إذا كانت قد فازت بأغلبية المقاعد وتولت زمام الحكم( )، ففي نظام تعدد الأحزاب أو ثنائية الأحزاب، فأن الحزب الذي يحصل على أغلبية الأصوات في انتخابات أعضاء البرلمان، يفوز بالسيطرة على البرلمان، وفي ظل النظام البرلماني، ستحظى الأغلبية الحزبية داخل البرلمان بالسيطرة أيضا على السلطة التنفيذية، كون أمر تشكيل الأخيرة يعود إلى الأغلبية البرلمانية حيث يكون رئيس السلطة التنفيذية، أحد زعماء حزب الأغلبية، وكذلك يكون أمر أعضاء السلطة التنفيذية الآخرين، فهم أعضاء الحزب ذاته  أيضا ( )، وبذلك يسيطر أعضاء الحزب، على مشروعات القوانين سواء أكان مصدرها أعضاء البرلمان أم أعضاء السلطة التنفيذية. وبما أن الأحزاب تخضع لسيطرة القلة، بل انه قد يكون هناك شخص واحد يتحكم في الحزب وتسيير أموره، وهو رئيس الحزب، بالتالي تكون سيطرته كبيرة على أعضاء الحزب في البرلمان، إذ تميل الأحزاب السياسية إلى كبت حرية النائب في إبداء رأيه، وإرغامه على التصويت حسبما يراه الحزب ويوحي به،  كما أن عضو البرلمان الذي ينتمي إلى أحد الأحزاب يعمل تلقائياً على تحقيق مصالح الحزب الخاصة لا المصلحة العامة، ولا يستطيع العضو أن يصوت على قانون إلا إذا كان الحزب نفسه يوافق على هذا القانون، والأمر يزداد سوءاً عندما يكون رئيس الدولة هو رئيس الحزب حيث  يسود نظام الحزب الواحد أو الحزب المسيطر( ).</a:t>
            </a:r>
          </a:p>
          <a:p>
            <a:pPr marL="0" indent="0">
              <a:buNone/>
            </a:pPr>
            <a:endParaRPr lang="ar-IQ" dirty="0"/>
          </a:p>
        </p:txBody>
      </p:sp>
    </p:spTree>
    <p:extLst>
      <p:ext uri="{BB962C8B-B14F-4D97-AF65-F5344CB8AC3E}">
        <p14:creationId xmlns:p14="http://schemas.microsoft.com/office/powerpoint/2010/main" val="51453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marL="0" indent="0">
              <a:buNone/>
            </a:pPr>
            <a:r>
              <a:rPr lang="ar-IQ" sz="2000" b="1" dirty="0" smtClean="0"/>
              <a:t>4-عامل الرأي العام: </a:t>
            </a:r>
            <a:r>
              <a:rPr lang="ar-IQ" sz="2000" dirty="0" smtClean="0"/>
              <a:t>يعد مظهر من مظاهر التعبير عن قوة ضغط الرأي العام تمارس دورها في المجال السياسي بتوجيه ورقابة السلطات العامة. ومن الأمثلة التي ترد لدور النقابات في إلزام السلطة التشريعية , الدور الذي لعبته نقابة المحامين في الولايات المتحدة الأمريكية فيما يتعلق بمشروع قانون إصلاح المحاكم الذي تبناه الرئيس روزفلت عام 1937 , إذ أدت دوراً كبيراً في التأثير على أعضاء الكونجرس والرأي العام مما أدى إلى إفشال مشروع القانون , حيث كانت النقابة تدرك ان المصالح الاقتصادية والقيم الفكرية تحظى بحماية أكثر قوة من جانب المحاكم الاتحادية ( ).</a:t>
            </a:r>
            <a:endParaRPr lang="ar-IQ" sz="2000" dirty="0"/>
          </a:p>
        </p:txBody>
      </p:sp>
    </p:spTree>
    <p:extLst>
      <p:ext uri="{BB962C8B-B14F-4D97-AF65-F5344CB8AC3E}">
        <p14:creationId xmlns:p14="http://schemas.microsoft.com/office/powerpoint/2010/main" val="347951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534400" cy="6049963"/>
          </a:xfrm>
        </p:spPr>
        <p:txBody>
          <a:bodyPr>
            <a:normAutofit fontScale="47500" lnSpcReduction="20000"/>
          </a:bodyPr>
          <a:lstStyle/>
          <a:p>
            <a:pPr marL="0" indent="0">
              <a:buNone/>
            </a:pPr>
            <a:r>
              <a:rPr lang="ar-IQ" dirty="0" smtClean="0"/>
              <a:t>المطلب الرابع</a:t>
            </a:r>
          </a:p>
          <a:p>
            <a:pPr marL="0" indent="0">
              <a:buNone/>
            </a:pPr>
            <a:r>
              <a:rPr lang="ar-IQ" dirty="0" smtClean="0"/>
              <a:t>الحدود العملية للاختصاص المالي للسلطة التشريعية</a:t>
            </a:r>
          </a:p>
          <a:p>
            <a:pPr marL="0" indent="0">
              <a:buNone/>
            </a:pPr>
            <a:r>
              <a:rPr lang="ar-IQ" dirty="0" smtClean="0"/>
              <a:t>             على أمتداد تأريخ المحكمة العليا في رقابتها على دستورية القوانين في الولايات     المتحدة الأمريكية , كان شرط الاختصاص, هو الشرط الثابت مطلقاً وبوصفه شرطاً لا يمكن تجاوزه ونجد لذلك العديد من القرارات الصادرة عن المحكمة العليا الأمريكية( )، فبخصوص السلطات الممنوحة للكونغرس استعملت المحكمة , على وجه الخصوص, نص الدستور على جعل (( تنظيم التجارة مع الدول الأجنبية, وبين مختلف الولايات, ومع قبائل الهنود )) في ( الفقرة الثامنة     /3 من المادة الأولى ) أداة فعالة في يدها للإطاحة بالكثير من تشريعات الولايات على أساس عدم دستوريتها لتدخل الولايات بالاختصاص الممنوح حصراً للكونغرس الاتحادي( ). وفي نطاق قضاء المحكمة عن التشريعات التي تتضمن تفويضاً للاختصاصات(</a:t>
            </a:r>
            <a:r>
              <a:rPr lang="en-US" dirty="0" smtClean="0"/>
              <a:t>Delegation of Powers)           </a:t>
            </a:r>
            <a:r>
              <a:rPr lang="ar-IQ" dirty="0" smtClean="0"/>
              <a:t>من الكونغرس إلى الرئيس بما يناقض  توزيع الاختصاصات في الدستور, فإن قضاء المحكمة كانت تتبع في بداية الأمرمبدأ عدم تفويض اختصاص التشريع للسلطة التنفيذية مطلقاً ((</a:t>
            </a:r>
            <a:r>
              <a:rPr lang="en-US" dirty="0" smtClean="0"/>
              <a:t>Non Delegation Doctrine )) , </a:t>
            </a:r>
            <a:r>
              <a:rPr lang="ar-IQ" dirty="0" smtClean="0"/>
              <a:t>غير أن المحكمة, وتحت ضغط الحاجة إلى تشريعات فرعية بقصد تفعيل القوانين التي يضعها الكونغرس, وبعد تردد في قبول التفويض من عدم قبوله , ذهبت إلى السماح به ولكن بشرط أن لا يكون تفويضاً مطلقاً يمنح للسلطة التنفيذية سلطة تقديرية واسعة ،             وقد قضت على سبيل المثال بعدم دستورية المادة (9/</a:t>
            </a:r>
            <a:r>
              <a:rPr lang="en-US" dirty="0" smtClean="0"/>
              <a:t>C) </a:t>
            </a:r>
            <a:r>
              <a:rPr lang="ar-IQ" dirty="0" smtClean="0"/>
              <a:t>من قانون إنعاش الصناعة القومية (</a:t>
            </a:r>
            <a:r>
              <a:rPr lang="en-US" dirty="0" smtClean="0"/>
              <a:t>National Industrial Recovery Act) </a:t>
            </a:r>
            <a:r>
              <a:rPr lang="ar-IQ" dirty="0" smtClean="0"/>
              <a:t>الذي وضعه الكونغرس والتي تمنح الرئيس سلطة منع نقل النفط المنتج أو المستخرج من المخزون على نحو يخالف قانون الولاية ، وقد ذهبت المحكمة إلى عدم دستورية هذا التفويض لأن الكونغرس لم يبيِّن الظروف أو الحالات التي يمكن للرئيس ممارسة هذا المنع تحتها بشكل دقيق, مما يعطي سلطة تقديرية واسعة للرئيس بما  لا يتفق مع شروط تفويض الاختصاص( )، بينما قضت بدستورية تشريع يسمى بقانون تعديل العقوبات لسنة  1984 ( </a:t>
            </a:r>
            <a:r>
              <a:rPr lang="en-US" dirty="0" smtClean="0"/>
              <a:t>The Sentencing Reform Act of 1984) </a:t>
            </a:r>
            <a:r>
              <a:rPr lang="ar-IQ" dirty="0" smtClean="0"/>
              <a:t>يتضمن تشكيل لجنة لتعديل عقوبات تداول الكوكايين, تتألف من سبعة أعضاء يختارهم الرئيس , ومن ضمنهم ثلاثة قضاة فدراليين، وقد ذهبت المحكمة  في هذا الحكم  إلى أن مبدأ عدم التفويض لا يمنع الكونغرس من الاستعانة بهيئات الدولة الأُخرى, وأن ليس كل أنواع التفويض هي غير دستورية على وفق هذا المبدأ, وإنما الممنوع منها هو ذلك التفويض الذي لا يتضمن مبادئ واضحة تُلزم من يُعطى له التفويض بالعمل الذي سُمي (نموذج تطبيقي قضائي للجريمة الاقتصاية من توريد وتداول وتعاطي الكوكايين)، وعلى ذلك يرتكز عيب عدم الإختصاص  في المجال الدستوري على مخالفة السلطة المختصة بالتشريع لقواعد الإختصاص التي رسمها الدستور. </a:t>
            </a:r>
          </a:p>
          <a:p>
            <a:pPr marL="0" indent="0">
              <a:buNone/>
            </a:pPr>
            <a:r>
              <a:rPr lang="ar-IQ" dirty="0" smtClean="0"/>
              <a:t>وتتمثل تطبيقات عدم الاختصاص الموضوعي بصياغة التشريعات المالية والاقتصادية المعيبة بعدم الاختصاص الموضوعي، بقيام البرلمان بِسن قانون للمصادرة العامة للأموال ، في حين ينص الدستور على مبدأ حظر المصادرة العامة للأموال ، أو حظر فرض الحراسة على الاموال الخاصة  إلا بحكم قضائي أو يسن قوانين تخالف مبدأ عدم جواز تقرير رجعية القوانين الضريبية أو مبدأ عدم الإخلال بحق التقاضي، ومبدأ عدم جواز الاخلال بالمساواة بين المواطنين في تحمل الأعباء العامة أو في التمتع بالفرص المتكافئة التي تبيحها الدولة للافراد ، وحظر نزع الملكية للمنفعة العامة إلا بتعويض( )، ومن وجهة نظرنا : فإن هذه الحالات تمثل في الواقع حالات عدم الدستورية لعيب في المحل أو الموضوع  وهو أحد عيوب عدم المشروعية الداخلية المتمثلة بركن المحل والسبب والغاية، كما تتحقق في الحالات الآتية :-</a:t>
            </a:r>
          </a:p>
          <a:p>
            <a:pPr marL="0" indent="0">
              <a:buNone/>
            </a:pPr>
            <a:endParaRPr lang="ar-IQ" dirty="0"/>
          </a:p>
        </p:txBody>
      </p:sp>
    </p:spTree>
    <p:extLst>
      <p:ext uri="{BB962C8B-B14F-4D97-AF65-F5344CB8AC3E}">
        <p14:creationId xmlns:p14="http://schemas.microsoft.com/office/powerpoint/2010/main" val="327163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5821363"/>
          </a:xfrm>
        </p:spPr>
        <p:txBody>
          <a:bodyPr>
            <a:normAutofit fontScale="47500" lnSpcReduction="20000"/>
          </a:bodyPr>
          <a:lstStyle/>
          <a:p>
            <a:pPr marL="0" indent="0">
              <a:buNone/>
            </a:pPr>
            <a:r>
              <a:rPr lang="ar-IQ" b="1" u="sng" dirty="0" smtClean="0"/>
              <a:t>•مجاوزة البرلمان لاختصاصاته الدستورية وتعديه على الاختصاصات الممنوحة للسلطات الأُخرى: </a:t>
            </a:r>
            <a:r>
              <a:rPr lang="ar-IQ" dirty="0" smtClean="0"/>
              <a:t>ففي الولايات المتحدة الأمريكية تدخل الكونكرس في الاختصاصات الممنوحة للمجالس التشريعية للولايات وتشريعه، ومن أوضح التطبيقات القضائية في هذا الخصوص ما يتعلق بنص الفقرة الثامنة من المادة الأولى المتعلقة باختصاص الكونكرس بتنظيم التجارة بين الولايات والتي حاول الكونكرس من خلالها ممارسة صلاحيات تدخل في اختصاص الولايات ( ). </a:t>
            </a:r>
          </a:p>
          <a:p>
            <a:pPr marL="0" indent="0">
              <a:buNone/>
            </a:pPr>
            <a:r>
              <a:rPr lang="ar-IQ" b="1" u="sng" dirty="0" smtClean="0"/>
              <a:t>•كما تتجلى بتجاوز احد المجلسين على الاختصاصات المحددة للمجلس الآخر: </a:t>
            </a:r>
            <a:r>
              <a:rPr lang="ar-IQ" dirty="0" smtClean="0"/>
              <a:t>نص الدستور الأمريكي في المادة ( 1/ سابعاً/ أولاً) على أن جميع مشروعات القوانين الخاصة بتحصيل الدخل      (  </a:t>
            </a:r>
            <a:r>
              <a:rPr lang="en-US" dirty="0" smtClean="0"/>
              <a:t>bills for raising revenue) </a:t>
            </a:r>
            <a:r>
              <a:rPr lang="ar-IQ" dirty="0" smtClean="0"/>
              <a:t>يجب أن تقدم من مجلس النواب ولكن لمجلس الشيوخ أن يقترح إدخال تعديلات عليها كما في سائر القوانين ، فالمشرع الدستوري الأمريكي، كان قد حصر تشريع القوانين المتعلقة بتحصيل العائدات، بأعضاء مجلس النواب فقط، فإذا حصل وقام مجلس الشيوخ بتشريع أحد القوانين المتعلقة بتحصيل الإيرادات فلا ريب أن هذا القانون سيكون معيباً بعيب عدم الدستورية لعدم استيفائه الشكلية ، المقررة بموجب الدستور والقوانين التنظيمية او التكميلية, وكونه معيباً بعيب عدم الاختصاص الموضوعي( ). </a:t>
            </a:r>
          </a:p>
          <a:p>
            <a:pPr marL="0" indent="0">
              <a:buNone/>
            </a:pPr>
            <a:r>
              <a:rPr lang="ar-IQ" b="1" u="sng" dirty="0" smtClean="0"/>
              <a:t>• عندما يتجاوز البرلمان على الاختصاصات الأصلية الممنوحة للسلطة التنفيذية: </a:t>
            </a:r>
            <a:r>
              <a:rPr lang="ar-IQ" dirty="0" smtClean="0"/>
              <a:t>الأصل أن البرلمان مختص بالتشريع، إلا أن الدستور قد يوكل إليه اختصاصاً في أعمال إدارية يذكرها على سبيل التحديد والحصر، بعضها يصدر في صورة قانون كالقروض العامة والميزانية وغير ذلك، والبعض الآخر يصدر في صورة قرار( )، فإن خالف البرلمان ذلك وتدخل في نطاق الاختصاصات الأصلية للسلطة التنفيذية، بحيث أصدرعملاً إداريا بصورة قانون، فأنه يعد منحرفاً في عمله هذا لعيب الاختصاص الموضوعي، فليس للبرلمان من سلطة تقديرية في إصدار أي قرار إداري بصورة التشريع( ). </a:t>
            </a:r>
          </a:p>
          <a:p>
            <a:pPr marL="0" indent="0">
              <a:buNone/>
            </a:pPr>
            <a:r>
              <a:rPr lang="ar-IQ" b="1" u="sng" dirty="0" smtClean="0"/>
              <a:t>•لا يجوز للبرلمان أن يتدخل في الاختصاصات الاستثنائية الممنوحة للسلطة التنفيذية: </a:t>
            </a:r>
            <a:r>
              <a:rPr lang="ar-IQ" dirty="0" smtClean="0"/>
              <a:t>نص الدستور المصري لعام (2014) في المادة (170) على أن ( يصدر رئيس مجلس الوزراء اللوائح اللازمة لتنفيذ القوانين بما ليس فيه تعطيل، أو تعديل، أو إعفاء من تنفيذها، وله أن يفوض غيره فى إصدارها، إلا إذا حدد القانون من يصدر اللوائح اللازمة لتنفيذه ) ونصت المادة  (171) على ان (يصدر رئيس مجلس الوزراء القرارات اللازمة لإنشاء المرافق والمصالح العامة وتنظيمها، بعد موافقة مجلس الوزراء)، ونصت المادة (172) على أن ( يصدر رئيس مجلس الوزراء لوائح الضبط، بعد موافقة مجلس الوزراء)، ويتضح من النص المذكور بأن الدستور المصري خول رئيس مجلس الوزراء صلاحية أصدار لوائح لتنفيذ القانون ويمكن تفويض هذه الصلاحية للغير، الا إذ نص القانون على خلاف ذلك. أما فيما يخص الدستور العراق الحالي 2005، فان المادة (80/ ثالثا) منه خصت مجلس الوزراء بإصدار الأنظمة والتعليمات والقرارات بهدف تنفيذ القوانين، في حين نصت الفقرة (رابعا)         من ذات المادة على أختصاصه بإعداد مشروع الموازنة العامة والحساب الختامي وخطط التنمية ،     ومن ثم  فان تدخل مجلس النواب بهذه الاختصاصات المنوطة بمجلس الوزراء، فأن عمله هذا يكون مخالفاً للدستور لعيب أصاب العنصر الموضوعي للاختصاص( ).</a:t>
            </a:r>
          </a:p>
          <a:p>
            <a:pPr marL="0" indent="0">
              <a:buNone/>
            </a:pPr>
            <a:endParaRPr lang="ar-IQ" dirty="0"/>
          </a:p>
        </p:txBody>
      </p:sp>
    </p:spTree>
    <p:extLst>
      <p:ext uri="{BB962C8B-B14F-4D97-AF65-F5344CB8AC3E}">
        <p14:creationId xmlns:p14="http://schemas.microsoft.com/office/powerpoint/2010/main" val="216669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897563"/>
          </a:xfrm>
        </p:spPr>
        <p:txBody>
          <a:bodyPr>
            <a:normAutofit fontScale="47500" lnSpcReduction="20000"/>
          </a:bodyPr>
          <a:lstStyle/>
          <a:p>
            <a:pPr marL="0" indent="0" algn="ctr">
              <a:buNone/>
            </a:pPr>
            <a:r>
              <a:rPr lang="ar-IQ" b="1" u="sng" dirty="0" smtClean="0"/>
              <a:t>المطلب الخامس</a:t>
            </a:r>
          </a:p>
          <a:p>
            <a:pPr marL="0" indent="0" algn="ctr">
              <a:buNone/>
            </a:pPr>
            <a:r>
              <a:rPr lang="ar-IQ" b="1" u="sng" dirty="0" smtClean="0"/>
              <a:t>القيد الزمني لإقرار الموازنة العامة</a:t>
            </a:r>
          </a:p>
          <a:p>
            <a:pPr marL="0" indent="0">
              <a:buNone/>
            </a:pPr>
            <a:r>
              <a:rPr lang="ar-IQ" dirty="0" smtClean="0"/>
              <a:t>       أن تساؤل يثور مفاده هل أن السلطة التشريعية أو مجلس النواب ملزمة بإقرار الموازنة العامة  في تأريخ محدد أم لا ؟ </a:t>
            </a:r>
          </a:p>
          <a:p>
            <a:pPr marL="0" indent="0">
              <a:buNone/>
            </a:pPr>
            <a:r>
              <a:rPr lang="ar-IQ" dirty="0" smtClean="0"/>
              <a:t>وللإجابة نقول أنه لدى تفحص النصوص القانونية الواردة في دستور جمهورية العراق لعام 2005 وكذلك الواردة في قانون الإدارة المالية رقم 95 لسنة 2004 لم نجد نصاً صريحاً يتضمن إلزاماً لمجلس النواب بإقراره الموازنة العامة في تاريخ محدد . </a:t>
            </a:r>
          </a:p>
          <a:p>
            <a:pPr marL="0" indent="0">
              <a:buNone/>
            </a:pPr>
            <a:r>
              <a:rPr lang="ar-IQ" dirty="0" smtClean="0"/>
              <a:t>إلا أن الدستور المذكور أعلاه قد نص في مادته (57) على (لمجلس النواب دورة انعقاد دستورية بفصلين تشريعيين أمدهما ثمانية أشهر يحدد النظام الداخلي كيفية انعقادهما ولا ينتهي فصل الانعقاد الذي تعرض فيه الموازنة العامة إلا بعد الموافقة عليها) ولدى الرجوع إلى النظام الداخلي لمجلس النواب الصادر عام 2006 نجده ينص في المادة (22) منه على (أولاً: لمجلس النواب دورة انعقاد سنوية بفصلين تشريعين أمدهما ثمانية اشهر يبدأ أولهما في 1/آذار وينتهي في 30/حزيران من كل سنة ويبدأ الثاني في 1/أيلول وينتهي في 31/كانون الأول . ثانياً: لا ينتهي الفصل التشريعي الذي عرضت فيه الموازنة العامة للدولة إلا بعد الموافقة عليها) . وبما أن قانون الإدارة المالية لسنة 2004 قد ألزم وزير المالية بإحالة مشروع قانون الموازنة العامة الموافق عليه من مجلس الوزراء على مجلس النواب في 10/تشرين الأول أو 10/تشرين الثاني (أيهما أقرب) لذا فأننا نستطيع القول أن هناك قيداً زمنياً يكون مجلس النواب ملزم خلاله بإقرار الموازنة العامة وهو الفصل التشريعي الثاني وبالتحديد من تاريخ 10/تشرين الأول أو 10/تشرين الثاني (أيهما أقرب) (موعد إرسال مشروع الموازنة إلى مجلس النواب) ولغاية 31/كانون الأول  .</a:t>
            </a:r>
          </a:p>
          <a:p>
            <a:pPr marL="0" indent="0">
              <a:buNone/>
            </a:pPr>
            <a:r>
              <a:rPr lang="ar-IQ" dirty="0" smtClean="0"/>
              <a:t>إلا أن مجلس النواب قد لا يتمكن من إقرار الموازنة  العامة قبل 31/كانون الأول أما لتأخر السلطة التنفيذية في إرسال مشروع قانون الموازنة العامة أو لكثرة خلافات أعضاء مجلس النواب حول بنود مشروع قانون الموازنة لذا فأنه واستنادً لما تقدم يتم تمديد الفصل التشريعي الثاني لحين إقرار الموازنة .</a:t>
            </a:r>
          </a:p>
          <a:p>
            <a:pPr marL="0" indent="0">
              <a:buNone/>
            </a:pPr>
            <a:r>
              <a:rPr lang="ar-IQ" dirty="0" smtClean="0"/>
              <a:t>وعلى الرغم مما هذا في الاتجاه الدستوري من حث وإلزام لمجلس النواب في إقرار الموازنة العامة قبل حلول السنة المالية الجديدة إلا أنه لا يضمن إقرار الموازنة قبل حلول السنة المذكورة فالمادة (57) أعلاه مطلقة فيما يخص عدم انتهاء الفصل التشريعي الذي تعرض فيه الموازنة العامة إلا بعد إقرارها لذا فأنه من المتصور أن يتأخر إقرار قانون الموازنة إلى 1/أذار من السنة المالية الجديدة لأن الفصل التشريعي الأول لا يبدأ إلا في هذا التاريخ  .</a:t>
            </a:r>
          </a:p>
          <a:p>
            <a:pPr marL="0" indent="0">
              <a:buNone/>
            </a:pPr>
            <a:r>
              <a:rPr lang="ar-IQ" dirty="0" smtClean="0"/>
              <a:t>ولتلافي الضرر الناتج عن عدم إقرار الموازنة العامة لغاية 31/كانون الأول على الاقتصاد الوطني إذ تكون هيئات الدولة ومؤسساتها مهددة بتعطيل وظائفها لعدم تمكنها من الانفاق أورد قانون الإدارة المالية رقم 95 لسنة 2004 حلاً لذلك مفاده منح وزير المالية صلاحية المصادقة شهرياً على الانفاق بنسبة 1/12 من المخصصات الفعلية للسنة السابقة إلى حين إقرار الموازنة على ان تستخدم تلك النفقات لسداد الالتزامات والمرتبات ونفقات الأمن الاجتماعي وخدمات الديون  وعلى أن تؤخذ تلك النفقات بنظر الاعتبار في قانون الموازنة العامة عند إقراره  .</a:t>
            </a:r>
          </a:p>
          <a:p>
            <a:pPr marL="0" indent="0">
              <a:buNone/>
            </a:pPr>
            <a:endParaRPr lang="ar-IQ" dirty="0" smtClean="0"/>
          </a:p>
          <a:p>
            <a:pPr marL="0" indent="0">
              <a:buNone/>
            </a:pPr>
            <a:endParaRPr lang="ar-IQ" dirty="0" smtClean="0"/>
          </a:p>
          <a:p>
            <a:pPr marL="0" indent="0">
              <a:buNone/>
            </a:pPr>
            <a:endParaRPr lang="ar-IQ" dirty="0" smtClean="0"/>
          </a:p>
          <a:p>
            <a:pPr marL="0" indent="0">
              <a:buNone/>
            </a:pPr>
            <a:endParaRPr lang="ar-IQ" dirty="0" smtClean="0"/>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161795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normAutofit/>
          </a:bodyPr>
          <a:lstStyle/>
          <a:p>
            <a:pPr marL="0" indent="0" algn="ctr">
              <a:buNone/>
            </a:pPr>
            <a:r>
              <a:rPr lang="ar-IQ" sz="1900" b="1" dirty="0" smtClean="0"/>
              <a:t>المطلب الاول</a:t>
            </a:r>
          </a:p>
          <a:p>
            <a:pPr marL="0" indent="0" algn="ctr">
              <a:buNone/>
            </a:pPr>
            <a:r>
              <a:rPr lang="ar-IQ" sz="1900" b="1" dirty="0" smtClean="0"/>
              <a:t>التنظيم الدستوري للسلطة التقديرية ونطاقها</a:t>
            </a:r>
          </a:p>
          <a:p>
            <a:pPr marL="0" indent="0">
              <a:buNone/>
            </a:pPr>
            <a:r>
              <a:rPr lang="ar-IQ" dirty="0" smtClean="0"/>
              <a:t>  </a:t>
            </a:r>
            <a:r>
              <a:rPr lang="ar-IQ" sz="1800" dirty="0" smtClean="0"/>
              <a:t>يمكن أن تحدد الحالات التي من خلالها يتحدد نطاق السلطة التقديرية , ليتحرك البرلمان ضمن ذلك النطاق في ممارسة اختصاصه التشريعي, ويتحدد محتوى التنظيم الدستوري لهذه السلطة على النحو الآتي:- </a:t>
            </a:r>
          </a:p>
          <a:p>
            <a:pPr marL="0" indent="0">
              <a:buNone/>
            </a:pPr>
            <a:r>
              <a:rPr lang="ar-IQ" sz="1800" dirty="0" smtClean="0"/>
              <a:t>1- حين يتخلف تحديد الدستور لأركان أو شروط القانون. </a:t>
            </a:r>
          </a:p>
          <a:p>
            <a:pPr marL="0" indent="0">
              <a:buNone/>
            </a:pPr>
            <a:r>
              <a:rPr lang="ar-IQ" sz="1800" dirty="0" smtClean="0"/>
              <a:t>2- حين تحدد القاعدة الدستورية موضوع القانون وتوجب سنه , وترك ما تبقى من مستلزمات اكتمال  القانون للسلطة التقديرية للبرلمان .</a:t>
            </a:r>
          </a:p>
          <a:p>
            <a:pPr marL="0" indent="0">
              <a:buNone/>
            </a:pPr>
            <a:r>
              <a:rPr lang="ar-IQ" sz="1800" dirty="0" smtClean="0"/>
              <a:t>3- التعبير بلفظ (ل) أو يجوز في بداية النص الدستوري . </a:t>
            </a:r>
          </a:p>
          <a:p>
            <a:pPr marL="0" indent="0">
              <a:buNone/>
            </a:pPr>
            <a:r>
              <a:rPr lang="ar-IQ" sz="1800" dirty="0" smtClean="0"/>
              <a:t>4- المسائل التي أباح الدستور تنظيمها بناءً على قانون , وفي هذا المجال يجيز النص تفويض بعض اختصاصات البرلمان للسلطة التنفيذية , مثال ذلك مبدأ قانونية الضرائب والرسوم .</a:t>
            </a:r>
          </a:p>
          <a:p>
            <a:pPr marL="0" indent="0">
              <a:buNone/>
            </a:pPr>
            <a:r>
              <a:rPr lang="ar-IQ" sz="1800" dirty="0" smtClean="0"/>
              <a:t>ثانياً: تقييد سلطة البرلمان بموجب الدستور:</a:t>
            </a:r>
          </a:p>
          <a:p>
            <a:pPr marL="0" indent="0">
              <a:buNone/>
            </a:pPr>
            <a:r>
              <a:rPr lang="ar-IQ" sz="1800" dirty="0" smtClean="0"/>
              <a:t>تختلف القيود التي يضعها الدستور على البرلمان عند مباشرته لاختصاصه,بين السعة والضيق تبعاً لطبيعة الموضوع محل التنظيم ونوعيته,وقد يصل التقييد الذي يفرضه الدستور إلى الدرجة التي تنعدم فيها حرية البرلمان إزاء تنظيم الموضوع,لان الدستور هو الذي يتولى تحديد الموضوع وإطاره( ). ومما تجب الإشارة إليه ان هناك فرقاً بين الاختصاص المقيد وقيد المصلحة العامة الذي هو قيد غائي على أعمال المشرع البرلماني, ففي حال قيد المصلحة العامة فالمشرع البرلماني غير ملزم بقيد ضمن نطاق هذه المصلحة ,فهو أمام عدد من الخيارات كلها ضمن نطاق هذه المصلحة, في حين ان الاختصاص المقيد يفرض عليه قيد من هذه القيود وليس أمامه خيارات أخرى( ) . وسوف نناقش موضوع السلطة المقيدة في الفقرتين التاليتين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347817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8686800" cy="5139869"/>
          </a:xfrm>
          <a:prstGeom prst="rect">
            <a:avLst/>
          </a:prstGeom>
        </p:spPr>
        <p:txBody>
          <a:bodyPr wrap="square">
            <a:spAutoFit/>
          </a:bodyPr>
          <a:lstStyle/>
          <a:p>
            <a:pPr algn="r"/>
            <a:r>
              <a:rPr lang="ar-IQ" b="1" u="sng" dirty="0" smtClean="0">
                <a:effectLst>
                  <a:outerShdw blurRad="38100" dist="38100" dir="2700000" algn="tl">
                    <a:srgbClr val="000000">
                      <a:alpha val="43137"/>
                    </a:srgbClr>
                  </a:outerShdw>
                </a:effectLst>
              </a:rPr>
              <a:t>اولا- </a:t>
            </a:r>
            <a:r>
              <a:rPr lang="ar-IQ" b="1" u="sng" dirty="0">
                <a:effectLst>
                  <a:outerShdw blurRad="38100" dist="38100" dir="2700000" algn="tl">
                    <a:srgbClr val="000000">
                      <a:alpha val="43137"/>
                    </a:srgbClr>
                  </a:outerShdw>
                </a:effectLst>
              </a:rPr>
              <a:t>انعدام سلطة البرلمان </a:t>
            </a:r>
            <a:endParaRPr lang="ar-IQ" sz="2000" b="1" u="sng" dirty="0">
              <a:effectLst>
                <a:outerShdw blurRad="38100" dist="38100" dir="2700000" algn="tl">
                  <a:srgbClr val="000000">
                    <a:alpha val="43137"/>
                  </a:srgbClr>
                </a:outerShdw>
              </a:effectLst>
            </a:endParaRPr>
          </a:p>
          <a:p>
            <a:pPr algn="r"/>
            <a:r>
              <a:rPr lang="ar-IQ" sz="1400" dirty="0"/>
              <a:t> قد تصل القيود التي يضعها الدستور على سلطة البرلمان إلى درجة من الصرامة, بحيث تنعدم سلطة هذا المشرع إزاء تحديد أو تنظيم موضوع معين, وذلك حين يقوم الدستور بهذا التنظيم. </a:t>
            </a:r>
          </a:p>
          <a:p>
            <a:pPr algn="r"/>
            <a:r>
              <a:rPr lang="ar-IQ" sz="1400" dirty="0"/>
              <a:t>فالدستور جمهورية العراق النافذ أورد المشرع الدستوري المادة الثانية ف2 مبتدأ كل فقرة بعبارة(لا يجوز)  مما يوحي بإنعدام سلطة مجلس النواب فهل هي كذلك؟ ( ) .</a:t>
            </a:r>
          </a:p>
          <a:p>
            <a:pPr algn="r"/>
            <a:r>
              <a:rPr lang="ar-IQ" sz="1400" dirty="0"/>
              <a:t> إن الفقرة أولاً نصت بأن الإسلام مصدر أساس للتشريع( ), وهكذا أورد الدستور نفس المادة التي كانت مثار جدل في قانون إدارة الدولة  للمرحلة الانتقالية( ), وبعد حسم الجدل لصالح مصدر أساس بدون (ال)التعريف( ), وبذلك لا تمنح العبارة  التشريع الإسلامي المنزلة التي يمنحها فيما لو كانت الصياغة باعتباره المصدر الأساس , لكن الفقرة (أ) (لا يجوز سن قانون يتعارض مع ثوابت أحكام الإسلام) تمنحه هذه المنزلة, حيث أصبح البرلمان ملزم بعدم جواز تشريع قانون مخالف للشريعة الإسلامية( ), ومن ثم فسلطة البرلمان في اعتماد مصادر أخرى للقانون جائزة أما المخالفة فمنعدمة . أما الفقرة(ب) فيما يتعلق بمخالفة مبادئ الديمقراطية فمع تأييدنا لبعض الباحثين الذي يذهب إلى عدم إمكان إقامة التوازن بين الإسلام والديمقراطية( ), فأن النص الدستوري من الناحية النظرية يوحي بإنعدام سلطة البرلمان,إلا ان الواقع غير ذلك في ظل الاختلاف على تحديد مبادئ الديمقراطية من نظام إلى آخر ومن مجتمع إلى آخر. أما بالنسبة إلى الفقرة (ج) والتي لا تجيز سن قانون يتعارض مع الحقوق والحريات الواردة في الدستور فالمنع هنا نسبي يقتصر على تلك الحقوق والحريات الواردة في الدستور فقط( ) , ومن ثم يمكن لمجلس النواب أن يسن قانوناً ينتقص من حقوق وحريات لم ترد في الدستور, خاصة وان الدستور     </a:t>
            </a:r>
            <a:r>
              <a:rPr lang="ar-IQ" sz="1400" dirty="0" smtClean="0"/>
              <a:t> </a:t>
            </a:r>
            <a:r>
              <a:rPr lang="ar-IQ" sz="1400" dirty="0"/>
              <a:t>لم ينص على ان إيراد هذه الحقوق والحريات لا يمنع من تمتع المواطن بحقوق وحريات أخرى لم ترد في الدستور.</a:t>
            </a:r>
          </a:p>
          <a:p>
            <a:pPr algn="r"/>
            <a:r>
              <a:rPr lang="ar-IQ" sz="1400" u="sng" dirty="0"/>
              <a:t> </a:t>
            </a:r>
            <a:r>
              <a:rPr lang="ar-IQ" sz="1600" b="1" u="sng" dirty="0">
                <a:effectLst>
                  <a:outerShdw blurRad="38100" dist="38100" dir="2700000" algn="tl">
                    <a:srgbClr val="000000">
                      <a:alpha val="43137"/>
                    </a:srgbClr>
                  </a:outerShdw>
                </a:effectLst>
              </a:rPr>
              <a:t>ثانياً - تحديد سلطة البرلمان بموجب الدستور</a:t>
            </a:r>
          </a:p>
          <a:p>
            <a:pPr algn="r"/>
            <a:r>
              <a:rPr lang="ar-IQ" sz="1400" dirty="0"/>
              <a:t> إلى جانب الأحوال  التي تضيق فيها القيود التي يفرضها الدستور على سلطة المشرع لتصل إلى انعدامها, فانه توجد حالات أخرى تضيق فيها هذه القيود, لكنها لا تختفي لتكون سلطة تقديرية,         وإنما تكون حرية البرلمان في ممارسة سلطة التشريع مقيدة بضوابط دستورية محددة( ). </a:t>
            </a:r>
          </a:p>
          <a:p>
            <a:pPr algn="r"/>
            <a:r>
              <a:rPr lang="ar-IQ" sz="1400" dirty="0"/>
              <a:t>نص الدستور العراقي النافذ في المادة (28)(لا تفرض الضرائب والرسوم ولا تُعدّل ولا تجبى ولا يعفى منها إلا بقانون), فسلطة المشرع هنا محددة بأن تكون بقانون,دون منحها للتشريع الفرعي وله الحرية في إطار القانون أن يحدد مقدار الضريبة أو تعديلها أو طريقة استيفائها أو إعفاء طائفة معينة من الضرائب,       وكل ذلك ضمن التحديد الدستوري . </a:t>
            </a:r>
          </a:p>
          <a:p>
            <a:pPr algn="r"/>
            <a:r>
              <a:rPr lang="ar-IQ" sz="1400" dirty="0"/>
              <a:t>والخلاصة أن مبدأ سيادة القانون في الشؤون المالية يعدّ واحداً من أهم موضوعات القانون الدستوري ومبدأ من مبادئه ، وذلك لتعلقه بحقوق أفراد الشعب وحرياتهم ولكونه قاعدة من قواعد الإختصاص التي تحدد صلاحية السلطة التشريعية في سن القوانين المالية، وكذلك تحديده للفكرة القانونية السائدة في الدولة طبقاً لما تقضي به الأصول الدستورية التي لا يتأتى للسلطات العامة الشطط عنها وإلا عدت منتهكة لمبادئ الدستور و أحكامه </a:t>
            </a:r>
            <a:r>
              <a:rPr lang="ar-IQ" sz="1200" dirty="0"/>
              <a:t>.</a:t>
            </a:r>
          </a:p>
        </p:txBody>
      </p:sp>
    </p:spTree>
    <p:extLst>
      <p:ext uri="{BB962C8B-B14F-4D97-AF65-F5344CB8AC3E}">
        <p14:creationId xmlns:p14="http://schemas.microsoft.com/office/powerpoint/2010/main" val="396553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lgn="ctr">
              <a:buNone/>
            </a:pPr>
            <a:r>
              <a:rPr lang="ar-IQ" sz="2000" b="1" u="sng" dirty="0" smtClean="0">
                <a:effectLst>
                  <a:outerShdw blurRad="38100" dist="38100" dir="2700000" algn="tl">
                    <a:srgbClr val="000000">
                      <a:alpha val="43137"/>
                    </a:srgbClr>
                  </a:outerShdw>
                </a:effectLst>
              </a:rPr>
              <a:t>المطلب الثاني </a:t>
            </a:r>
          </a:p>
          <a:p>
            <a:pPr marL="0" indent="0" algn="ctr">
              <a:buNone/>
            </a:pPr>
            <a:r>
              <a:rPr lang="ar-IQ" sz="2000" b="1" u="sng" dirty="0" smtClean="0">
                <a:effectLst>
                  <a:outerShdw blurRad="38100" dist="38100" dir="2700000" algn="tl">
                    <a:srgbClr val="000000">
                      <a:alpha val="43137"/>
                    </a:srgbClr>
                  </a:outerShdw>
                </a:effectLst>
              </a:rPr>
              <a:t>الحدود القانونية لحدود الاختصاص المالي للسلطة التشريعية </a:t>
            </a:r>
          </a:p>
          <a:p>
            <a:pPr marL="0" indent="0" algn="just">
              <a:buNone/>
            </a:pPr>
            <a:r>
              <a:rPr lang="ar-IQ" sz="2000" b="1" dirty="0" smtClean="0"/>
              <a:t>يمكن أن نرجع الحدود القانونية الى ما يمكن بيانه بالاتي أتباعاً :-</a:t>
            </a:r>
          </a:p>
          <a:p>
            <a:pPr marL="0" indent="0" algn="just">
              <a:buNone/>
            </a:pPr>
            <a:r>
              <a:rPr lang="ar-IQ" sz="2300" b="1" u="sng" dirty="0" smtClean="0"/>
              <a:t>أولا: الحدود الدستورية لحدود الاختصاص المالي للسلطة التشريعية:-</a:t>
            </a:r>
          </a:p>
          <a:p>
            <a:pPr marL="0" indent="0" algn="just">
              <a:buNone/>
            </a:pPr>
            <a:r>
              <a:rPr lang="ar-IQ" sz="1800" b="1" dirty="0" smtClean="0"/>
              <a:t>1-مبدأ الفصل بين السلطات: </a:t>
            </a:r>
            <a:r>
              <a:rPr lang="ar-IQ" sz="1800" dirty="0" smtClean="0"/>
              <a:t>أن ضبط توزيع الاختصاص بين السلطتين التشريعية والتنفيذية في صياغة القوانين التي تظل نقطة التقاء( ) بين هاتين السلطتين وأن مبدأ الفصل بين هاتين السلطتين يقتضي أن تحترم كل سلطة حين تمارس صلاحياتها الحدود التي رسمتها السلطة التأسيسية( )، فضلاً عن عدم فهم كل من السلطتين التنفيذية والتشريعية لاختصاصتهما وفقا لمبدأ الفصل بين السلطات تظهر هذه الناحية لاسيما في الموضوعات المسكوت عنها, فهذه المسألة ليست على قدر كبير من الوضوح في الموضوعات ذات الأهمية والخطورة الكبيرتين لكونها محل جدل وتنازع أختصاص بين السلطتين السالفتين, ولقد اختلف الفقه بشأن كيفية  تنظيمها, فقد تعد ضمن الوظيفة التشريعية وفقاً لطبيعتها فقط في مجال الاختصاص التشريعي المطلق أو النسبي، أو تدخل ضمن الاختصاص النسبي للمشرع على سبيل الاستدلال من خلال تنظيمه لها بأعتبار أن البرلمان يقوم بتنظيمها مادام أختصاصه ينظمه الدستور, وبما أن هذا الأخير لم يمنعه من تنظيم المسائل المسكوت عنها، وأن للبرلمان منع السلطة التنفيذية من تنظيم  هذه المسائل من خلال القيام بأصداره قانون يمنعها من ذلك.</a:t>
            </a:r>
            <a:endParaRPr lang="ar-IQ" dirty="0"/>
          </a:p>
        </p:txBody>
      </p:sp>
    </p:spTree>
    <p:extLst>
      <p:ext uri="{BB962C8B-B14F-4D97-AF65-F5344CB8AC3E}">
        <p14:creationId xmlns:p14="http://schemas.microsoft.com/office/powerpoint/2010/main" val="195808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a:buNone/>
            </a:pPr>
            <a:r>
              <a:rPr lang="ar-IQ" sz="1800" dirty="0" smtClean="0"/>
              <a:t>2</a:t>
            </a:r>
            <a:r>
              <a:rPr lang="ar-IQ" sz="1800" b="1" dirty="0" smtClean="0"/>
              <a:t>- مبدأ سيادة القانون:</a:t>
            </a:r>
          </a:p>
          <a:p>
            <a:pPr marL="0" indent="0" algn="just">
              <a:buNone/>
            </a:pPr>
            <a:r>
              <a:rPr lang="ar-IQ" sz="1800" dirty="0" smtClean="0"/>
              <a:t>يراد به سيادة حكم القانون في الشؤون المالية كافة، بأن لا تنظم أحكامها ولا تعدل ولا تجبى حصيلتها ولا يعفى أحد من أدائها إلا بمقتضى قانون تسنه السلطة التشريعية المختصة ممثلة الشعب ، والتي لها وحدها الإختصاص الأصيل في سن كافة القوانين ومنها القوانين المالية على النحو الذي تقضي به النظم الدستورية الحديثة فسيادة القانون في الشؤون المالية توجب جعل مسألة تدخل الدولة في تلك الشؤون مقتصرة على السلطة التشريعية تمارسها بقانون تسنه لهذا الغرض وفقاً للأوضاع والإجراءات الدستورية المعمول بها في كل دولة أذ يعدّ مبدأ سيادة القانون في الشؤون المالية قمة المكاسب الثمينة التي أحرزتها الأمم والشعوب المختلفة ، وبالمثل يعدّ مبدأ سيادة القانون في الشؤون الماليةأساساً لإقرار حق الدولة في إستيفاء الموارد المالية وخلقها من مصادرها المختلفة ومن كافة أفراد الشعب على أساس من العدالة والمساواة إذ يخول الدولة صلاحية تنظيم الموارد المالية على النحو الذي ترتأيه بغية رفد الخزانة العامة بها لمواجهة الأعباء العامة الملقاة على عاتقها ، ومن ثم عدّ هذا المبدأأساساً لمشروعية تدخل السلطة التنفيذية في انفاقها العام وتنظيم ايراداتها العامة باعتباره حقاً قانونياً للدولة تمارسه وفقاً لحدود القانون الذي تسنه السلطة التشريعية، ومن ثم فإن ذلك المبدأ يضع أساساً مقبولاً لاجراءات السلطة التنفيذية في تنفيذها لبرامجها وخططها الاقتصادية المتعلقة بالشؤون المالية</a:t>
            </a:r>
          </a:p>
          <a:p>
            <a:pPr marL="0" indent="0" algn="just">
              <a:buNone/>
            </a:pPr>
            <a:r>
              <a:rPr lang="ar-IQ" sz="1800" dirty="0" smtClean="0"/>
              <a:t>والخلاصة أن مبدأ سيادة القانون في الشؤون المالية يعدّ واحداً من أهم موضوعات القانون الدستوري ومبدأ من مبادئه ، وذلك لتعلقه بحقوق أفراد الشعب وحرياتهم ولكونه قاعدة من قواعد الإختصاص التي تحدد صلاحية السلطة التشريعية في سن القوانين المالية، وكذلك تحديده للفكرة القانونية السائدة في الدولة طبقاً لما تقضي به الأصول الدستورية التي لا يتأتى للسلطات العامة الشطط عنها وإلا عدت منتهكة لمبادئ الدستور و أحكامه( ) .</a:t>
            </a:r>
          </a:p>
          <a:p>
            <a:pPr marL="0" indent="0">
              <a:buNone/>
            </a:pPr>
            <a:endParaRPr lang="ar-IQ" dirty="0"/>
          </a:p>
        </p:txBody>
      </p:sp>
    </p:spTree>
    <p:extLst>
      <p:ext uri="{BB962C8B-B14F-4D97-AF65-F5344CB8AC3E}">
        <p14:creationId xmlns:p14="http://schemas.microsoft.com/office/powerpoint/2010/main" val="23001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ar-IQ" sz="2000" dirty="0" smtClean="0"/>
              <a:t>3- نوعية قواعد الاسناد والاحكام الدستورية التي تسند </a:t>
            </a:r>
            <a:r>
              <a:rPr lang="ar-IQ" sz="1800" dirty="0" smtClean="0"/>
              <a:t>الاختصاص التشريعي للبرلمان:  إذ إن الغموض والابهام الذي يحوم حول كيفية ممارسة البرلمان لاختصاصته التشريعية يؤدي الى تنازله عن جزء من اختصاصه الى السلطة التنفيذية بالنظر للامكانيات البشرية واللوجستيه المتوافرة لديها لممارسة اختصاصات تعود بالاصل للبرلمان مستغلة الثغرات المتواجدة في نصوص الدستور.</a:t>
            </a:r>
          </a:p>
          <a:p>
            <a:pPr marL="0" indent="0">
              <a:buNone/>
            </a:pPr>
            <a:r>
              <a:rPr lang="ar-IQ" sz="1800" b="1" u="sng" dirty="0" smtClean="0"/>
              <a:t>2- نوعية قواعد الاسناد والاحكام الدستورية التي تسند الاختصاص التشريعي للبرلمان:        </a:t>
            </a:r>
            <a:r>
              <a:rPr lang="ar-IQ" sz="1800" dirty="0" smtClean="0"/>
              <a:t>إذ إن الغموض والابهام الذي يحوم حول كيفية ممارسة البرلمان لاختصاصته التشريعية يؤدي الى تنازله عن جزء من اختصاصه الى السلطة التنفيذية بالنظر للامكانيات البشرية واللوجستيه المتوافرة لديها لممارسة اختصاصات تعود بالاصل للبرلمان مستغلة الثغرات المتواجدة في نصوص الدستور.</a:t>
            </a:r>
            <a:endParaRPr lang="ar-IQ" sz="1800" dirty="0"/>
          </a:p>
        </p:txBody>
      </p:sp>
    </p:spTree>
    <p:extLst>
      <p:ext uri="{BB962C8B-B14F-4D97-AF65-F5344CB8AC3E}">
        <p14:creationId xmlns:p14="http://schemas.microsoft.com/office/powerpoint/2010/main" val="167906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10600" cy="6324600"/>
          </a:xfrm>
        </p:spPr>
        <p:txBody>
          <a:bodyPr>
            <a:normAutofit fontScale="55000" lnSpcReduction="20000"/>
          </a:bodyPr>
          <a:lstStyle/>
          <a:p>
            <a:pPr marL="0" indent="0">
              <a:buNone/>
            </a:pPr>
            <a:r>
              <a:rPr lang="ar-IQ" b="1" u="sng" dirty="0" smtClean="0"/>
              <a:t>ثانيا: الأسباب القانونية التي ترد لإرادة السلطة التشريعية:-</a:t>
            </a:r>
          </a:p>
          <a:p>
            <a:pPr marL="0" indent="0">
              <a:buNone/>
            </a:pPr>
            <a:r>
              <a:rPr lang="ar-IQ" dirty="0" smtClean="0"/>
              <a:t>إن هذه الأسباب تتصل بصلة مباشرة بإرادة وقدرة المشرع على ممارسة اختصاصاته والتي تشمل:-</a:t>
            </a:r>
          </a:p>
          <a:p>
            <a:pPr marL="0" indent="0">
              <a:buNone/>
            </a:pPr>
            <a:r>
              <a:rPr lang="ar-IQ" dirty="0" smtClean="0"/>
              <a:t>1- تأثير تكوين النواب على العمل البرلماني: يصعب التكهن بنتائج مرضية لعمل البرلمان في ظل غياب التكوين الدقيق للنواب المؤسس على قواعد مضبوطة ومنهجية, ويعد هذا العامل مهماً جداً  في الميدان التشريعي، لأن مهمة وضع القواعد القانونية لتنظيم شؤون الدولة مهمة ودقيقة جداً تحتاج الى رجال مختصين أكثر من رجال يحوزون على ثقة الناخبين( ) فلو تصورنا جدلاً تمثيل المجلس النيابي خلال الدورة التشريعية أكثر من ربع النواب دون المستوى الجامعي، وتشكيل اللجنة المالية والاقتصادية من غير المختصين, وماله من أثر وتأثير في مستوى أداء المجلس النيابي، وهذا ممايفسح المجال للسلطة التنفيذية بزمام المبادرة بالقوانين( ).</a:t>
            </a:r>
          </a:p>
          <a:p>
            <a:pPr marL="0" indent="0">
              <a:buNone/>
            </a:pPr>
            <a:r>
              <a:rPr lang="ar-IQ" dirty="0" smtClean="0"/>
              <a:t>3-تشكيل البرلمان: إن البرلمان هو أحد أهم المؤسسات السياسية والدستورية في الدولة( )، وأهم الأسس التي تكفل للبرلمان القيام بوظائفه على أكمل وجه هوأن يتشكل بطريقة ديمقراطية      فأن كان تشكيله نَجم عنه انتخابات فاسدة أو مزورة ، أسباب ( سياسية أو أجتماعية أو ناجم عن قلة الوعي الاجتماعي ) فإنه يكون ضعيفاً فيسهل وقوعه تحت طائلة الانحراف، والعوامل التي تؤثر في تشكيله وتؤثر ومن ثم على كفاءته متعددة : منها ما يتعلق بأسلوب أنتخابه، والضمانات التي تحيط به، والنتائج التي يفرزها( )، وكذلك مدى الدور الذي تؤديه هيأة الناخبين، ومدى تدخل الحكومة والأحزاب في هذا التشكيل، ففيما يخص لدور هيأة الناخبين في عملية اختيار أعضاء البرلمان, فان هيأة الناخبين تشغل مكاناً أساسياً في نشاط المؤسسات العامة، فهي تعدّ الهيئة الأولى بين هيئات الدولة الدستورية، ويعود ذلك إلى أن إرادتها هي الفيصل، كما أنها تعد الأساس الشرعي الذي تنبثق عنه بصورة مباشرة أوغير مباشرة السلطات الدستورية الأُخرى، وفي السابق لم يكن التطابق لازما بين صفة المواطن وصفة الناخب( )، فقد كان تقييد حق الانتخاب بشرط النصاب المالي، أو بشرط الكفاءة، أو بكليهما معا هو السائد إلى عهد قريب، غير إن تطبيق الاقتراع العام اخذ يعم معظم الدول الديمقراطية في الوقت الحاضر( ), وحتى في ظل نظام الاقتراع العام فان البرلمان –حتى بأجمعه – لا يمثل سوى أقلية من الناخبين، التي تكون اغلبها غير صالحة لأداء مهمتهم بوصفهم ناخبين، على الرغم مما وصلت إليه بلادهم من التعليم والتربية السياسية والخبرة  بالأنظمة السياسية فضلاً عن وقوعهم تحت ضغط تأثير الأحزاب السياسية فلا يكفي أن تتوافر في المرشح الشروط التي تفرضها التشريعات الانتخابية بل بالإضافة إلى ذلك يجب أن يقدمه إلى الناخبين أحد الأحزاب السياسية ذات النفوذ في المنطقة الانتخابية التي يرشح  نفسه عنها( )، وتؤدي الأوضاع الاقتصادية والدعاية الانتخابية ونزاهة الآنتخابات دوراً كبيراً في التأثير في هيأة الناخبين ونتائج الانتخابات  التي تتمخض عنها السلطة التشريعية ومن ثم السلطة التنفيذية  ( ).</a:t>
            </a:r>
          </a:p>
          <a:p>
            <a:pPr marL="0" indent="0">
              <a:buNone/>
            </a:pPr>
            <a:endParaRPr lang="ar-IQ" dirty="0"/>
          </a:p>
        </p:txBody>
      </p:sp>
    </p:spTree>
    <p:extLst>
      <p:ext uri="{BB962C8B-B14F-4D97-AF65-F5344CB8AC3E}">
        <p14:creationId xmlns:p14="http://schemas.microsoft.com/office/powerpoint/2010/main" val="401693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324600"/>
          </a:xfrm>
        </p:spPr>
        <p:txBody>
          <a:bodyPr>
            <a:normAutofit/>
          </a:bodyPr>
          <a:lstStyle/>
          <a:p>
            <a:pPr marL="0" indent="0">
              <a:buNone/>
            </a:pPr>
            <a:r>
              <a:rPr lang="ar-IQ" sz="2000" b="1" u="sng" dirty="0" smtClean="0"/>
              <a:t>4- الاختصاص الوظيفي للبرلمان: تتمثل بجملة من الأسباب منها:</a:t>
            </a:r>
          </a:p>
          <a:p>
            <a:pPr marL="0" indent="0">
              <a:buNone/>
            </a:pPr>
            <a:r>
              <a:rPr lang="ar-IQ" sz="1800" dirty="0" smtClean="0"/>
              <a:t>أ‌-أسباب فنية: تتمثل  بوصول نواب لا تتوافر فيهم المعرفة العلمية الكافية والتخصص الفني اللازم لأداء مهام الوظيفة التشريعية، وهذا الأمر يظهر عيبا آخر يتمثل بالاختصاص الوظيفي للبرلمان( ) لا سيما في الشؤون المالية والأقتصادية التي تحتاج الى قدر كبير من الخبرة     القانونية والمالية . </a:t>
            </a:r>
          </a:p>
          <a:p>
            <a:pPr marL="0" indent="0">
              <a:buNone/>
            </a:pPr>
            <a:r>
              <a:rPr lang="ar-IQ" sz="1800" dirty="0" smtClean="0"/>
              <a:t>ب‌-أسباب ترجع الى عدد أعضاء البرلمان ونوعية  تخصصاتهم وطبيعة تشكيل اللجان البرلمانية المتخصصة: يضم البرلمان مجموعة من اللجان المتخصصة"( ) يعتمد عليها في توزيع مهامه وممارسة وظائفه، وتخصص اللجان، بمهام محددة فعلى سبيل المثال طبيعة عمل اللجنة القانونية أو اللجنة المالية والأقتصادية وهي تقوم بدراسة مشروعات القوانين والاقتراحات  بمشروعات القوانين( )، وغيرها من الموضوعات التي تدخل في نطاق اختصاصها ( ) والذي تظهر فيه قدرة العمل للأغلبية البرلمانية وعلى ذلك تؤدي اللجان دورا كبيرا في السيطرة على مشروعات القوانين غالبا ما يكون أعضاء أو رؤساء هذه اللجان من أعضاء حزب الأغلبية في البرلمان، ومن ثم فأن مشروعات القوانين التي يقترحها أعضاء الأغلبية البرلمانية أو الحكومة صاحبة هذه الأغلبية تحظى بموافقة أعضاء هذه اللجان الذين هم في نفس الوقت أعضاء حزب الأغلبية( )، حتى لو كانت هذه المشروعات بقوانين تسعى فقط إلى تحقيق مصلحة حزبية أو سياسية ، أو الإضرار بفرد معين أو فئة معينة بالذات، أو تحقيق منفعة لفرد معين أو فئة معينة بالذات، أي أن تلك اللجان توافق على تلك المشروعات بقوانين على الرغم من انطوائها على عيب تشريعي أو انحراف، بل إن تلك المشروعات بالقوانين المنطوية على ذلك الانحراف قد تكون بناء على اقتراح تلك اللجان التي يكون معظم أعضائها من حزب الحكومة ذات الأغلبية البرلمانية، وهي تعلم أنها تنطوي على أنحرافات تشريعية متوخية أرضاء الحزب الذي تنتمي أليه على حساب المصلحة العامة ( ) .</a:t>
            </a:r>
          </a:p>
          <a:p>
            <a:pPr marL="0" indent="0">
              <a:buNone/>
            </a:pPr>
            <a:endParaRPr lang="ar-IQ" dirty="0"/>
          </a:p>
        </p:txBody>
      </p:sp>
    </p:spTree>
    <p:extLst>
      <p:ext uri="{BB962C8B-B14F-4D97-AF65-F5344CB8AC3E}">
        <p14:creationId xmlns:p14="http://schemas.microsoft.com/office/powerpoint/2010/main" val="215445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705600"/>
          </a:xfrm>
        </p:spPr>
        <p:txBody>
          <a:bodyPr>
            <a:normAutofit fontScale="90000"/>
          </a:bodyPr>
          <a:lstStyle/>
          <a:p>
            <a:r>
              <a:rPr lang="ar-IQ" sz="1600" dirty="0" smtClean="0"/>
              <a:t>هيمنة السلطة التنفيذية: تتضمن اغلب الدساتير عددا من النصوص والأحكام التي تمنح السلطة التنفيذية العديد من الاختصاصات والتي منها ما يمس عمل البرلمان ( )، من ذلك على سبيل المثال يمارس رئيس الولايات المتحدة الأمريكية سلطاته الدستورية بواسطة معاونين غير مسؤولين سياسيا أمام الكونغرس،  وخول الدستور الأمريكي، كونكرس الولايات المتحدة بجميع السلطات التشريعية الممنوحة وفقا له , إذ يلتزم الرئيس حسب النص الدستوري( )، بان يزود الكونغرس من وقت لآخر بمعلومات عن حال الاتحاد، ويقدم له للدراسة وتوصيات بتلك الإجراءات التي يعتقد أنها ضرورية وملائمة، كرسالة الاتحاد السنوية  والرسالة المرفقة مع مشروع الميزانية الذي يقدمه للكونكرس، أما الرسالة الأُخرى فتجد أصلها في التقرير الاقتصادي الذي يعده مجلس المستشارين الاقتصاديين( )، وقد أثبتت الدراسات  بأن الكثير من التشريعات التي يتعامل معها الكونكرس،  يكون مصدرها الرئيس، من خلال الرسائل الرسمية والخاصة التي يبعث بها إلى الكونغرس، فهو يضمنها العديد من المقترحات التشريعية التي يراها ضرورية. وفي حال اختتم المجلس جلساته من دون أي تصرف حيال هذه المقترحات، فللرئيس دعوة الكونغرس لعقد جلسة خاصة لمناقشة هذه المقترحات. ولكونه رئيسا لحزب سياسي والمسؤول التنفيذي الرئيس في الحكومة ، فانه في موقع يتيح له التأثير في الرأي العام والأفكار العامة ، ومن التأثير في مجرى التشريع في الكونكرس(  )، فيتمكن في كثير من الأحوال من حمل الكونكرس على تبني التشريعات التي يقترحها، ويضمن الحصول على التصويت الكافي لكي تصبح قوانين ملزمة( ). وكذلك صلاحيته في الاعتراض على القوانين من خلال حق الفيتو (</a:t>
            </a:r>
            <a:r>
              <a:rPr lang="en-US" sz="1600" dirty="0" smtClean="0"/>
              <a:t>Veto) ( ) </a:t>
            </a:r>
            <a:r>
              <a:rPr lang="ar-IQ" sz="1600" dirty="0" smtClean="0"/>
              <a:t>الذي أجهض العديد من تشريعات القوانين كونها لاتنسجم مع توجهات الحزب الحاكم( )، فهذا الحق يعدّ مصدراً قوة كبيرة للرئيس( ), إذ إن في مقدوره أن يحول دون صدور أي تشريع  لا يريده ، إذا ضمن تأييد مجرد الثلث زائداً واحد من الأعضاء في كل من المجلسين ، وليس من العسير عليه أن يجد هذا العدد من المؤيدين له من بي أعضاء الكونكرس( ). </a:t>
            </a:r>
            <a:br>
              <a:rPr lang="ar-IQ" sz="1600" dirty="0" smtClean="0"/>
            </a:br>
            <a:r>
              <a:rPr lang="ar-IQ" sz="1600" dirty="0" smtClean="0"/>
              <a:t> وقد تضمن الدستور العراقي الحالي لعام 2005 بعض النصوص التي تعكس وتوحي  بهيمنة السلطة التنفيذية على عمل البرلمان (المجلس التشريعي)، ولعل أبرز ما يقال في هذا الخصوص،هو حق اقتراح القوانين الذي جعله الدستور، حقا مشتركا بين السلطة التنفيذية ( رئيس الجمهورية         أو مجلس الوزراء ) وبين مجلس النواب (عشرة من أعضائه أو إحدى لجانه المختصة)، وذلك وفق نص المادة (60) ، أولا وثانيا ( )، فقد ميزت نص المادة (60)، أولا وثانيا، بين اقتراحات القوانين المقدمة من رئيس الجمهورية أو مجلس الوزراء، وبين اقتراحات القوانين التي يتقدم بها أعضاء مجلس النواب أو إحدى لجانه المختصة ، إذ تقدم الأولى في صورة مشروعات قوانين، أما الثانية فإنها تقدم على شكل اقتراحات ، والفرق بين الاثنين هو أن المقترح مجرد فكرة لإصدار قانون ومبررات هذا القانون ، أما مشروع القانونفيعني أن المقترح أو الفكرة قد صيغت بشكل قانوني وليس على مجلس النواب إلا دراستها وإقرارها إن كان لها موجب( ).</a:t>
            </a:r>
            <a:br>
              <a:rPr lang="ar-IQ" sz="1600" dirty="0" smtClean="0"/>
            </a:br>
            <a:r>
              <a:rPr lang="ar-IQ" sz="1600" dirty="0" smtClean="0"/>
              <a:t>ومن التطبيقات القضائية الجديرة بالاشارة والتي استوجب ذكرها في هذ المورد والتي تعمل كمحدد للاختصاص التشريعي وكسابقة من السوابق القضائية التي تلزم السلطتين لأحكام الدستور والتي تعزز بقرارها من مبدأ الفصل بين السلطات وايجاد نوع من التوازن المشترك بينهما هو التمايز والتمييز الذي أجرته المحكمة الاتحادية العليا في العراق بين مقترح  و مشروع القانون وفقا للاختصاص الدستوري  المبين والمحدد لكلا السلطتين معاً ( ).</a:t>
            </a:r>
            <a:r>
              <a:rPr lang="ar-IQ" dirty="0" smtClean="0"/>
              <a:t/>
            </a:r>
            <a:br>
              <a:rPr lang="ar-IQ" dirty="0" smtClean="0"/>
            </a:br>
            <a:endParaRPr lang="ar-IQ" dirty="0"/>
          </a:p>
        </p:txBody>
      </p:sp>
    </p:spTree>
    <p:extLst>
      <p:ext uri="{BB962C8B-B14F-4D97-AF65-F5344CB8AC3E}">
        <p14:creationId xmlns:p14="http://schemas.microsoft.com/office/powerpoint/2010/main" val="265643456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4754</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أ.م.د سناء محمد سدخان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هيمنة السلطة التنفيذية: تتضمن اغلب الدساتير عددا من النصوص والأحكام التي تمنح السلطة التنفيذية العديد من الاختصاصات والتي منها ما يمس عمل البرلمان ( )، من ذلك على سبيل المثال يمارس رئيس الولايات المتحدة الأمريكية سلطاته الدستورية بواسطة معاونين غير مسؤولين سياسيا أمام الكونغرس،  وخول الدستور الأمريكي، كونكرس الولايات المتحدة بجميع السلطات التشريعية الممنوحة وفقا له , إذ يلتزم الرئيس حسب النص الدستوري( )، بان يزود الكونغرس من وقت لآخر بمعلومات عن حال الاتحاد، ويقدم له للدراسة وتوصيات بتلك الإجراءات التي يعتقد أنها ضرورية وملائمة، كرسالة الاتحاد السنوية  والرسالة المرفقة مع مشروع الميزانية الذي يقدمه للكونكرس، أما الرسالة الأُخرى فتجد أصلها في التقرير الاقتصادي الذي يعده مجلس المستشارين الاقتصاديين( )، وقد أثبتت الدراسات  بأن الكثير من التشريعات التي يتعامل معها الكونكرس،  يكون مصدرها الرئيس، من خلال الرسائل الرسمية والخاصة التي يبعث بها إلى الكونغرس، فهو يضمنها العديد من المقترحات التشريعية التي يراها ضرورية. وفي حال اختتم المجلس جلساته من دون أي تصرف حيال هذه المقترحات، فللرئيس دعوة الكونغرس لعقد جلسة خاصة لمناقشة هذه المقترحات. ولكونه رئيسا لحزب سياسي والمسؤول التنفيذي الرئيس في الحكومة ، فانه في موقع يتيح له التأثير في الرأي العام والأفكار العامة ، ومن التأثير في مجرى التشريع في الكونكرس(  )، فيتمكن في كثير من الأحوال من حمل الكونكرس على تبني التشريعات التي يقترحها، ويضمن الحصول على التصويت الكافي لكي تصبح قوانين ملزمة( ). وكذلك صلاحيته في الاعتراض على القوانين من خلال حق الفيتو (Veto) ( ) الذي أجهض العديد من تشريعات القوانين كونها لاتنسجم مع توجهات الحزب الحاكم( )، فهذا الحق يعدّ مصدراً قوة كبيرة للرئيس( ), إذ إن في مقدوره أن يحول دون صدور أي تشريع  لا يريده ، إذا ضمن تأييد مجرد الثلث زائداً واحد من الأعضاء في كل من المجلسين ، وليس من العسير عليه أن يجد هذا العدد من المؤيدين له من بي أعضاء الكونكرس( ).   وقد تضمن الدستور العراقي الحالي لعام 2005 بعض النصوص التي تعكس وتوحي  بهيمنة السلطة التنفيذية على عمل البرلمان (المجلس التشريعي)، ولعل أبرز ما يقال في هذا الخصوص،هو حق اقتراح القوانين الذي جعله الدستور، حقا مشتركا بين السلطة التنفيذية ( رئيس الجمهورية         أو مجلس الوزراء ) وبين مجلس النواب (عشرة من أعضائه أو إحدى لجانه المختصة)، وذلك وفق نص المادة (60) ، أولا وثانيا ( )، فقد ميزت نص المادة (60)، أولا وثانيا، بين اقتراحات القوانين المقدمة من رئيس الجمهورية أو مجلس الوزراء، وبين اقتراحات القوانين التي يتقدم بها أعضاء مجلس النواب أو إحدى لجانه المختصة ، إذ تقدم الأولى في صورة مشروعات قوانين، أما الثانية فإنها تقدم على شكل اقتراحات ، والفرق بين الاثنين هو أن المقترح مجرد فكرة لإصدار قانون ومبررات هذا القانون ، أما مشروع القانونفيعني أن المقترح أو الفكرة قد صيغت بشكل قانوني وليس على مجلس النواب إلا دراستها وإقرارها إن كان لها موجب( ). ومن التطبيقات القضائية الجديرة بالاشارة والتي استوجب ذكرها في هذ المورد والتي تعمل كمحدد للاختصاص التشريعي وكسابقة من السوابق القضائية التي تلزم السلطتين لأحكام الدستور والتي تعزز بقرارها من مبدأ الفصل بين السلطات وايجاد نوع من التوازن المشترك بينهما هو التمايز والتمييز الذي أجرته المحكمة الاتحادية العليا في العراق بين مقترح  و مشروع القانون وفقا للاختصاص الدستوري  المبين والمحدد لكلا السلطتين معاً ( ).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 سناء محمد سدخان</dc:title>
  <dc:creator>pc-noora</dc:creator>
  <cp:lastModifiedBy>pc-noora</cp:lastModifiedBy>
  <cp:revision>5</cp:revision>
  <dcterms:created xsi:type="dcterms:W3CDTF">2006-08-16T00:00:00Z</dcterms:created>
  <dcterms:modified xsi:type="dcterms:W3CDTF">2019-04-01T08:35:49Z</dcterms:modified>
</cp:coreProperties>
</file>