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D8BD707-D9CF-40AE-B4C6-C98DA3205C09}" type="datetimeFigureOut">
              <a:rPr lang="en-US" smtClean="0"/>
              <a:pPr/>
              <a:t>2/18/2019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D8BD707-D9CF-40AE-B4C6-C98DA3205C09}" type="datetimeFigureOut">
              <a:rPr lang="en-US" smtClean="0"/>
              <a:pPr/>
              <a:t>2/18/2019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B6F15528-21DE-4FAA-801E-634DDDAF4B2B}"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813873" y="-3651954"/>
            <a:ext cx="5516254" cy="9233297"/>
          </a:xfrm>
          <a:prstGeom prst="rect">
            <a:avLst/>
          </a:prstGeom>
          <a:noFill/>
        </p:spPr>
        <p:txBody>
          <a:bodyPr wrap="none" lIns="91440" tIns="45720" rIns="91440" bIns="45720">
            <a:spAutoFit/>
            <a:scene3d>
              <a:camera prst="orthographicFront"/>
              <a:lightRig rig="threePt" dir="t"/>
            </a:scene3d>
            <a:sp3d extrusionH="57150">
              <a:bevelT w="38100" h="38100" prst="convex"/>
            </a:sp3d>
          </a:bodyPr>
          <a:lstStyle/>
          <a:p>
            <a:pPr algn="ctr"/>
            <a:r>
              <a:rPr lang="ar-IQ" sz="5400" b="1" cap="none" spc="0"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
            </a:r>
            <a:br>
              <a:rPr lang="ar-IQ" sz="5400" b="1" cap="none" spc="0"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br>
            <a:r>
              <a:rPr lang="ar-IQ" sz="5400" b="1" dirty="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
            </a:r>
            <a:br>
              <a:rPr lang="ar-IQ" sz="5400" b="1" dirty="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br>
            <a:r>
              <a:rPr lang="ar-IQ" sz="5400" b="1"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
            </a:r>
            <a:br>
              <a:rPr lang="ar-IQ" sz="5400" b="1"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br>
            <a:r>
              <a:rPr lang="ar-IQ" sz="5400" b="1" dirty="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
            </a:r>
            <a:br>
              <a:rPr lang="ar-IQ" sz="5400" b="1" dirty="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br>
            <a:r>
              <a:rPr lang="ar-IQ" sz="5400" b="1"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
            </a:r>
            <a:br>
              <a:rPr lang="ar-IQ" sz="5400" b="1"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br>
            <a:r>
              <a:rPr lang="ar-IQ" sz="5400" b="1" dirty="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
            </a:r>
            <a:br>
              <a:rPr lang="ar-IQ" sz="5400" b="1" dirty="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br>
            <a:r>
              <a:rPr lang="ar-IQ" sz="5400" b="1"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
            </a:r>
            <a:br>
              <a:rPr lang="ar-IQ" sz="5400" b="1"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br>
            <a:r>
              <a:rPr lang="ar-IQ" sz="5400" b="1" dirty="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
            </a:r>
            <a:br>
              <a:rPr lang="ar-IQ" sz="5400" b="1" dirty="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br>
            <a:r>
              <a:rPr lang="ar-IQ" sz="5400" b="1" cap="none" spc="0"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محاضرات </a:t>
            </a:r>
            <a:r>
              <a:rPr lang="ar-IQ" sz="5400" b="1" cap="none" spc="0"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المالية عامة </a:t>
            </a:r>
          </a:p>
          <a:p>
            <a:pPr algn="ctr"/>
            <a:r>
              <a:rPr lang="ar-IQ" sz="5400" b="1"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rPr>
              <a:t>أ.م.د سناء محمد سدخان</a:t>
            </a:r>
            <a:endParaRPr lang="ar-IQ" sz="5400" b="1" cap="none" spc="0" dirty="0" smtClean="0">
              <a:ln w="17780" cmpd="sng">
                <a:solidFill>
                  <a:schemeClr val="accent1">
                    <a:lumMod val="40000"/>
                    <a:lumOff val="60000"/>
                  </a:schemeClr>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glow rad="228600">
                  <a:schemeClr val="accent4">
                    <a:satMod val="175000"/>
                    <a:alpha val="40000"/>
                  </a:schemeClr>
                </a:glow>
                <a:outerShdw blurRad="50800" algn="tl" rotWithShape="0">
                  <a:srgbClr val="000000"/>
                </a:outerShdw>
              </a:effectLst>
            </a:endParaRPr>
          </a:p>
          <a:p>
            <a:pPr algn="ct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extLst>
      <p:ext uri="{BB962C8B-B14F-4D97-AF65-F5344CB8AC3E}">
        <p14:creationId xmlns:p14="http://schemas.microsoft.com/office/powerpoint/2010/main" val="2242416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270000" y="1219200"/>
            <a:ext cx="6934200" cy="4524315"/>
          </a:xfrm>
          <a:prstGeom prst="rect">
            <a:avLst/>
          </a:prstGeom>
          <a:noFill/>
        </p:spPr>
        <p:txBody>
          <a:bodyPr wrap="square" rtlCol="1">
            <a:spAutoFit/>
          </a:bodyPr>
          <a:lstStyle/>
          <a:p>
            <a:pPr algn="ctr"/>
            <a:r>
              <a:rPr lang="ar-IQ" sz="3200" b="1"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cs typeface="AF_Abha" pitchFamily="2" charset="-78"/>
              </a:rPr>
              <a:t>انواع القروض المؤقته واسباب لجوء الدولة الى القروض المؤقتة</a:t>
            </a:r>
          </a:p>
          <a:p>
            <a:pPr algn="r"/>
            <a:r>
              <a:rPr lang="ar-IQ" sz="3200" dirty="0" smtClean="0">
                <a:effectLst>
                  <a:outerShdw blurRad="38100" dist="38100" dir="2700000" algn="tl">
                    <a:srgbClr val="000000">
                      <a:alpha val="43137"/>
                    </a:srgbClr>
                  </a:outerShdw>
                </a:effectLst>
                <a:cs typeface="AF_Abha" pitchFamily="2" charset="-78"/>
              </a:rPr>
              <a:t>1- قروض قصيرة الاجل </a:t>
            </a:r>
          </a:p>
          <a:p>
            <a:pPr algn="r"/>
            <a:r>
              <a:rPr lang="ar-IQ" sz="3200" dirty="0" smtClean="0">
                <a:effectLst>
                  <a:outerShdw blurRad="38100" dist="38100" dir="2700000" algn="tl">
                    <a:srgbClr val="000000">
                      <a:alpha val="43137"/>
                    </a:srgbClr>
                  </a:outerShdw>
                </a:effectLst>
                <a:cs typeface="AF_Abha" pitchFamily="2" charset="-78"/>
              </a:rPr>
              <a:t>2- قروض متوسطة وهي القروض التي تكون من سنة الى خمس سنوات</a:t>
            </a:r>
          </a:p>
          <a:p>
            <a:pPr algn="r"/>
            <a:r>
              <a:rPr lang="ar-IQ" sz="3200" dirty="0" smtClean="0">
                <a:effectLst>
                  <a:outerShdw blurRad="38100" dist="38100" dir="2700000" algn="tl">
                    <a:srgbClr val="000000">
                      <a:alpha val="43137"/>
                    </a:srgbClr>
                  </a:outerShdw>
                </a:effectLst>
                <a:cs typeface="AF_Abha" pitchFamily="2" charset="-78"/>
              </a:rPr>
              <a:t>3- قروض طويلة الاجل وهي القروض التي تكون مدتها من خمس سنوات الى عشرين او خمسة وعشرين سنة وتلجا له الدولة في حالة </a:t>
            </a:r>
            <a:endParaRPr lang="en-US" sz="3200" dirty="0" smtClean="0">
              <a:effectLst>
                <a:outerShdw blurRad="38100" dist="38100" dir="2700000" algn="tl">
                  <a:srgbClr val="000000">
                    <a:alpha val="43137"/>
                  </a:srgbClr>
                </a:outerShdw>
              </a:effectLst>
              <a:cs typeface="AF_Abha" pitchFamily="2" charset="-78"/>
            </a:endParaRPr>
          </a:p>
          <a:p>
            <a:pPr algn="r"/>
            <a:r>
              <a:rPr lang="ar-IQ" sz="3200" dirty="0" smtClean="0">
                <a:effectLst>
                  <a:outerShdw blurRad="38100" dist="38100" dir="2700000" algn="tl">
                    <a:srgbClr val="000000">
                      <a:alpha val="43137"/>
                    </a:srgbClr>
                  </a:outerShdw>
                </a:effectLst>
                <a:cs typeface="AF_Abha" pitchFamily="2" charset="-78"/>
              </a:rPr>
              <a:t>وجود عجز دائم في الموازنة</a:t>
            </a:r>
          </a:p>
          <a:p>
            <a:pPr algn="r"/>
            <a:r>
              <a:rPr lang="ar-IQ" sz="3200" dirty="0" smtClean="0">
                <a:solidFill>
                  <a:srgbClr val="FF0000"/>
                </a:solidFill>
                <a:effectLst>
                  <a:outerShdw blurRad="38100" dist="38100" dir="2700000" algn="tl">
                    <a:srgbClr val="000000">
                      <a:alpha val="43137"/>
                    </a:srgbClr>
                  </a:outerShdw>
                </a:effectLst>
                <a:cs typeface="AF_Abha" pitchFamily="2" charset="-78"/>
              </a:rPr>
              <a:t>الاسباب :- لسد عجز نقدي مؤقت خلال سنة المالية حيث ينتج هذا العجز عن سبق تنفيذ النفقات على تحصيل الايرادات من ناحية الزمن  </a:t>
            </a:r>
            <a:endParaRPr lang="ar-IQ" sz="3200" dirty="0">
              <a:solidFill>
                <a:srgbClr val="FF0000"/>
              </a:solidFill>
              <a:effectLst>
                <a:outerShdw blurRad="38100" dist="38100" dir="2700000" algn="tl">
                  <a:srgbClr val="000000">
                    <a:alpha val="43137"/>
                  </a:srgbClr>
                </a:outerShdw>
              </a:effectLst>
              <a:cs typeface="AF_Abha" pitchFamily="2" charset="-78"/>
            </a:endParaRPr>
          </a:p>
        </p:txBody>
      </p:sp>
    </p:spTree>
    <p:extLst>
      <p:ext uri="{BB962C8B-B14F-4D97-AF65-F5344CB8AC3E}">
        <p14:creationId xmlns:p14="http://schemas.microsoft.com/office/powerpoint/2010/main" val="838582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14400" y="381000"/>
            <a:ext cx="7543800" cy="5614037"/>
          </a:xfrm>
          <a:prstGeom prst="rect">
            <a:avLst/>
          </a:prstGeom>
          <a:noFill/>
        </p:spPr>
        <p:txBody>
          <a:bodyPr wrap="square" rtlCol="1">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r"/>
            <a:endParaRPr lang="en-US"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a:p>
            <a:pPr algn="r">
              <a:lnSpc>
                <a:spcPct val="150000"/>
              </a:lnSpc>
            </a:pPr>
            <a:r>
              <a:rPr lang="ar-IQ"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وجهة النظر الاقتصادية ازاء القرض العام</a:t>
            </a:r>
          </a:p>
          <a:p>
            <a:pPr algn="r">
              <a:lnSpc>
                <a:spcPct val="150000"/>
              </a:lnSpc>
            </a:pPr>
            <a:r>
              <a:rPr lang="ar-IQ"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الفكر التقليدي :- </a:t>
            </a:r>
            <a:r>
              <a:rPr lang="ar-IQ"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رفض التقليديون لجوء الدولة الى القرض العام بسبب ايمانهم بمزايا الحرية الاقتصادية وعدم تدخل الدولة في النشاط الاقتصادي الا في اضيق الحدود</a:t>
            </a:r>
          </a:p>
          <a:p>
            <a:pPr algn="r">
              <a:lnSpc>
                <a:spcPct val="150000"/>
              </a:lnSpc>
            </a:pPr>
            <a:r>
              <a:rPr lang="ar-IQ" sz="28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الفكر الحديث :- </a:t>
            </a:r>
            <a:r>
              <a:rPr lang="ar-IQ" sz="28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فقد الفكر التقليدي اساسة الاقتصادي امام اكتمال الجهاز الانتاجي وانتشار الازمات الاقتصادية في الدول المتقدمة وما تلاه من بطالة مما فرض ظهور فكر جديد قوامة ضرورة تدخل الدولة في مثل هذه الحالات  </a:t>
            </a:r>
            <a:endParaRPr lang="ar-IQ" sz="28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216009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229600" cy="3886200"/>
          </a:xfrm>
        </p:spPr>
        <p:txBody>
          <a:bodyPr>
            <a:normAutofit fontScale="90000"/>
          </a:bodyPr>
          <a:lstStyle/>
          <a:p>
            <a:pPr algn="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القروض الحديثة تتميز ببعض السمات هي :-</a:t>
            </a:r>
            <a:b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 يعقد القرض باسم الدولة او رئيسها </a:t>
            </a:r>
            <a:b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 لم تعد الدولة تقدم ضماناً او رهناً وانما تضمن مواردها لتسديد ديونها والفوائد المترتبة عليها </a:t>
            </a:r>
            <a:b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 اصبحت القروض تاخذ شكل سندات تعطى للمقترضين </a:t>
            </a:r>
            <a:b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ar-IQ"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ar-IQ"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723140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p:nvPr/>
        </p:nvSpPr>
        <p:spPr>
          <a:xfrm>
            <a:off x="6858000" y="2133600"/>
            <a:ext cx="2133600" cy="1981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solidFill>
                  <a:schemeClr val="tx1"/>
                </a:solidFill>
                <a:effectLst>
                  <a:outerShdw blurRad="38100" dist="38100" dir="2700000" algn="tl">
                    <a:srgbClr val="000000">
                      <a:alpha val="43137"/>
                    </a:srgbClr>
                  </a:outerShdw>
                </a:effectLst>
              </a:rPr>
              <a:t>مبلغ قيمة القرض</a:t>
            </a:r>
            <a:r>
              <a:rPr lang="ar-IQ" dirty="0" smtClean="0">
                <a:effectLst>
                  <a:outerShdw blurRad="38100" dist="38100" dir="2700000" algn="tl">
                    <a:srgbClr val="000000">
                      <a:alpha val="43137"/>
                    </a:srgbClr>
                  </a:outerShdw>
                </a:effectLst>
              </a:rPr>
              <a:t> </a:t>
            </a:r>
          </a:p>
        </p:txBody>
      </p:sp>
      <p:sp>
        <p:nvSpPr>
          <p:cNvPr id="4" name="Oval 3"/>
          <p:cNvSpPr/>
          <p:nvPr/>
        </p:nvSpPr>
        <p:spPr>
          <a:xfrm>
            <a:off x="609600" y="2133600"/>
            <a:ext cx="2325914" cy="2006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b="1" dirty="0" smtClean="0">
                <a:solidFill>
                  <a:schemeClr val="tx1"/>
                </a:solidFill>
                <a:effectLst>
                  <a:outerShdw blurRad="38100" dist="38100" dir="2700000" algn="tl">
                    <a:srgbClr val="000000">
                      <a:alpha val="43137"/>
                    </a:srgbClr>
                  </a:outerShdw>
                </a:effectLst>
              </a:rPr>
              <a:t>شكل سندات القرض </a:t>
            </a:r>
          </a:p>
        </p:txBody>
      </p:sp>
      <p:cxnSp>
        <p:nvCxnSpPr>
          <p:cNvPr id="7" name="Curved Connector 6"/>
          <p:cNvCxnSpPr/>
          <p:nvPr/>
        </p:nvCxnSpPr>
        <p:spPr>
          <a:xfrm rot="10800000" flipV="1">
            <a:off x="2133600" y="1143000"/>
            <a:ext cx="1447800" cy="990600"/>
          </a:xfrm>
          <a:prstGeom prst="curvedConnector3">
            <a:avLst/>
          </a:prstGeom>
          <a:ln>
            <a:tailEnd type="arrow"/>
          </a:ln>
        </p:spPr>
        <p:style>
          <a:lnRef idx="3">
            <a:schemeClr val="dk1"/>
          </a:lnRef>
          <a:fillRef idx="0">
            <a:schemeClr val="dk1"/>
          </a:fillRef>
          <a:effectRef idx="2">
            <a:schemeClr val="dk1"/>
          </a:effectRef>
          <a:fontRef idx="minor">
            <a:schemeClr val="tx1"/>
          </a:fontRef>
        </p:style>
      </p:cxnSp>
      <p:cxnSp>
        <p:nvCxnSpPr>
          <p:cNvPr id="9" name="Curved Connector 8"/>
          <p:cNvCxnSpPr/>
          <p:nvPr/>
        </p:nvCxnSpPr>
        <p:spPr>
          <a:xfrm>
            <a:off x="6306457" y="1143000"/>
            <a:ext cx="1161143" cy="1143000"/>
          </a:xfrm>
          <a:prstGeom prst="curvedConnector3">
            <a:avLst/>
          </a:prstGeom>
          <a:ln>
            <a:tailEnd type="arrow"/>
          </a:ln>
        </p:spPr>
        <p:style>
          <a:lnRef idx="3">
            <a:schemeClr val="dk1"/>
          </a:lnRef>
          <a:fillRef idx="0">
            <a:schemeClr val="dk1"/>
          </a:fillRef>
          <a:effectRef idx="2">
            <a:schemeClr val="dk1"/>
          </a:effectRef>
          <a:fontRef idx="minor">
            <a:schemeClr val="tx1"/>
          </a:fontRef>
        </p:style>
      </p:cxnSp>
      <p:sp>
        <p:nvSpPr>
          <p:cNvPr id="12" name="TextBox 11"/>
          <p:cNvSpPr txBox="1"/>
          <p:nvPr/>
        </p:nvSpPr>
        <p:spPr>
          <a:xfrm>
            <a:off x="3017157" y="533400"/>
            <a:ext cx="3505200" cy="707886"/>
          </a:xfrm>
          <a:prstGeom prst="rect">
            <a:avLst/>
          </a:prstGeom>
          <a:noFill/>
        </p:spPr>
        <p:txBody>
          <a:bodyPr wrap="square" rtlCol="1">
            <a:spAutoFit/>
          </a:bodyPr>
          <a:lstStyle/>
          <a:p>
            <a:pPr algn="ctr"/>
            <a:r>
              <a:rPr lang="ar-IQ" sz="4000" dirty="0" smtClean="0">
                <a:effectLst>
                  <a:outerShdw blurRad="38100" dist="38100" dir="2700000" algn="tl">
                    <a:srgbClr val="000000">
                      <a:alpha val="43137"/>
                    </a:srgbClr>
                  </a:outerShdw>
                </a:effectLst>
                <a:cs typeface="AF_Abha" pitchFamily="2" charset="-78"/>
              </a:rPr>
              <a:t>طرق صدور القرض العام </a:t>
            </a:r>
            <a:endParaRPr lang="ar-IQ" sz="4000" dirty="0">
              <a:effectLst>
                <a:outerShdw blurRad="38100" dist="38100" dir="2700000" algn="tl">
                  <a:srgbClr val="000000">
                    <a:alpha val="43137"/>
                  </a:srgbClr>
                </a:outerShdw>
              </a:effectLst>
              <a:cs typeface="AF_Abha" pitchFamily="2" charset="-78"/>
            </a:endParaRPr>
          </a:p>
        </p:txBody>
      </p:sp>
      <p:cxnSp>
        <p:nvCxnSpPr>
          <p:cNvPr id="14" name="Straight Connector 13"/>
          <p:cNvCxnSpPr/>
          <p:nvPr/>
        </p:nvCxnSpPr>
        <p:spPr>
          <a:xfrm flipH="1">
            <a:off x="3390900" y="1143000"/>
            <a:ext cx="293370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20" name="Curved Connector 19"/>
          <p:cNvCxnSpPr>
            <a:stCxn id="12" idx="2"/>
          </p:cNvCxnSpPr>
          <p:nvPr/>
        </p:nvCxnSpPr>
        <p:spPr>
          <a:xfrm rot="16200000" flipH="1">
            <a:off x="4415221" y="1595821"/>
            <a:ext cx="1044716" cy="335645"/>
          </a:xfrm>
          <a:prstGeom prst="curvedConnector3">
            <a:avLst/>
          </a:prstGeom>
          <a:ln>
            <a:tailEnd type="arrow"/>
          </a:ln>
        </p:spPr>
        <p:style>
          <a:lnRef idx="3">
            <a:schemeClr val="dk1"/>
          </a:lnRef>
          <a:fillRef idx="0">
            <a:schemeClr val="dk1"/>
          </a:fillRef>
          <a:effectRef idx="2">
            <a:schemeClr val="dk1"/>
          </a:effectRef>
          <a:fontRef idx="minor">
            <a:schemeClr val="tx1"/>
          </a:fontRef>
        </p:style>
      </p:cxnSp>
      <p:sp>
        <p:nvSpPr>
          <p:cNvPr id="21" name="Oval 20"/>
          <p:cNvSpPr/>
          <p:nvPr/>
        </p:nvSpPr>
        <p:spPr>
          <a:xfrm>
            <a:off x="3581400" y="2258786"/>
            <a:ext cx="2743200" cy="18560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IQ" sz="2000" b="1" dirty="0" smtClean="0">
                <a:solidFill>
                  <a:schemeClr val="tx1"/>
                </a:solidFill>
                <a:effectLst>
                  <a:outerShdw blurRad="38100" dist="38100" dir="2700000" algn="tl">
                    <a:srgbClr val="000000">
                      <a:alpha val="43137"/>
                    </a:srgbClr>
                  </a:outerShdw>
                </a:effectLst>
              </a:rPr>
              <a:t>سعر الاصدار والفائدة </a:t>
            </a:r>
            <a:endParaRPr lang="ar-IQ" sz="20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90205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5029200"/>
          </a:xfrm>
        </p:spPr>
        <p:txBody>
          <a:bodyPr>
            <a:normAutofit/>
          </a:bodyPr>
          <a:lstStyle/>
          <a:p>
            <a:pPr algn="r"/>
            <a:r>
              <a:rPr lang="ar-IQ" sz="3200" b="1" dirty="0" smtClean="0">
                <a:solidFill>
                  <a:schemeClr val="accent1">
                    <a:lumMod val="50000"/>
                  </a:schemeClr>
                </a:solidFill>
                <a:effectLst>
                  <a:outerShdw blurRad="38100" dist="38100" dir="2700000" algn="tl">
                    <a:srgbClr val="000000">
                      <a:alpha val="43137"/>
                    </a:srgbClr>
                  </a:outerShdw>
                </a:effectLst>
              </a:rPr>
              <a:t>  كيف يتم تحديد سعر الفائدة ؟؟</a:t>
            </a:r>
            <a:r>
              <a:rPr lang="ar-IQ" sz="3200" b="1" dirty="0" smtClean="0">
                <a:effectLst>
                  <a:outerShdw blurRad="38100" dist="38100" dir="2700000" algn="tl">
                    <a:srgbClr val="000000">
                      <a:alpha val="43137"/>
                    </a:srgbClr>
                  </a:outerShdw>
                </a:effectLst>
              </a:rPr>
              <a:t/>
            </a:r>
            <a:br>
              <a:rPr lang="ar-IQ" sz="3200" b="1" dirty="0" smtClean="0">
                <a:effectLst>
                  <a:outerShdw blurRad="38100" dist="38100" dir="2700000" algn="tl">
                    <a:srgbClr val="000000">
                      <a:alpha val="43137"/>
                    </a:srgbClr>
                  </a:outerShdw>
                </a:effectLst>
              </a:rPr>
            </a:br>
            <a:r>
              <a:rPr lang="ar-IQ"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rPr>
              <a:t>1- استناداً الى مدة القرض (كلما زادت المدة زادت الفائدة)</a:t>
            </a:r>
            <a:br>
              <a:rPr lang="ar-IQ"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rPr>
            </a:br>
            <a:r>
              <a:rPr lang="ar-IQ"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rPr>
              <a:t>2- استناداً الى مبلغ القرض (كلما زاد المبلغ زادت الفائدة)</a:t>
            </a:r>
            <a:br>
              <a:rPr lang="ar-IQ"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rPr>
            </a:br>
            <a:r>
              <a:rPr lang="ar-IQ"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rPr>
              <a:t>3- حالة سوق راس المال في القطر</a:t>
            </a:r>
            <a:br>
              <a:rPr lang="ar-IQ" sz="32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effectLst>
                  <a:outerShdw blurRad="41275" dist="12700" dir="12000000" algn="tl" rotWithShape="0">
                    <a:srgbClr val="000000">
                      <a:alpha val="40000"/>
                    </a:srgbClr>
                  </a:outerShdw>
                </a:effectLst>
              </a:rPr>
            </a:br>
            <a:endParaRPr lang="ar-IQ" sz="32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075564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30</TotalTime>
  <Words>163</Words>
  <Application>Microsoft Office PowerPoint</Application>
  <PresentationFormat>On-screen Show (4:3)</PresentationFormat>
  <Paragraphs>18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Waveform</vt:lpstr>
      <vt:lpstr>        محاضرات المالية عامة  أ.م.د سناء محمد سدخان </vt:lpstr>
      <vt:lpstr>PowerPoint Presentation</vt:lpstr>
      <vt:lpstr>PowerPoint Presentation</vt:lpstr>
      <vt:lpstr> القروض الحديثة تتميز ببعض السمات هي :- 1- يعقد القرض باسم الدولة او رئيسها  2- لم تعد الدولة تقدم ضماناً او رهناً وانما تضمن مواردها لتسديد ديونها والفوائد المترتبة عليها  3- اصبحت القروض تاخذ شكل سندات تعطى للمقترضين   </vt:lpstr>
      <vt:lpstr>PowerPoint Presentation</vt:lpstr>
      <vt:lpstr>  كيف يتم تحديد سعر الفائدة ؟؟ 1- استناداً الى مدة القرض (كلما زادت المدة زادت الفائدة) 2- استناداً الى مبلغ القرض (كلما زاد المبلغ زادت الفائدة) 3- حالة سوق راس المال في القطر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pc-noora</dc:creator>
  <cp:lastModifiedBy>pc-noora</cp:lastModifiedBy>
  <cp:revision>4</cp:revision>
  <dcterms:created xsi:type="dcterms:W3CDTF">2006-08-16T00:00:00Z</dcterms:created>
  <dcterms:modified xsi:type="dcterms:W3CDTF">2019-02-18T08:19:14Z</dcterms:modified>
</cp:coreProperties>
</file>