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3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3/29/2019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IQ" b="1" dirty="0" smtClean="0">
                <a:effectLst>
                  <a:outerShdw blurRad="38100" dist="38100" dir="2700000" algn="tl">
                    <a:srgbClr val="000000">
                      <a:alpha val="43137"/>
                    </a:srgbClr>
                  </a:outerShdw>
                </a:effectLst>
                <a:cs typeface="AF_Diwani" pitchFamily="2" charset="-78"/>
              </a:rPr>
              <a:t>أ.د.م سناء محمد سدخان</a:t>
            </a:r>
            <a:endParaRPr lang="ar-IQ" b="1" dirty="0">
              <a:effectLst>
                <a:outerShdw blurRad="38100" dist="38100" dir="2700000" algn="tl">
                  <a:srgbClr val="000000">
                    <a:alpha val="43137"/>
                  </a:srgbClr>
                </a:outerShdw>
              </a:effectLst>
              <a:cs typeface="AF_Diwani" pitchFamily="2" charset="-78"/>
            </a:endParaRPr>
          </a:p>
        </p:txBody>
      </p:sp>
      <p:sp>
        <p:nvSpPr>
          <p:cNvPr id="2" name="Title 1"/>
          <p:cNvSpPr>
            <a:spLocks noGrp="1"/>
          </p:cNvSpPr>
          <p:nvPr>
            <p:ph type="ctrTitle"/>
          </p:nvPr>
        </p:nvSpPr>
        <p:spPr>
          <a:xfrm>
            <a:off x="990600" y="1295400"/>
            <a:ext cx="7175351" cy="2895600"/>
          </a:xfrm>
        </p:spPr>
        <p:txBody>
          <a:bodyPr/>
          <a:lstStyle/>
          <a:p>
            <a:pPr algn="ctr">
              <a:lnSpc>
                <a:spcPct val="115000"/>
              </a:lnSpc>
              <a:spcBef>
                <a:spcPts val="1200"/>
              </a:spcBef>
            </a:pPr>
            <a:r>
              <a:rPr lang="ar-SA" sz="2800" b="0" kern="1400" dirty="0">
                <a:effectLst/>
                <a:latin typeface="Cambria"/>
                <a:ea typeface="Times New Roman"/>
                <a:cs typeface="Motken noqta"/>
              </a:rPr>
              <a:t>الاختصاص التشريعي الماهية والطبيعة</a:t>
            </a:r>
            <a:r>
              <a:rPr lang="en-US" sz="2800" kern="1400" dirty="0">
                <a:effectLst/>
                <a:latin typeface="Cambria"/>
                <a:ea typeface="Times New Roman"/>
                <a:cs typeface="Times New Roman"/>
              </a:rPr>
              <a:t/>
            </a:r>
            <a:br>
              <a:rPr lang="en-US" sz="2800" kern="1400" dirty="0">
                <a:effectLst/>
                <a:latin typeface="Cambria"/>
                <a:ea typeface="Times New Roman"/>
                <a:cs typeface="Times New Roman"/>
              </a:rPr>
            </a:br>
            <a:r>
              <a:rPr lang="en-US" sz="2800" dirty="0">
                <a:effectLst/>
                <a:latin typeface="Bernard MT Condensed"/>
                <a:ea typeface="Times New Roman"/>
                <a:cs typeface="Motken noqta"/>
              </a:rPr>
              <a:t>Extensive powers of executive power in</a:t>
            </a:r>
            <a:r>
              <a:rPr lang="en-US" sz="2800" dirty="0">
                <a:effectLst/>
                <a:latin typeface="Times New Roman"/>
                <a:ea typeface="Times New Roman"/>
                <a:cs typeface="Traditional Arabic"/>
              </a:rPr>
              <a:t/>
            </a:r>
            <a:br>
              <a:rPr lang="en-US" sz="2800" dirty="0">
                <a:effectLst/>
                <a:latin typeface="Times New Roman"/>
                <a:ea typeface="Times New Roman"/>
                <a:cs typeface="Traditional Arabic"/>
              </a:rPr>
            </a:br>
            <a:r>
              <a:rPr lang="en-US" sz="2800" dirty="0">
                <a:effectLst/>
                <a:latin typeface="Bernard MT Condensed"/>
                <a:ea typeface="Times New Roman"/>
                <a:cs typeface="Motken noqta"/>
              </a:rPr>
              <a:t>financial and economic jurisdiction</a:t>
            </a:r>
            <a:r>
              <a:rPr lang="en-US" sz="2800" dirty="0">
                <a:effectLst/>
                <a:latin typeface="Times New Roman"/>
                <a:ea typeface="Times New Roman"/>
                <a:cs typeface="Traditional Arabic"/>
              </a:rPr>
              <a:t/>
            </a:r>
            <a:br>
              <a:rPr lang="en-US" sz="2800" dirty="0">
                <a:effectLst/>
                <a:latin typeface="Times New Roman"/>
                <a:ea typeface="Times New Roman"/>
                <a:cs typeface="Traditional Arabic"/>
              </a:rPr>
            </a:br>
            <a:r>
              <a:rPr lang="en-US" sz="2800" dirty="0">
                <a:effectLst/>
                <a:latin typeface="Bernard MT Condensed"/>
                <a:ea typeface="Times New Roman"/>
                <a:cs typeface="Motken noqta"/>
              </a:rPr>
              <a:t>Prof. </a:t>
            </a:r>
            <a:r>
              <a:rPr lang="en-US" sz="2800" dirty="0" err="1">
                <a:effectLst/>
                <a:latin typeface="Bernard MT Condensed"/>
                <a:ea typeface="Times New Roman"/>
                <a:cs typeface="Motken noqta"/>
              </a:rPr>
              <a:t>Sanaa</a:t>
            </a:r>
            <a:r>
              <a:rPr lang="en-US" sz="2800" dirty="0">
                <a:effectLst/>
                <a:latin typeface="Bernard MT Condensed"/>
                <a:ea typeface="Times New Roman"/>
                <a:cs typeface="Motken noqta"/>
              </a:rPr>
              <a:t> Mohammed </a:t>
            </a:r>
            <a:r>
              <a:rPr lang="en-US" sz="2800" dirty="0" err="1">
                <a:effectLst/>
                <a:latin typeface="Bernard MT Condensed"/>
                <a:ea typeface="Times New Roman"/>
                <a:cs typeface="Motken noqta"/>
              </a:rPr>
              <a:t>Saad</a:t>
            </a:r>
            <a:r>
              <a:rPr lang="en-US" sz="2800" dirty="0">
                <a:effectLst/>
                <a:latin typeface="Bernard MT Condensed"/>
                <a:ea typeface="Times New Roman"/>
                <a:cs typeface="Motken noqta"/>
              </a:rPr>
              <a:t> Khan</a:t>
            </a:r>
            <a:r>
              <a:rPr lang="en-US" sz="2800" dirty="0">
                <a:effectLst/>
                <a:latin typeface="Times New Roman"/>
                <a:ea typeface="Times New Roman"/>
                <a:cs typeface="Traditional Arabic"/>
              </a:rPr>
              <a:t/>
            </a:r>
            <a:br>
              <a:rPr lang="en-US" sz="2800" dirty="0">
                <a:effectLst/>
                <a:latin typeface="Times New Roman"/>
                <a:ea typeface="Times New Roman"/>
                <a:cs typeface="Traditional Arabic"/>
              </a:rPr>
            </a:br>
            <a:r>
              <a:rPr lang="en-US" sz="2800" dirty="0">
                <a:effectLst/>
                <a:latin typeface="Bernard MT Condensed"/>
                <a:ea typeface="Times New Roman"/>
                <a:cs typeface="Motken noqta"/>
              </a:rPr>
              <a:t>Researcher Adnan Al-</a:t>
            </a:r>
            <a:r>
              <a:rPr lang="en-US" sz="2800" dirty="0" err="1">
                <a:effectLst/>
                <a:latin typeface="Bernard MT Condensed"/>
                <a:ea typeface="Times New Roman"/>
                <a:cs typeface="Motken noqta"/>
              </a:rPr>
              <a:t>Fadhel</a:t>
            </a:r>
            <a:r>
              <a:rPr lang="en-US" sz="2800" dirty="0">
                <a:effectLst/>
                <a:latin typeface="Times New Roman"/>
                <a:ea typeface="Times New Roman"/>
                <a:cs typeface="Traditional Arabic"/>
              </a:rPr>
              <a:t/>
            </a:r>
            <a:br>
              <a:rPr lang="en-US" sz="2800" dirty="0">
                <a:effectLst/>
                <a:latin typeface="Times New Roman"/>
                <a:ea typeface="Times New Roman"/>
                <a:cs typeface="Traditional Arabic"/>
              </a:rPr>
            </a:br>
            <a:endParaRPr lang="ar-IQ" dirty="0"/>
          </a:p>
        </p:txBody>
      </p:sp>
    </p:spTree>
    <p:extLst>
      <p:ext uri="{BB962C8B-B14F-4D97-AF65-F5344CB8AC3E}">
        <p14:creationId xmlns:p14="http://schemas.microsoft.com/office/powerpoint/2010/main" val="929755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9220200" cy="6400800"/>
          </a:xfrm>
        </p:spPr>
        <p:txBody>
          <a:bodyPr>
            <a:normAutofit fontScale="62500" lnSpcReduction="20000"/>
          </a:bodyPr>
          <a:lstStyle/>
          <a:p>
            <a:pPr marL="45720" indent="0">
              <a:buNone/>
            </a:pPr>
            <a:r>
              <a:rPr lang="ar-IQ" dirty="0"/>
              <a:t>ثالثاً : التشريع الفرعي </a:t>
            </a:r>
            <a:r>
              <a:rPr lang="ar-IQ" dirty="0" smtClean="0"/>
              <a:t>:</a:t>
            </a:r>
          </a:p>
          <a:p>
            <a:pPr marL="45720" indent="0">
              <a:buNone/>
            </a:pPr>
            <a:r>
              <a:rPr lang="ar-IQ" dirty="0" smtClean="0"/>
              <a:t>عرف </a:t>
            </a:r>
            <a:r>
              <a:rPr lang="ar-IQ" dirty="0"/>
              <a:t>أيضاً بالتشريع اللائحي أو اللوائح وبالقرارات الإدارية التنظيمية (الأنظمة والتعليمات) ، تتضمن قواعد قانونية مكتملة الخصائص تسنها وتصدرها السلطة التنفيذية بصفتها صاحبة الاختصاص </a:t>
            </a:r>
            <a:r>
              <a:rPr lang="ar-IQ" dirty="0" smtClean="0"/>
              <a:t>الأصيل </a:t>
            </a:r>
            <a:r>
              <a:rPr lang="ar-IQ" dirty="0"/>
              <a:t>، ذلك أن اختصاصها هذا هو اختصاص عادي تباشره بصفة دائمة وفي الظروف </a:t>
            </a:r>
            <a:r>
              <a:rPr lang="ar-IQ" dirty="0" smtClean="0"/>
              <a:t>العادية، </a:t>
            </a:r>
            <a:r>
              <a:rPr lang="ar-IQ" dirty="0"/>
              <a:t>غير انه ولما كان التشريع الفرعي أقل درجة وقوة مقارنة بالتشريعات العادية فقد سمي بالتشريع الفرعي والثانوي ويصدر على شكل لوائح أو قرارات أو مناشير أو مقررات أو أوامر( ) .</a:t>
            </a:r>
          </a:p>
          <a:p>
            <a:pPr marL="45720" indent="0">
              <a:buNone/>
            </a:pPr>
            <a:r>
              <a:rPr lang="ar-IQ" dirty="0" smtClean="0"/>
              <a:t> </a:t>
            </a:r>
            <a:r>
              <a:rPr lang="ar-IQ" dirty="0"/>
              <a:t>وتصدر هذه الأنظمة عادة عن الهيئات الإدارية التي تمتلك سلطة التنظيم وتحتوي تلك الأنظمة على قواعد عامة ومجردة وبالتالي فهي تشبه القانون من الناحية الموضوعية ولكنها تختلف ابتداء من حيث ان القانون يصدر عن السلطة التشريعية (باستثناء الظروف الاستثنائية) أما الأنظمة فتصدر عن السلطات </a:t>
            </a:r>
            <a:r>
              <a:rPr lang="ar-IQ" dirty="0" smtClean="0"/>
              <a:t>الإدارية.</a:t>
            </a:r>
            <a:endParaRPr lang="ar-IQ" dirty="0"/>
          </a:p>
          <a:p>
            <a:pPr marL="45720" indent="0">
              <a:buNone/>
            </a:pPr>
            <a:r>
              <a:rPr lang="ar-IQ" dirty="0"/>
              <a:t>وتعتبر اللوائح (الأنظمة) من الناحية الشكلية أعمالاً إدارية ، ولكنها تعد أعمالاً تشريعية على أساس المعيار الموضوعي لانها تتضمن قواعد قانونية عامة لذلك تعد عنصراً من عناصر البناء القانوني للدولة ومصدراً من مصادر الشرعية والقرارات الإدارية الفردية التي تصدر مخالفة اللوائح (الأنظمة) تكون غير مشروعة لمخالفتها للقانون( )  وبذلك فانها تتنوع إلى خمسة أنواع لوائح تنفيذية ولوائح تنظيمية ولوائح الضبط ولوائح الضرورة واللوائح التفويضية لهذا فان نطاق اللائحة في الوضع التقليدي أضيق من نطاق القانون حيث يتسع نطاق القانون لمعالجة مختلف الموضوعات في حين تعالج اللائحة اموراً فرعية أو استثنائية ولا تستطيع ان تعتدي على النطاق المحدد للقانون لانها تصبح في هذه الحالة غير </a:t>
            </a:r>
            <a:r>
              <a:rPr lang="ar-IQ" dirty="0" smtClean="0"/>
              <a:t>مشروعة.  </a:t>
            </a:r>
            <a:endParaRPr lang="ar-IQ" dirty="0"/>
          </a:p>
          <a:p>
            <a:pPr marL="45720" indent="0">
              <a:buNone/>
            </a:pPr>
            <a:r>
              <a:rPr lang="ar-IQ" dirty="0"/>
              <a:t>فهي القرارات التي تصدرها السلطة التنفيذية بمقتضى الاختصاص المخول لها في الدستور وتتضمن قواعد عامة مجردة ومكتوبة أي انها تعبر عن إرادة جهة الإدارة فيما لها من سلطة التنظيم واللائحة كالقانون لانها تتضمن قواعد عامة مجردة( ) ، فثمة أحكام تشريعية أخرى تتضمنها الأنظمة والتعليمات التي تسنها السلطة التنفيذية بتفويض من السلطة التشريعية( ) ، حيث ان السلطة التنفيذية تقوم بإصدار التشريع الفرعي بمقتضى الاختصاص المخول لها في الدستور وهو اختصاص أصلي مباشرة بصفة دائمة في الظروف العادية بخلاف اختصاصها بسن تشريعات الضرورة والتفويض فهو اختصاص استثنائي على خلاف الأصل( ) ، وتكمن الغاية في تمكين السلطة التنفيذية من سن التشريعات في انها الهيئة المنوط بها تنفيذ القوانين وبالتالي فانها تعد أقدر من السلطة التشريعية على تنظيم المسائل التفصيلية والجزئية التي لا يمكن الالمام بها الا عند تنفيذ </a:t>
            </a:r>
            <a:r>
              <a:rPr lang="ar-IQ" dirty="0" smtClean="0"/>
              <a:t>القانو ن ومن </a:t>
            </a:r>
            <a:r>
              <a:rPr lang="ar-IQ" dirty="0"/>
              <a:t>ناحية نطاقها فالقوانين أوسع نطاقاً من الأنظمة والأصل ان التشريعات الفرعية في مرتبة تالية للقانون على هرم تدرج القواعد القانونية وان كان بعضها يحظى بنفس مرتبة القانون . كما هو الحال في أنظمة الضرورة (القوانين المؤقتة) التي تصدرها السلطة التنفيذية في حال غياب السلطة التشريعية الموافقة ظروف طارئة استثنائية( ) وان منح السلطة التنفيذية هذا الاختصاص هو لسد فراغ تشريعي في الظروف الاستثنائية إذ لا يمكن ان تقبل بتعطيل عملية التشريع بسبب غياب صاحب الاختصاص الأصيل ويطلق على هذه التشريعات في فرنسا ومصر لوائح الضرورة( ) وقد جاء دستور الجمهورية الخامسة الفرنسي 1958 من خلال تحديده الصلاحيات البرلمانية التشريعية وحصره للحالات التي يمكن ان يصدر فيها القوانين وقرر الدستور ان كل الحالات التي لم يدخلها صراحة ضمن حيز القانون تعد من الآن فصاعداً داخلة ضمن نطاق اختصاصات السلطة التنظيمية التي أوكل أمرها للوزير الأول( ) (رئيس الوزراء) فقد صار بمقدور الأخير دستورياً ان يصدر مراسيم تنظيمية لها نفس قوة القانون بكافة المجالات التي لم ينص الدستور على جعلها ضمن اختصاص البرلمان . </a:t>
            </a:r>
            <a:r>
              <a:rPr lang="ar-IQ" dirty="0" smtClean="0"/>
              <a:t>وقد </a:t>
            </a:r>
            <a:r>
              <a:rPr lang="ar-IQ" dirty="0"/>
              <a:t>جاء الدستور العراقي لسنة 2005 ليؤكد على اختصاص السلطة التنفيذية المتمثلة بمجلس الوزراء واختصاصه بإصدار الأنظمة والتعليمات </a:t>
            </a:r>
            <a:r>
              <a:rPr lang="ar-IQ" dirty="0" smtClean="0"/>
              <a:t>والقرارات</a:t>
            </a:r>
            <a:endParaRPr lang="ar-IQ" dirty="0"/>
          </a:p>
          <a:p>
            <a:pPr marL="45720" indent="0">
              <a:buNone/>
            </a:pPr>
            <a:endParaRPr lang="ar-IQ" dirty="0"/>
          </a:p>
        </p:txBody>
      </p:sp>
    </p:spTree>
    <p:extLst>
      <p:ext uri="{BB962C8B-B14F-4D97-AF65-F5344CB8AC3E}">
        <p14:creationId xmlns:p14="http://schemas.microsoft.com/office/powerpoint/2010/main" val="463763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381000"/>
            <a:ext cx="8382000" cy="5821680"/>
          </a:xfrm>
        </p:spPr>
        <p:txBody>
          <a:bodyPr>
            <a:normAutofit fontScale="92500"/>
          </a:bodyPr>
          <a:lstStyle/>
          <a:p>
            <a:pPr marL="45720" indent="0" algn="ctr">
              <a:buNone/>
            </a:pPr>
            <a:r>
              <a:rPr lang="ar-IQ" b="1" dirty="0"/>
              <a:t>المطلب الثاني</a:t>
            </a:r>
          </a:p>
          <a:p>
            <a:pPr marL="45720" indent="0" algn="ctr">
              <a:buNone/>
            </a:pPr>
            <a:r>
              <a:rPr lang="ar-IQ" b="1" dirty="0"/>
              <a:t>السلطات التشريعية في العراق</a:t>
            </a:r>
          </a:p>
          <a:p>
            <a:pPr marL="45720" indent="0">
              <a:buNone/>
            </a:pPr>
            <a:r>
              <a:rPr lang="ar-IQ" dirty="0" smtClean="0"/>
              <a:t>الأصل </a:t>
            </a:r>
            <a:r>
              <a:rPr lang="ar-IQ" dirty="0"/>
              <a:t>في الدول الاتحادية تقسيم السلطات إلى مستويين اثنين ، على مستوى الاتحاد وعلى مستوى الإقليم اما في العراق فأن السلطة التشريعية تقسم إلى مستويات ثلاثة يتولى الدستور توزيع الاختصاص التشريعي بينها ، تتمثل في اتحادية يمثلها مجلس النواب العراقي ومجلس الاتحاد . واقليمية يمثلها على سبيل المثال المجلس الوطني الكردستاني في إقليم كردستان ومحلية يمثلها مجلس المحافظة في المحافظات التي لا تنظم في إقليم . وسيتم تناول المستويين الأوليين على ان نتناول المستوى الثالث لمقام آخر وكما يأتي : </a:t>
            </a:r>
          </a:p>
          <a:p>
            <a:pPr marL="45720" indent="0" algn="ctr">
              <a:buNone/>
            </a:pPr>
            <a:r>
              <a:rPr lang="ar-IQ" b="1" dirty="0"/>
              <a:t>الفرع الأول</a:t>
            </a:r>
          </a:p>
          <a:p>
            <a:pPr marL="45720" indent="0" algn="ctr">
              <a:buNone/>
            </a:pPr>
            <a:r>
              <a:rPr lang="ar-IQ" b="1" dirty="0"/>
              <a:t>السلطة التشريعية الاتحادية</a:t>
            </a:r>
          </a:p>
          <a:p>
            <a:pPr marL="45720" indent="0">
              <a:buNone/>
            </a:pPr>
            <a:r>
              <a:rPr lang="ar-IQ" dirty="0" smtClean="0"/>
              <a:t>التشريع </a:t>
            </a:r>
            <a:r>
              <a:rPr lang="ar-IQ" dirty="0"/>
              <a:t>الاتحادي هو الذي يصدر عن السلطات الاتحادية لتنظيم الشؤون الاتحادية ، وتتكون السلطة التشريعية الاتحادية في العراق من مجلس النواب ومجلس الاتحاد( ) وسوف نتناول كل منها بشيء من الإيجاز فيما يأتي :</a:t>
            </a:r>
          </a:p>
          <a:p>
            <a:pPr marL="45720" indent="0">
              <a:buNone/>
            </a:pPr>
            <a:r>
              <a:rPr lang="ar-IQ" dirty="0"/>
              <a:t>أولاً : مجلس النواب : وسوف نتناول فيما يلي تشكيل المجلس ثم اختصاصاته :</a:t>
            </a:r>
          </a:p>
        </p:txBody>
      </p:sp>
    </p:spTree>
    <p:extLst>
      <p:ext uri="{BB962C8B-B14F-4D97-AF65-F5344CB8AC3E}">
        <p14:creationId xmlns:p14="http://schemas.microsoft.com/office/powerpoint/2010/main" val="3586892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228600"/>
            <a:ext cx="8839200" cy="6248400"/>
          </a:xfrm>
        </p:spPr>
        <p:txBody>
          <a:bodyPr>
            <a:normAutofit fontScale="70000" lnSpcReduction="20000"/>
          </a:bodyPr>
          <a:lstStyle/>
          <a:p>
            <a:pPr marL="45720" indent="0">
              <a:buNone/>
            </a:pPr>
            <a:r>
              <a:rPr lang="ar-IQ" sz="2600" b="1" dirty="0"/>
              <a:t>1) تشكيل مجلس النواب </a:t>
            </a:r>
            <a:r>
              <a:rPr lang="ar-IQ" dirty="0"/>
              <a:t>:</a:t>
            </a:r>
          </a:p>
          <a:p>
            <a:pPr marL="45720" indent="0">
              <a:buNone/>
            </a:pPr>
            <a:r>
              <a:rPr lang="ar-IQ" dirty="0" smtClean="0"/>
              <a:t>يتكون </a:t>
            </a:r>
            <a:r>
              <a:rPr lang="ar-IQ" dirty="0"/>
              <a:t>مجلس النواب من عدد من الأعضاء( ) ، مقعد واحد لكل مائة ألف نسمة من نفوس العراق يمثلون الشعب العراقي بأكمله ويتم انتخابهم بطريق الاقتراع العام السري المباشر ويراعي تمثيل سائر مكونات الشعب فيه على ان يتضمن المجلس ما لا يقل عن الربع من عدد أعضائه من النساء( ) .</a:t>
            </a:r>
          </a:p>
          <a:p>
            <a:pPr marL="45720" indent="0">
              <a:buNone/>
            </a:pPr>
            <a:r>
              <a:rPr lang="ar-IQ" dirty="0"/>
              <a:t>	وتلجأ الدساتير عادة في القانون المقارن إلى تحديد عدد أعضاء المجالس النيابية فقد حدد الدستور البلجيكي عدد الممثلين في مجلس النواب بمئة وخمسين عضواً يتساوى عدد المقاعد في كل منطقة انتخابية مع عدد الأعضاء وتشمل قاسماً فيدرالياً متعدداً ويرجع بقية المقاعد إلى المناطق الانتخابية التي يكون فيها الزيادة الأكبر في عدد من السكان غير الممثلين( ) ، اما الدستور الالماني فقد جاء بطريقة مختلفة لتحديد نسبة تمثيل مجلس النواب الاتحادي لكل ولاية اتحادية عدد من الأصوات في المجلس لا يقل عن ثلاثة أعضاء ويكون للولايات التي يزيد عدد سكانها عن مليوني نسمة أربعة أصوات وللولايات التي يزيد عدد سكانها عن ستة ملايين نسمة خمسة أصوات وللولايات التي يزيد سكانها عن سبعة ملايين نسمة ستة أصوات( ) . ويشترط في المرشح لعضوية مجلس النواب ان يكون عراقياً كامل الأهلية وهذا ما جاء في المادة (49/ثانياً) من الدستور كما نصت المادة (138/ثالثاً) على انه يشترط في أعضاء مجلس الرئاسة ما يشترط في عضو مجلس النواب على ان يكون :  </a:t>
            </a:r>
          </a:p>
          <a:p>
            <a:pPr marL="45720" indent="0">
              <a:buNone/>
            </a:pPr>
            <a:r>
              <a:rPr lang="ar-IQ" dirty="0"/>
              <a:t>أ- أتم الأربعين سنة من عمره .</a:t>
            </a:r>
          </a:p>
          <a:p>
            <a:pPr marL="45720" indent="0">
              <a:buNone/>
            </a:pPr>
            <a:r>
              <a:rPr lang="ar-IQ" dirty="0"/>
              <a:t>ب- متمتعاً بالسمعة الحسنة والنزاهة والاستقامة .</a:t>
            </a:r>
          </a:p>
          <a:p>
            <a:pPr marL="45720" indent="0">
              <a:buNone/>
            </a:pPr>
            <a:r>
              <a:rPr lang="ar-IQ" dirty="0"/>
              <a:t>ج- قد ترك الحزب المنحل قبل سقوطه بعشر سنوات إذا كان عضواً فيه .</a:t>
            </a:r>
          </a:p>
          <a:p>
            <a:pPr marL="45720" indent="0">
              <a:buNone/>
            </a:pPr>
            <a:r>
              <a:rPr lang="ar-IQ" dirty="0"/>
              <a:t>د- أن لا يكون قد شارك في قمع الانتفاضة في عام 1991 ، أو الأنفال ولم يقترف جريمة بحق الشعب العراقي .</a:t>
            </a:r>
          </a:p>
          <a:p>
            <a:pPr marL="45720" indent="0">
              <a:buNone/>
            </a:pPr>
            <a:r>
              <a:rPr lang="ar-IQ" dirty="0"/>
              <a:t>وطبقاً لذلك حدد في المادة (13) من النظام الداخلي لمجلس النواب شروط عضوية مجلس النواب وهي :</a:t>
            </a:r>
          </a:p>
          <a:p>
            <a:pPr marL="45720" indent="0">
              <a:buNone/>
            </a:pPr>
            <a:r>
              <a:rPr lang="ar-IQ" dirty="0" smtClean="0"/>
              <a:t>1-ان </a:t>
            </a:r>
            <a:r>
              <a:rPr lang="ar-IQ" dirty="0"/>
              <a:t>يكون كامل الأهلية وفقاً للمادة (49) الفقرة الثانية من الدستور .</a:t>
            </a:r>
          </a:p>
          <a:p>
            <a:pPr marL="45720" indent="0">
              <a:buNone/>
            </a:pPr>
            <a:r>
              <a:rPr lang="ar-IQ" dirty="0" smtClean="0"/>
              <a:t>2-أن </a:t>
            </a:r>
            <a:r>
              <a:rPr lang="ar-IQ" dirty="0"/>
              <a:t>لا يكون مشمولاً بأحكام اجتثاث البعث وفقاً للمادة (135) الفقرة ثالثاً من الدستور.</a:t>
            </a:r>
          </a:p>
          <a:p>
            <a:pPr marL="45720" indent="0">
              <a:buNone/>
            </a:pPr>
            <a:r>
              <a:rPr lang="ar-IQ" dirty="0" smtClean="0"/>
              <a:t>3-ان </a:t>
            </a:r>
            <a:r>
              <a:rPr lang="ar-IQ" dirty="0"/>
              <a:t>تطبق عليه الشروط الأخرى المنصوص عليها في قانون الانتخابات ، كما لا يجوز الجمع بين عضوية مجلس النواب وأي عمل أو منصب رسمي آخر أو عضوية المجالس التشريعية في الأقاليم ومجالس المحافظات( ) .</a:t>
            </a:r>
          </a:p>
        </p:txBody>
      </p:sp>
    </p:spTree>
    <p:extLst>
      <p:ext uri="{BB962C8B-B14F-4D97-AF65-F5344CB8AC3E}">
        <p14:creationId xmlns:p14="http://schemas.microsoft.com/office/powerpoint/2010/main" val="756442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52400"/>
            <a:ext cx="8458200" cy="6324600"/>
          </a:xfrm>
        </p:spPr>
        <p:txBody>
          <a:bodyPr>
            <a:normAutofit fontScale="70000" lnSpcReduction="20000"/>
          </a:bodyPr>
          <a:lstStyle/>
          <a:p>
            <a:pPr marL="45720" indent="0">
              <a:buNone/>
            </a:pPr>
            <a:r>
              <a:rPr lang="ar-IQ" sz="2600" b="1" dirty="0"/>
              <a:t>(2) اختصاصات مجلس النواب </a:t>
            </a:r>
          </a:p>
          <a:p>
            <a:pPr marL="45720" indent="0">
              <a:buNone/>
            </a:pPr>
            <a:r>
              <a:rPr lang="ar-IQ" dirty="0" smtClean="0"/>
              <a:t>اختص </a:t>
            </a:r>
            <a:r>
              <a:rPr lang="ar-IQ" dirty="0"/>
              <a:t>مجلس النواب بعدة أمور </a:t>
            </a:r>
            <a:r>
              <a:rPr lang="ar-IQ" dirty="0" smtClean="0"/>
              <a:t>هي </a:t>
            </a:r>
            <a:r>
              <a:rPr lang="ar-IQ" dirty="0"/>
              <a:t>: </a:t>
            </a:r>
          </a:p>
          <a:p>
            <a:pPr marL="45720" indent="0">
              <a:buNone/>
            </a:pPr>
            <a:r>
              <a:rPr lang="ar-IQ" dirty="0"/>
              <a:t>أولاً : تشريع القوانين الاتحادية .</a:t>
            </a:r>
          </a:p>
          <a:p>
            <a:pPr marL="45720" indent="0">
              <a:buNone/>
            </a:pPr>
            <a:r>
              <a:rPr lang="ar-IQ" dirty="0"/>
              <a:t>ثانياً : الرقابة على أداء السلطة التنفيذية </a:t>
            </a:r>
          </a:p>
          <a:p>
            <a:pPr marL="45720" indent="0">
              <a:buNone/>
            </a:pPr>
            <a:r>
              <a:rPr lang="ar-IQ" dirty="0"/>
              <a:t>ثالثاً : انتخاب رئيس الجمهورية .</a:t>
            </a:r>
          </a:p>
          <a:p>
            <a:pPr marL="45720" indent="0">
              <a:buNone/>
            </a:pPr>
            <a:r>
              <a:rPr lang="ar-IQ" dirty="0"/>
              <a:t>رابعاً : تنظيم عملية المصادقة على المعاهدات والاتفاقيات الدولية .</a:t>
            </a:r>
          </a:p>
          <a:p>
            <a:pPr marL="45720" indent="0">
              <a:buNone/>
            </a:pPr>
            <a:r>
              <a:rPr lang="ar-IQ" dirty="0"/>
              <a:t>خامساً : الموافقة على تعيين بعض الدرجات الخاصة .</a:t>
            </a:r>
          </a:p>
          <a:p>
            <a:pPr marL="45720" indent="0">
              <a:buNone/>
            </a:pPr>
            <a:r>
              <a:rPr lang="ar-IQ" dirty="0"/>
              <a:t>سادساً : مساءلة رئيس الجمهورية وأعضاءه </a:t>
            </a:r>
          </a:p>
          <a:p>
            <a:pPr marL="45720" indent="0">
              <a:buNone/>
            </a:pPr>
            <a:r>
              <a:rPr lang="ar-IQ" dirty="0"/>
              <a:t>سابعاً : حق سؤال الحكومة واستجوابها . </a:t>
            </a:r>
          </a:p>
          <a:p>
            <a:pPr marL="45720" indent="0">
              <a:buNone/>
            </a:pPr>
            <a:r>
              <a:rPr lang="ar-IQ" dirty="0"/>
              <a:t>ثامناً : سحب الثقة من الحكومة .</a:t>
            </a:r>
          </a:p>
          <a:p>
            <a:pPr marL="45720" indent="0">
              <a:buNone/>
            </a:pPr>
            <a:r>
              <a:rPr lang="ar-IQ" dirty="0"/>
              <a:t>تاسعاً : الموافقة على إعلان الحرب وحالة الطوارئ .</a:t>
            </a:r>
          </a:p>
          <a:p>
            <a:pPr marL="45720" indent="0">
              <a:buNone/>
            </a:pPr>
            <a:r>
              <a:rPr lang="ar-IQ" dirty="0"/>
              <a:t>ويمارس المجلس الاختصاصات التشريعية وإصدار النظام الداخلي الخاص به، وتشريع القانون الذي يعالج استبدال أعضائه في حالة الاستقالة أو الإقالة أو الوفاة    أو فقدان العضوية لاي سبب آخر ، والنظر في مشاريع القوانين المقترحة من مجلس الرئاسة أو مجلس الوزراء بما في ذلك مشروع قانوني الموازنة العامة للدولة والموازنة التكميلية ، والمصادقة على الحساب الختامي ويختص أيضاً بإجراء المناقلة بين أبواب وفصول الموازنة وتخفيض مجمل مبالغها ، وله أيضاً عند الضرورة ان يقترح على مجلس الوزراء زيادة اجمالي مبالغ النفقات وذلك وفقاً للمادة (62) من </a:t>
            </a:r>
            <a:r>
              <a:rPr lang="ar-IQ" dirty="0" smtClean="0"/>
              <a:t>الدستور.   </a:t>
            </a:r>
            <a:endParaRPr lang="ar-IQ" dirty="0"/>
          </a:p>
          <a:p>
            <a:pPr marL="45720" indent="0">
              <a:buNone/>
            </a:pPr>
            <a:r>
              <a:rPr lang="ar-IQ" dirty="0"/>
              <a:t>	واختصاص مجلس النواب بتشريع القوانين الاتحادية يعني ان تشريع القوانين المحلية ليس من اختصاص مجلس النواب لان النص الدستوري أي المادة (61) من الدستور حددت القوانين التي يشرعها مجلس النواب بالاتحادية ولو أراد إعطاء مجلس النواب الحق بتشريع القوانين المحلية لأشار إلى ذلك صراحة في ثنايا النص وكذلك من خلال ملاحظة بنود المواد الدستورية (109 ، 110) التي تحدثت عن الصلاحيات الاتحادية نلاحظ انها لم تشر في ثناياها إلى أي أمر يتعلق بتشريع وإصدار القوانين </a:t>
            </a:r>
            <a:r>
              <a:rPr lang="ar-IQ" dirty="0" smtClean="0"/>
              <a:t>المحلية</a:t>
            </a:r>
            <a:endParaRPr lang="ar-IQ" dirty="0"/>
          </a:p>
          <a:p>
            <a:pPr marL="45720" indent="0">
              <a:buNone/>
            </a:pPr>
            <a:r>
              <a:rPr lang="ar-IQ" dirty="0"/>
              <a:t> كما يمارس مجلس النواب اختصاصاته المنصوص عليها في المادة (61) </a:t>
            </a:r>
            <a:r>
              <a:rPr lang="ar-IQ" dirty="0" smtClean="0"/>
              <a:t> من </a:t>
            </a:r>
            <a:r>
              <a:rPr lang="ar-IQ" dirty="0"/>
              <a:t>الدستور وفقاً لما جاء به النظام الداخلي للمجلس( ) . </a:t>
            </a:r>
          </a:p>
        </p:txBody>
      </p:sp>
    </p:spTree>
    <p:extLst>
      <p:ext uri="{BB962C8B-B14F-4D97-AF65-F5344CB8AC3E}">
        <p14:creationId xmlns:p14="http://schemas.microsoft.com/office/powerpoint/2010/main" val="928429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81000"/>
            <a:ext cx="8305800" cy="6248400"/>
          </a:xfrm>
        </p:spPr>
        <p:txBody>
          <a:bodyPr>
            <a:normAutofit/>
          </a:bodyPr>
          <a:lstStyle/>
          <a:p>
            <a:pPr marL="45720" indent="0">
              <a:buNone/>
            </a:pPr>
            <a:r>
              <a:rPr lang="ar-IQ" b="1" dirty="0"/>
              <a:t>ثانياً :مجلس الاتحاد </a:t>
            </a:r>
          </a:p>
          <a:p>
            <a:pPr marL="45720" indent="0" algn="justLow">
              <a:buNone/>
            </a:pPr>
            <a:r>
              <a:rPr lang="ar-IQ" sz="1900" dirty="0" smtClean="0"/>
              <a:t>يتألف </a:t>
            </a:r>
            <a:r>
              <a:rPr lang="ar-IQ" sz="1900" dirty="0"/>
              <a:t>هذا المجلس من ممثلين عن الأقاليم والمحافظات غير المنتظمة بإقليم وينظم تكوينه وشروط العضوية فيه واختصاصاته وكل ما يتعلق به بقانون يسن بأغلبية ثلث أعضائه( ) .   </a:t>
            </a:r>
          </a:p>
          <a:p>
            <a:pPr marL="45720" indent="0" algn="justLow">
              <a:buNone/>
            </a:pPr>
            <a:r>
              <a:rPr lang="ar-IQ" sz="1900" dirty="0" smtClean="0"/>
              <a:t>وعلى </a:t>
            </a:r>
            <a:r>
              <a:rPr lang="ar-IQ" sz="1900" dirty="0"/>
              <a:t>الرغم من أهمية هذا المجلس في حفظ توازن العلاقة بين السلطات المركزية والإقليمية لم يقرر الدستور الأخذ بمبدأ المساواة لتمثيل الأقاليم في هذا المجلس( ) ، ونص الدستور على ان يؤجل العمل بأحكام المواد الخاصة بمجلس الاتحاد إلى حيث صدور قرار من مجلس النواب بأغلبية الثلثين وفي الدورة الانتخابية الثانية التي يعقدها بعد نفاذ هذا الدستور( ) . </a:t>
            </a:r>
          </a:p>
        </p:txBody>
      </p:sp>
    </p:spTree>
    <p:extLst>
      <p:ext uri="{BB962C8B-B14F-4D97-AF65-F5344CB8AC3E}">
        <p14:creationId xmlns:p14="http://schemas.microsoft.com/office/powerpoint/2010/main" val="1809735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152400"/>
            <a:ext cx="8610600" cy="6698343"/>
          </a:xfrm>
        </p:spPr>
        <p:txBody>
          <a:bodyPr>
            <a:normAutofit fontScale="70000" lnSpcReduction="20000"/>
          </a:bodyPr>
          <a:lstStyle/>
          <a:p>
            <a:pPr marL="45720" indent="0">
              <a:buNone/>
            </a:pPr>
            <a:r>
              <a:rPr lang="ar-IQ" sz="2300" b="1" dirty="0"/>
              <a:t>الفرع الثاني</a:t>
            </a:r>
          </a:p>
          <a:p>
            <a:pPr marL="45720" indent="0">
              <a:buNone/>
            </a:pPr>
            <a:r>
              <a:rPr lang="ar-IQ" sz="2300" b="1" dirty="0"/>
              <a:t>السلطة التشريعية الإقليمية (برلمان إقليم كردستان)</a:t>
            </a:r>
          </a:p>
          <a:p>
            <a:pPr marL="45720" indent="0">
              <a:buNone/>
            </a:pPr>
            <a:r>
              <a:rPr lang="ar-IQ" dirty="0" smtClean="0"/>
              <a:t>أشار </a:t>
            </a:r>
            <a:r>
              <a:rPr lang="ar-IQ" dirty="0"/>
              <a:t>الدستور العراقي لسنة 2005 إلى ان لسلطات الإقليم الحق في ممارسة السلطات التشريعية والتنفيذية والقضائية . وفقاً لأحكام هذا الدستور وما ورد فيه من اختصاصات حصرية للسلطات الاتحادية( ) أي تمارس على سبيل الشراكة بين السلطات الاتحادية من جهة ومن الأقاليم من جهة ثانية وقد أشارت المادة (117)   من دستور 2005 إلى أولاً : يقر هذا الدستور من نفاذه إقليم كردستان وسلطاته القائمة إقليماً اتحادياً ، لذا سوف نحاول بشأن السلطة التشريعية في إقليم كردستان (المجلس الوطني الكردستاني) من حيث تشكيله واختصاصاته ، بوصفه الإقليم الوحيد الذي أقره الدستور وكما يأتي </a:t>
            </a:r>
            <a:r>
              <a:rPr lang="ar-IQ" dirty="0" smtClean="0"/>
              <a:t>:</a:t>
            </a:r>
            <a:endParaRPr lang="ar-IQ" dirty="0"/>
          </a:p>
          <a:p>
            <a:pPr marL="45720" indent="0">
              <a:buNone/>
            </a:pPr>
            <a:r>
              <a:rPr lang="ar-IQ" b="1" dirty="0"/>
              <a:t>أولاً : تشكيل المجلس الوطني الكردستاني  </a:t>
            </a:r>
          </a:p>
          <a:p>
            <a:pPr marL="45720" indent="0">
              <a:buNone/>
            </a:pPr>
            <a:r>
              <a:rPr lang="ar-IQ" dirty="0" smtClean="0"/>
              <a:t>تتكون </a:t>
            </a:r>
            <a:r>
              <a:rPr lang="ar-IQ" dirty="0"/>
              <a:t>السلطة التشريعية الإقليمية من مجلس واحد يتم انتخابه مباشرة من قبل مواطني الإقليم وبدون تمييز وهذا هو الاتجاه السائد في الأنظمة الاتحادية المقارنة ، الا ان هذا الأمر ليس مطلقاً( ) ففي الولايات المتحدة الأمريكية يوجد إلى جانب الكونجرس في كل ولاية من الولايات الخمسين هيئة تشريعية يطلق عليها اسم المجلس التشريعي أو الجمعية العامة وهذه الهيئة غالباً ما تتكون من مجلسين وعلى الرغم من وجود مجلسين لا يستند الا لاعتبارات تاريخية موروثة من العهد الاستعماري فلم تقم سوى ولاية واحدة بتغيير هذا النظام إلى نظام المجلس الواحد ويطلق على أصغر هذين المجلسين وأعلاهما في الوقت ذاته اسم مجلس النواب( ) وكذلك الحال بالنسبة لدولة الامارات العربية المتحدة فانها تمثل نوعاً فريداً من الدول الفيدرالية في تنظيم الهيئات الاتحادية فالثنائية البرلمانية غير موجودة( ) .</a:t>
            </a:r>
          </a:p>
          <a:p>
            <a:pPr marL="45720" indent="0">
              <a:buNone/>
            </a:pPr>
            <a:r>
              <a:rPr lang="ar-IQ" dirty="0" smtClean="0"/>
              <a:t>أما </a:t>
            </a:r>
            <a:r>
              <a:rPr lang="ar-IQ" dirty="0"/>
              <a:t>في الدستور العراقي لسنة 2005 فقد أكد على ان يقر هذا الدستور الأقاليم الجديدة التي تؤسس وفق لأحكامه (117/ثانياً) على ان يسّن مجلس النواب في مدة لا تتجاوز ستة أشهر من تاريخ أول جلسة بالأغلبية البسيطة للأعضاء الحاضرين والمادة (118) منه .</a:t>
            </a:r>
          </a:p>
          <a:p>
            <a:pPr marL="45720" indent="0">
              <a:buNone/>
            </a:pPr>
            <a:r>
              <a:rPr lang="ar-IQ" dirty="0"/>
              <a:t>الا ان هذا القانون لم يصدر الا عام 2008 تحت مسمى القانون رقم (13) قانون الإجراءات التنفيذية الخاصة بتكوين الأقاليم ، والذي جاء في المادة (13) منه تشكيل المجلس التشريعي للإقليم عدد من الأعضاء يمثلون سكان الإقليم بأكمله يتم انتخابهم بطريقة الاقتراع السري العام المباشر وتتوفر فيهم الشروط الواردة في قانون الانتخاب الاتحادي للمجلس( ) .</a:t>
            </a:r>
          </a:p>
          <a:p>
            <a:pPr marL="45720" indent="0">
              <a:buNone/>
            </a:pPr>
            <a:r>
              <a:rPr lang="ar-IQ" dirty="0" smtClean="0"/>
              <a:t>أما </a:t>
            </a:r>
            <a:r>
              <a:rPr lang="ar-IQ" dirty="0"/>
              <a:t>الشروط الواجبة في المرشح لعضوية المجلس التشريعي للأقاليم فقد حددها القانون أعلاه بالشروط ذاتها الواجب توافرها في المرشح لعضوية مجلس النواب كما نص القانون أعلاه على ان تجري الانتخابات التشريعية للإقليم تحت إشراف المفوضية العليا للانتخابات ويجري انتخاب أعضاء برلمان كردستان بالاقتراع الحر السري المباشر( ).</a:t>
            </a:r>
          </a:p>
          <a:p>
            <a:pPr marL="45720" indent="0">
              <a:buNone/>
            </a:pPr>
            <a:endParaRPr lang="ar-IQ" dirty="0"/>
          </a:p>
        </p:txBody>
      </p:sp>
    </p:spTree>
    <p:extLst>
      <p:ext uri="{BB962C8B-B14F-4D97-AF65-F5344CB8AC3E}">
        <p14:creationId xmlns:p14="http://schemas.microsoft.com/office/powerpoint/2010/main" val="193449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152400"/>
            <a:ext cx="8610600" cy="6324600"/>
          </a:xfrm>
        </p:spPr>
        <p:txBody>
          <a:bodyPr>
            <a:normAutofit fontScale="70000" lnSpcReduction="20000"/>
          </a:bodyPr>
          <a:lstStyle/>
          <a:p>
            <a:pPr marL="45720" indent="0">
              <a:buNone/>
            </a:pPr>
            <a:r>
              <a:rPr lang="ar-IQ" sz="2300" b="1" dirty="0"/>
              <a:t>ثانياً : اختصاصات المجلس الوطني لإقليم كردستان</a:t>
            </a:r>
          </a:p>
          <a:p>
            <a:pPr marL="45720" indent="0">
              <a:buNone/>
            </a:pPr>
            <a:r>
              <a:rPr lang="ar-IQ" dirty="0" smtClean="0"/>
              <a:t>ان </a:t>
            </a:r>
            <a:r>
              <a:rPr lang="ar-IQ" dirty="0"/>
              <a:t>ممارسة أعمال السيادة الداخلية للإقليم تتأتى من خلال وجود دستور إقليمي ينظم عمل الهيئات ومنها السلطة التشريعية وحق الإقليم في سن القوانين الإقليمية داخل حدوده الخاصة( ) ، وقد يترك للولايات التشريع في بعض المسائل شرط ان تحصل موافقة الحكومة الاتحادية عليها ممثلة بأحدى هيئاتها وذلك قبل وضعها موضع التنفيذ فأن اعترضت الحكومة الفيدرالية على التشريع أمتنع على الولاية تنفيذه وبذلك تستطيع الحكومة الفيدرالية استبعاد أي قانون محلي بحجة عدم تطابقه مع التصور الاتحادي له( ) .</a:t>
            </a:r>
          </a:p>
          <a:p>
            <a:pPr marL="45720" indent="0">
              <a:buNone/>
            </a:pPr>
            <a:r>
              <a:rPr lang="ar-IQ" dirty="0" smtClean="0"/>
              <a:t>أما </a:t>
            </a:r>
            <a:r>
              <a:rPr lang="ar-IQ" dirty="0"/>
              <a:t>في العراق فلسلطة الأقاليم الحق في ممارسة السلطات التشريعية والتنفيذية والقضائية( ) . وعليه فلا قيود ولا رقابة من الحكومة المركزية على ما يصدر من تشريعات اقليمية إلا فيما يصدر بالمخالفة للدستور أو القوانين الاتحادية ، أو يدخل ضمن الموضوعات الحصرية للسلطة التشريعية الاتحادية .</a:t>
            </a:r>
          </a:p>
          <a:p>
            <a:pPr marL="45720" indent="0">
              <a:buNone/>
            </a:pPr>
            <a:r>
              <a:rPr lang="ar-IQ" dirty="0" smtClean="0"/>
              <a:t>بل </a:t>
            </a:r>
            <a:r>
              <a:rPr lang="ar-IQ" dirty="0"/>
              <a:t>ان الدستور العراقي منح الأقاليم سلطة تعديل تطبيق القانون الاتحادي في الأقاليم( ) لان لبرلمان الإقليم (السلطة التشريعية الإقليمية) تتولى سن القوانين الخاصة بالإقليم انما هو حق مقيد بوجوب عدم مخالفة التشريعات الإقليمية للدستور الاتحادي أولاً وللقوانين الاتحادية ثانياً ولدستور الإقليم ذاته ثالثاً . ويجب ان تكون التشريعات الإقليمية ضمن نطاق الصلاحيات الممنوحة للإقليم أي ان برلمان الإقليم لا يمكن ان يسن قانوناً خاصاً به في مجال اختصته السلطة الاتحادية لنفسها وجعلته حصرياً بها( ) والواقع ان ممارسة الوظيفة التشريعية الإقليمية في العراق في الوقت الحاضر انما هي منحصرة في إقليم كردستان بوصفه الإقليم الوحيد القائم حالياً( ) ماعدا ما ورد في الدستور من اختصاصات حصرية للسلطة التشريعية الاتحادية( ) . ويمارس برلمان إقليم كردستان الاختصاصات </a:t>
            </a:r>
            <a:r>
              <a:rPr lang="ar-IQ" dirty="0" smtClean="0"/>
              <a:t>ومنها </a:t>
            </a:r>
            <a:r>
              <a:rPr lang="ar-IQ" dirty="0"/>
              <a:t>:</a:t>
            </a:r>
          </a:p>
          <a:p>
            <a:pPr marL="45720" indent="0">
              <a:buNone/>
            </a:pPr>
            <a:r>
              <a:rPr lang="ar-IQ" b="1" dirty="0"/>
              <a:t>أ- تشريع القوانين للإقليم وتعديلها وإلغائها .</a:t>
            </a:r>
          </a:p>
          <a:p>
            <a:pPr marL="45720" indent="0">
              <a:buNone/>
            </a:pPr>
            <a:r>
              <a:rPr lang="ar-IQ" b="1" dirty="0"/>
              <a:t>ب- تعديل تطبيق القوانين الاتحادية الخارجة عن الاختصاصات الحصرية للسلطات الاتحادية .</a:t>
            </a:r>
          </a:p>
          <a:p>
            <a:pPr marL="45720" indent="0">
              <a:buNone/>
            </a:pPr>
            <a:r>
              <a:rPr lang="ar-IQ" b="1" dirty="0"/>
              <a:t>ج- تشريع القوانين ذات العلاقة بالاختصاصات المشتركة بين السلطات الاتحادية والإقليمية </a:t>
            </a:r>
            <a:r>
              <a:rPr lang="ar-IQ" dirty="0"/>
              <a:t>.</a:t>
            </a:r>
          </a:p>
          <a:p>
            <a:pPr marL="45720" indent="0">
              <a:buNone/>
            </a:pPr>
            <a:r>
              <a:rPr lang="ar-IQ" dirty="0" smtClean="0"/>
              <a:t>وقد </a:t>
            </a:r>
            <a:r>
              <a:rPr lang="ar-IQ" dirty="0"/>
              <a:t>قرر الدستور الاختصاصات المشتركة بين السلطات الاتحادية وسلطات الإقليم . حيث تكون الأولوية </a:t>
            </a:r>
            <a:r>
              <a:rPr lang="ar-IQ" dirty="0" smtClean="0"/>
              <a:t>للإقليم.</a:t>
            </a:r>
            <a:endParaRPr lang="ar-IQ" dirty="0"/>
          </a:p>
          <a:p>
            <a:pPr marL="45720" indent="0">
              <a:buNone/>
            </a:pPr>
            <a:r>
              <a:rPr lang="ar-IQ" dirty="0" smtClean="0"/>
              <a:t>ولم </a:t>
            </a:r>
            <a:r>
              <a:rPr lang="ar-IQ" dirty="0"/>
              <a:t>تنحصر أحكام دستور 2005 على اختصاصات الاتحاد والاختصاصات المشتركة بين السلطات الاتحادية وسلطات الأقاليم فقط بل وقضى الدستور في المادة (115) في اختصاصات الأقاليم بأنه : " كل ما لم ينص عليه في الاختصاصات الحصرية للسلطات الاتحادية يكون من صلاحية الأقاليم والمحافظات غير المنتظمة في إقليم والصلاحيات الأخرى المشتركة بين الحكومة الاتحادية والأقاليم تكون الأولوية ومنها لقانون الأقاليم والمحافظات غير المنتظمة في إقليم في حالة الخلاف بينها " . </a:t>
            </a:r>
          </a:p>
        </p:txBody>
      </p:sp>
    </p:spTree>
    <p:extLst>
      <p:ext uri="{BB962C8B-B14F-4D97-AF65-F5344CB8AC3E}">
        <p14:creationId xmlns:p14="http://schemas.microsoft.com/office/powerpoint/2010/main" val="627829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52400"/>
            <a:ext cx="8686800" cy="6553200"/>
          </a:xfrm>
        </p:spPr>
        <p:txBody>
          <a:bodyPr>
            <a:normAutofit fontScale="40000" lnSpcReduction="20000"/>
          </a:bodyPr>
          <a:lstStyle/>
          <a:p>
            <a:pPr marL="45720" indent="0" algn="ctr">
              <a:buNone/>
            </a:pPr>
            <a:r>
              <a:rPr lang="ar-IQ" sz="2900" b="1" dirty="0"/>
              <a:t>المبحث الثاني</a:t>
            </a:r>
          </a:p>
          <a:p>
            <a:pPr marL="45720" indent="0" algn="ctr">
              <a:buNone/>
            </a:pPr>
            <a:r>
              <a:rPr lang="ar-IQ" sz="2900" b="1" dirty="0"/>
              <a:t>طبيعة الاختصاص التشريعي لمجالس المحافظات</a:t>
            </a:r>
          </a:p>
          <a:p>
            <a:pPr marL="45720" indent="0" algn="just">
              <a:buNone/>
            </a:pPr>
            <a:r>
              <a:rPr lang="ar-IQ" sz="2900" dirty="0" smtClean="0"/>
              <a:t>تعد </a:t>
            </a:r>
            <a:r>
              <a:rPr lang="ar-IQ" sz="2900" dirty="0"/>
              <a:t>المحافظات أحدى تطبيقات نظام اللامركزية الإدارية الذي يقوم لتسهيل إدارة الدولة وذلك بتقسيم مساحتها إلى وحدات إدارية أصغر تقوم عليها هيئات تدير شؤونها وشؤون سكانها من خلال منح السلطة المركزية هذه الهيئات سلطة الإدارة ضمن حدود الوحدة الإدارية ، ان نظم اللامركزية الإدارية يفترض توزيع الوظيفة الإدارية بين السلطة المركزية والمحافظات بما تتضمنه هذه الوظيفة من تخطيط وتنظيم وتنفيذ( ) . دون ان يتعدى الأمر إلى وظيفتي التشريع والقضاء ، لانه إذا أدخلت هاتان الوظيفتان إلى نطاق اللامركزية ، بين السلطة المركزية والمحافظات ، فأننا ننتقل من نطاق النظام اللامركزي الإداري إلى اللامركزي السياسي ، غير ان قانون المحافظات غير المنتظمة في إقليم رقم (21) لسنة 2008 له حكم مغاير ، فقد منح هذا القانون صلاحيات تشريعية لمجالس المحافظات ، متجاوزاً بذلك الأصول الثابتة لنظام اللامركزية الإدارية( ) .</a:t>
            </a:r>
          </a:p>
          <a:p>
            <a:pPr marL="45720" indent="0" algn="just">
              <a:buNone/>
            </a:pPr>
            <a:r>
              <a:rPr lang="ar-IQ" sz="2900" dirty="0" smtClean="0"/>
              <a:t>لذلك </a:t>
            </a:r>
            <a:r>
              <a:rPr lang="ar-IQ" sz="2900" dirty="0"/>
              <a:t>سنتناول طبيعة الاختصاص التشريعي لمجالس المحافظات في مطلبين نتناول في الأول الاختصاص التشريعي لمجالس المحافظات وفي الثاني نتناول الطبيعة القانونية للتشريعات المحلية .  </a:t>
            </a:r>
          </a:p>
          <a:p>
            <a:pPr marL="45720" indent="0" algn="ctr">
              <a:buNone/>
            </a:pPr>
            <a:r>
              <a:rPr lang="ar-IQ" sz="2900" b="1" dirty="0" smtClean="0"/>
              <a:t>للمطلب </a:t>
            </a:r>
            <a:r>
              <a:rPr lang="ar-IQ" sz="2900" b="1" dirty="0"/>
              <a:t>الأول</a:t>
            </a:r>
          </a:p>
          <a:p>
            <a:pPr marL="45720" indent="0" algn="ctr">
              <a:buNone/>
            </a:pPr>
            <a:r>
              <a:rPr lang="ar-IQ" sz="2900" b="1" dirty="0"/>
              <a:t>الاختصاص التشريعي لمجالس المحافظات</a:t>
            </a:r>
          </a:p>
          <a:p>
            <a:pPr marL="45720" indent="0">
              <a:buNone/>
            </a:pPr>
            <a:r>
              <a:rPr lang="ar-IQ" sz="2900" dirty="0" smtClean="0"/>
              <a:t>نتيجة </a:t>
            </a:r>
            <a:r>
              <a:rPr lang="ar-IQ" sz="2900" dirty="0"/>
              <a:t>لتعدد جهات التشريع فقد يحصل أن تتداخل وتتنازع الاختصاصات بين السلطة الاتحادية وسلطات الولايات ، نتيجة ازدواج السلطات بينها . فقد توجه المشرع في العراق نحو تركز منح السلطات المحلية صلاحيات واسعة من حيث العدد والأهمية ودرجة الاستقلالية في اتخاذ القرارات وهنا يكون التوجه نحو إيجاد حكم محلي أي تكون درجة اللامركزية كبيرة بحيث تقترب كثيراً من نظام الفيدرالية( ) .</a:t>
            </a:r>
          </a:p>
          <a:p>
            <a:pPr marL="45720" indent="0">
              <a:buNone/>
            </a:pPr>
            <a:r>
              <a:rPr lang="ar-IQ" sz="2900" dirty="0"/>
              <a:t>	لهذا سنتناول الاختصاص التشريعي لمجالس المحافظات في فرعين سنتناول في الأول توزيع الاختصاصات بين الحكومة المركزية والإدارات المحلية ، وفي الثاني سنتناول الاختصاص التشريعي وفقاً لقانون المحافظات غير المنتظمة في إقليم.  </a:t>
            </a:r>
          </a:p>
          <a:p>
            <a:pPr marL="45720" indent="0">
              <a:buNone/>
            </a:pPr>
            <a:r>
              <a:rPr lang="ar-IQ" sz="2900" dirty="0"/>
              <a:t>الفرع الأول</a:t>
            </a:r>
          </a:p>
          <a:p>
            <a:pPr marL="45720" indent="0">
              <a:buNone/>
            </a:pPr>
            <a:r>
              <a:rPr lang="ar-IQ" sz="2900" dirty="0"/>
              <a:t>توزيع الاختصاصات بين الحكومة المركزية والإدارات المحلية</a:t>
            </a:r>
          </a:p>
          <a:p>
            <a:pPr marL="45720" indent="0">
              <a:buNone/>
            </a:pPr>
            <a:r>
              <a:rPr lang="ar-IQ" sz="2900" dirty="0" smtClean="0"/>
              <a:t>ان </a:t>
            </a:r>
            <a:r>
              <a:rPr lang="ar-IQ" sz="2900" dirty="0"/>
              <a:t>فكرة اللامركزية الإدارية والنظام الفدرالي بشكل عام قائمة على توزيع الاختصاصات في المركز وبين الأقاليم أو المحافظات بنحواً يعطي مرونة في العمل الإداري لصالح الجهات الفرعية من اقليماً أو محافظات وكل هذا يتم في نطاق القوانين والدستور( ). </a:t>
            </a:r>
          </a:p>
          <a:p>
            <a:pPr marL="45720" indent="0">
              <a:buNone/>
            </a:pPr>
            <a:r>
              <a:rPr lang="ar-IQ" sz="2900" dirty="0" smtClean="0"/>
              <a:t>والصلاحيات </a:t>
            </a:r>
            <a:r>
              <a:rPr lang="ar-IQ" sz="2900" dirty="0"/>
              <a:t>التي تتمتع بها الجهات الإدارية لمجالس المحافظات أو المجالس المحلية ، قد تستمد مباشرة من قاعدة دستورية أو قانونية تمنحها اختصاصها بشكل مباشر ، أذن تستقي الجهة الإدارية أو الهيئة الإدارية التي تملك إصدار القرارات الإدارية صلاحياتها في إصدارها كالدساتير والقوانين التي من خلالها يحدد للإدارة ممارسة صلاحياتها الإدارية( ) .</a:t>
            </a:r>
          </a:p>
          <a:p>
            <a:pPr marL="45720" indent="0">
              <a:buNone/>
            </a:pPr>
            <a:r>
              <a:rPr lang="ar-IQ" sz="2900" dirty="0" smtClean="0"/>
              <a:t>وقد </a:t>
            </a:r>
            <a:r>
              <a:rPr lang="ar-IQ" sz="2900" dirty="0"/>
              <a:t>ظهر في القانون المقارن أسلوبان لتوزيع الاختصاصات بين المركز والحكومات المحلية ، هما الأسلوب الانكليزي والأسلوب الفرنسي ، وسوف نحاول في هذا المجال بيان الأسلوب الذي اتبعه المشرع العراقي ، وذلك من خلال تقسيم الموضوع إلى فقرتين نتناول في الأولى أساليب توزيع الاختصاصات في القانون المقارن وفي الثانية توزيع الاختصاصات في العراق .</a:t>
            </a:r>
          </a:p>
          <a:p>
            <a:pPr marL="45720" indent="0">
              <a:buNone/>
            </a:pPr>
            <a:endParaRPr lang="ar-IQ" dirty="0"/>
          </a:p>
        </p:txBody>
      </p:sp>
    </p:spTree>
    <p:extLst>
      <p:ext uri="{BB962C8B-B14F-4D97-AF65-F5344CB8AC3E}">
        <p14:creationId xmlns:p14="http://schemas.microsoft.com/office/powerpoint/2010/main" val="2852630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52400"/>
            <a:ext cx="8763000" cy="5791200"/>
          </a:xfrm>
        </p:spPr>
        <p:txBody>
          <a:bodyPr>
            <a:normAutofit fontScale="40000" lnSpcReduction="20000"/>
          </a:bodyPr>
          <a:lstStyle/>
          <a:p>
            <a:pPr marL="45720" indent="0">
              <a:buNone/>
            </a:pPr>
            <a:r>
              <a:rPr lang="ar-IQ" sz="2900" b="1" dirty="0"/>
              <a:t>أولاً : توزيع الاختصاصات في القانون المقارن </a:t>
            </a:r>
          </a:p>
          <a:p>
            <a:pPr marL="45720" indent="0">
              <a:buNone/>
            </a:pPr>
            <a:r>
              <a:rPr lang="ar-IQ" sz="2900" dirty="0" smtClean="0"/>
              <a:t>لقد </a:t>
            </a:r>
            <a:r>
              <a:rPr lang="ar-IQ" sz="2900" dirty="0"/>
              <a:t>أقر الفقه بوجود أسلوبين لتحديد الاختصاصات للمجالس المحلية والتي يجوز للهيئات المحلية ممارستها :</a:t>
            </a:r>
          </a:p>
          <a:p>
            <a:pPr marL="45720" indent="0">
              <a:buNone/>
            </a:pPr>
            <a:r>
              <a:rPr lang="ar-IQ" sz="2900" dirty="0"/>
              <a:t>أولهما : الأسلوب الانكليزي : الذي قضي بتحديد اختصاصات الهيئات المحلية على سبيل الحصر بحيث لا يجوز للهيئات المحلية ممارسة غير ما منحها المشرع من اختصاصات وان ممارسة أي اختصاص آخر يستلزم صدور قانون من المشرع يرخص لها ممارسة مثل هذا الاختصاص إذ أن ركن الاختصاص في القرار الإداري يعني صلاحية إصداره من سلطة تملك ذلك ويختلف هذا الركن عندما يغتصب من سلطة لها ولاية إصدارها أو يصدر القرار من جهة متجاوزة حدود اختصاصها المكاني والموضوعي أو الزماني ، وبالتالي تحقيق عيب عدم الاختصاص ، حيث أن هذا الاعتداء أو التجاوز يكون من جهة إدارية على اختصاصات جهة إدارية موازية أو جهة إدارية أدنى على اختصاصات جهة إدارية عليا وبالعكس ، من جهة إدارية عليا على اختصاصات جهة إدارية أدنى ، أو اعتداء السلطة المركزية على اختصاص الهيئة المحلية( ) .</a:t>
            </a:r>
          </a:p>
          <a:p>
            <a:pPr marL="45720" indent="0">
              <a:buNone/>
            </a:pPr>
            <a:r>
              <a:rPr lang="ar-IQ" sz="2900" dirty="0" smtClean="0"/>
              <a:t>ولا </a:t>
            </a:r>
            <a:r>
              <a:rPr lang="ar-IQ" sz="2900" dirty="0"/>
              <a:t>يقتصر التباين والتنوع في الاختصاصات على الأنواع المختلفة من الهيئات المحلية فحسب بل يمتد إلى النوع الواحد منها إذ نجد هذا الأسلوب في الدول الانجلوسكسونية ومنها انكلترا والولايات المتحدة ، وما يؤخذ على هذا الأسلوب انه لا يعطي المرونة والحرية للهيئات لتلبية حاجات السكان </a:t>
            </a:r>
            <a:r>
              <a:rPr lang="ar-IQ" sz="2900" dirty="0" smtClean="0"/>
              <a:t>المحليين.  </a:t>
            </a:r>
            <a:endParaRPr lang="ar-IQ" sz="2900" dirty="0"/>
          </a:p>
          <a:p>
            <a:pPr marL="45720" indent="0">
              <a:buNone/>
            </a:pPr>
            <a:r>
              <a:rPr lang="ar-IQ" sz="2900" dirty="0" smtClean="0"/>
              <a:t>ويترتب </a:t>
            </a:r>
            <a:r>
              <a:rPr lang="ar-IQ" sz="2900" dirty="0"/>
              <a:t>على ذلك نتيجة في غاية الأهمية ، هي انه لا يجوز للمجالس النظر واتخاذ قرارات إدارية بخصوص المسائل التي لم يرد ذكرها في القانون وإلا عد تصرفها غير مشروع ومخالف لقواعد </a:t>
            </a:r>
            <a:r>
              <a:rPr lang="ar-IQ" sz="2900" dirty="0" smtClean="0"/>
              <a:t>الاختصاص</a:t>
            </a:r>
            <a:endParaRPr lang="ar-IQ" sz="2900" dirty="0"/>
          </a:p>
          <a:p>
            <a:pPr marL="45720" indent="0">
              <a:buNone/>
            </a:pPr>
            <a:r>
              <a:rPr lang="ar-IQ" sz="2900" dirty="0" smtClean="0"/>
              <a:t>وعلى </a:t>
            </a:r>
            <a:r>
              <a:rPr lang="ar-IQ" sz="2900" dirty="0"/>
              <a:t>الرغم من التحديد الحصري فأنه يضيف اختصاصات واسعة تشمل القيام بجميع الشؤون والمرافق ذات الطابع </a:t>
            </a:r>
            <a:r>
              <a:rPr lang="ar-IQ" sz="2900" dirty="0" smtClean="0"/>
              <a:t>المحلي </a:t>
            </a:r>
            <a:r>
              <a:rPr lang="ar-IQ" sz="2900" dirty="0"/>
              <a:t>.</a:t>
            </a:r>
          </a:p>
          <a:p>
            <a:pPr marL="45720" indent="0">
              <a:buNone/>
            </a:pPr>
            <a:r>
              <a:rPr lang="ar-IQ" sz="2900" b="1" dirty="0"/>
              <a:t>ثانيهما : الأسلوب الفرنسي : </a:t>
            </a:r>
            <a:r>
              <a:rPr lang="ar-IQ" sz="2900" dirty="0"/>
              <a:t>الذي تحددت بمقتضاه اختصاصات الهيئات المحلية وفقاً لمبدأ عام أو قاعدة عامة تاركاً للهيئات المحلية ذاتها تحديد مضمون ذلك المبدأ أو تلك القاعدة تحت إشراف السلطة المركزية ورقابتها ، فيمكن عن طريق هذا الأسلوب قيام الهيئات المحلية بكل ما هو محلي ويترك ما هو مركزي للسلطة المركزية ، ويدخل ضمن هذا الأسلوب نص القانون على حق الهيئات المحلية في إدارة المرافق والخدمات التي لا يحرمها القانون والتي لا تدخل في اختصاصات سلطة أخرى ، ويؤخذ على هذا الأسلوب عدم تحقيقه الوضوح الكافي لاختصاصات الهيئات المحلية ، وتثار في ذلك مسألة التمييز بين المرافق المحلية التي يترك أمر إدارتها للوحدات الإدارية وتمييز هذا الأسلوب بوحدة الأسلوب التي تدار به الأقاليم المحلية فلا تتعدد أساليب الإدارة بتعدد الأقاليم مهما اختلفت ظروفها وإمكاناتها( ) .</a:t>
            </a:r>
          </a:p>
          <a:p>
            <a:pPr marL="45720" indent="0">
              <a:buNone/>
            </a:pPr>
            <a:r>
              <a:rPr lang="ar-IQ" sz="2900" dirty="0" smtClean="0"/>
              <a:t>وقد </a:t>
            </a:r>
            <a:r>
              <a:rPr lang="ar-IQ" sz="2900" dirty="0"/>
              <a:t>اتبع المشرع المصري الأسلوب الفرنسي في توزيع الاختصاصات فقد أورد في قانون الإدارة المحلية عدة نصوص تبين اختصاصات المجالس الشعبية المحلية للمحافظات بشكل عام كما هو متبع في فرنسا دون ان يحددها المشرع المصري تحديداً حصرياً ، بل بين القانون ، صلاحية المجالس في الرقابة على مختلف المرافق والأعمال التي تدخل ضمن اختصاص المحافظة ، فضلاً عن الإشراف على تنفيذ الخطط الخاصة بالتنمية المحلية ومتابعتها وفق القانون ، وقام المشرع بتحديد الاختصاصات المالية للمجالس تحديداً حصرياً </a:t>
            </a:r>
            <a:r>
              <a:rPr lang="ar-IQ" sz="2900" dirty="0" smtClean="0"/>
              <a:t>دقيقاً </a:t>
            </a:r>
            <a:r>
              <a:rPr lang="ar-IQ" sz="2900" dirty="0"/>
              <a:t>.</a:t>
            </a:r>
          </a:p>
          <a:p>
            <a:pPr marL="45720" indent="0">
              <a:buNone/>
            </a:pPr>
            <a:r>
              <a:rPr lang="ar-IQ" sz="2900" dirty="0" smtClean="0"/>
              <a:t>ولأهمية </a:t>
            </a:r>
            <a:r>
              <a:rPr lang="ar-IQ" sz="2900" dirty="0"/>
              <a:t>هذا الجانب وخطورته على عمل المجالس ولضمان عدم حصول أي تلاعب أو فساد مالي على نطاق مجالس المحافظات فقد تم تحديد اختصاصاتها المالية حصراً وهو اتجاه محمود على صعيد الوظيفة </a:t>
            </a:r>
            <a:r>
              <a:rPr lang="ar-IQ" sz="2900" dirty="0" smtClean="0"/>
              <a:t>التشريعية </a:t>
            </a:r>
            <a:r>
              <a:rPr lang="ar-IQ" sz="2900" dirty="0"/>
              <a:t>. </a:t>
            </a:r>
          </a:p>
          <a:p>
            <a:pPr marL="45720" indent="0">
              <a:buNone/>
            </a:pPr>
            <a:endParaRPr lang="ar-IQ" dirty="0"/>
          </a:p>
        </p:txBody>
      </p:sp>
    </p:spTree>
    <p:extLst>
      <p:ext uri="{BB962C8B-B14F-4D97-AF65-F5344CB8AC3E}">
        <p14:creationId xmlns:p14="http://schemas.microsoft.com/office/powerpoint/2010/main" val="3214411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31520"/>
            <a:ext cx="8153400" cy="5669280"/>
          </a:xfrm>
        </p:spPr>
        <p:txBody>
          <a:bodyPr>
            <a:normAutofit fontScale="70000" lnSpcReduction="20000"/>
          </a:bodyPr>
          <a:lstStyle/>
          <a:p>
            <a:pPr marL="45720" indent="0">
              <a:buNone/>
            </a:pPr>
            <a:r>
              <a:rPr lang="ar-IQ" b="1" dirty="0"/>
              <a:t>ثانياً : توزيع الاختصاصات في العراق </a:t>
            </a:r>
          </a:p>
          <a:p>
            <a:pPr marL="45720" indent="0">
              <a:buNone/>
            </a:pPr>
            <a:r>
              <a:rPr lang="ar-IQ" dirty="0" smtClean="0"/>
              <a:t>اخذ </a:t>
            </a:r>
            <a:r>
              <a:rPr lang="ar-IQ" dirty="0"/>
              <a:t>العراق بالأسلوب الفرنسي في تحديد اختصاصات السلطة المحلية ، إذ منحت المجالس المحلية قدراً كبيراً من الاختصاصات فبالنسبة لقانون إدارة الدولة العراقية للمرحلة الانتقالية لعام 2004 الملغي قد تضمنت الفقرة (أ) من المادة (57) ان جميع الصلاحيات التي لا تعود حصراً للحكومة العراقية يجوز ممارستها من قبل حكومة الأقاليم </a:t>
            </a:r>
            <a:r>
              <a:rPr lang="ar-IQ" dirty="0" smtClean="0"/>
              <a:t>والمحافظات </a:t>
            </a:r>
            <a:r>
              <a:rPr lang="ar-IQ" dirty="0"/>
              <a:t>.   </a:t>
            </a:r>
          </a:p>
          <a:p>
            <a:pPr marL="45720" indent="0">
              <a:buNone/>
            </a:pPr>
            <a:r>
              <a:rPr lang="ar-IQ" dirty="0" smtClean="0"/>
              <a:t>وكذلك </a:t>
            </a:r>
            <a:r>
              <a:rPr lang="ar-IQ" dirty="0"/>
              <a:t>حدد اختصاصات للحكومة العراقية الانتقالية في المادة(25)على </a:t>
            </a:r>
            <a:r>
              <a:rPr lang="ar-IQ" dirty="0" smtClean="0"/>
              <a:t>سبيل الحصر، </a:t>
            </a:r>
            <a:r>
              <a:rPr lang="ar-IQ" dirty="0"/>
              <a:t>وهذا يعني انه أخذ بالأسلوب الفرنسي الذي يقضي بعمومية اختصاصات السلطات المحلية ، وهذا ما أخذ به أيضاً دستور جمهورية العراق لسنة 2005 الذي ينص على كل ما لم ينص عليه في الاختصاصات الحصرية للسلطات الاتحادية يكون من صلاحية الأقاليم </a:t>
            </a:r>
            <a:r>
              <a:rPr lang="ar-IQ" dirty="0" smtClean="0"/>
              <a:t>والمحافظات ويلاحظ </a:t>
            </a:r>
            <a:r>
              <a:rPr lang="ar-IQ" dirty="0"/>
              <a:t>ان الدستور حدد الاختصاصات والمهام الإدارية التي تهم سائر أنحاء الدولة ولا يختص بجزء معين أو محافظة معينة دون غيرها وهي جملة من الاختصاصات الحصرية للحكومة </a:t>
            </a:r>
            <a:r>
              <a:rPr lang="ar-IQ" dirty="0" smtClean="0"/>
              <a:t>الاتحادية.</a:t>
            </a:r>
            <a:endParaRPr lang="ar-IQ" dirty="0"/>
          </a:p>
          <a:p>
            <a:pPr marL="45720" indent="0">
              <a:buNone/>
            </a:pPr>
            <a:r>
              <a:rPr lang="ar-IQ" dirty="0" smtClean="0"/>
              <a:t>على </a:t>
            </a:r>
            <a:r>
              <a:rPr lang="ar-IQ" dirty="0"/>
              <a:t>الرغم من النص على هذه الاختصاصات الحصرية للحكومة الاتحادية ، فقد أورد دستور جمهورية العراق لسنة 2005 جملة من الاختصاصات المشتركة في المواد 112 و 114 بين الحكومة الاتحادية ومجالس المحافظات غير المنتظمة في إقليم وسوف نحاول إيرادها تباعاً حسب أهميتها من باب إيضاح الفكرة وكما يلي: </a:t>
            </a:r>
          </a:p>
          <a:p>
            <a:pPr marL="45720" indent="0">
              <a:buNone/>
            </a:pPr>
            <a:r>
              <a:rPr lang="ar-IQ" dirty="0"/>
              <a:t>1- إدارة النفط والغاز المستخرج من الحقول المحلية : الا ان هذا الاختصاص مقيد</a:t>
            </a:r>
          </a:p>
          <a:p>
            <a:pPr marL="45720" indent="0">
              <a:buNone/>
            </a:pPr>
            <a:r>
              <a:rPr lang="ar-IQ" dirty="0"/>
              <a:t>بجملة من الضوابط يتمثل أولها ان هذا الاختصاص يقتصر فقط على الإدارة دون ان يشمل الملكية وأساس ذلك نص المادة 111 من الدستور التي أكدت ان ملكية النفط والغاز للشعب العراقي </a:t>
            </a:r>
            <a:r>
              <a:rPr lang="ar-IQ" dirty="0" smtClean="0"/>
              <a:t>كافة. </a:t>
            </a:r>
            <a:endParaRPr lang="ar-IQ" dirty="0"/>
          </a:p>
          <a:p>
            <a:pPr marL="45720" indent="0">
              <a:buNone/>
            </a:pPr>
            <a:r>
              <a:rPr lang="ar-IQ" dirty="0"/>
              <a:t>2- رسم السياسة الإستراتيجية اللازمة لتطوير ثروة النفط </a:t>
            </a:r>
            <a:r>
              <a:rPr lang="ar-IQ" dirty="0" smtClean="0"/>
              <a:t>والغاز.</a:t>
            </a:r>
            <a:endParaRPr lang="ar-IQ" dirty="0"/>
          </a:p>
          <a:p>
            <a:pPr marL="45720" indent="0">
              <a:buNone/>
            </a:pPr>
            <a:r>
              <a:rPr lang="ar-IQ" dirty="0"/>
              <a:t>3- إدارة الكمارك : من خلال هذا الاختصاص الإداري المشترك بين الحكومة المركزية وحكومات الأقاليم ومجالس المحافظات يلاحظ ان الدستور يفترض وجود حدود بين المحافظات والأقاليم وسوف يكون بين هذه الحدود كمارك تدار بصورة </a:t>
            </a:r>
            <a:r>
              <a:rPr lang="ar-IQ" dirty="0" smtClean="0"/>
              <a:t>مشتركة.</a:t>
            </a:r>
            <a:endParaRPr lang="ar-IQ" dirty="0"/>
          </a:p>
          <a:p>
            <a:pPr marL="45720" indent="0">
              <a:buNone/>
            </a:pPr>
            <a:r>
              <a:rPr lang="ar-IQ" dirty="0"/>
              <a:t>4- رسم السياسة البيئية وتنظيم مصادر الطاقة الكهربائية الرئيسة وتوزيعها ورسم سياسة الموارد المائية الداخلية وتنظيمها بما يضمن توزيعاً عادلاً لها ورسم السياسة الصحية العامة لها ، ورسم السياسة التعليمية والتربوية العامة ، ورسم سياسة التنمية والتخطيط </a:t>
            </a:r>
            <a:r>
              <a:rPr lang="ar-IQ" dirty="0" smtClean="0"/>
              <a:t>العام.</a:t>
            </a:r>
            <a:endParaRPr lang="ar-IQ" dirty="0"/>
          </a:p>
          <a:p>
            <a:pPr marL="45720" indent="0">
              <a:buNone/>
            </a:pPr>
            <a:endParaRPr lang="ar-IQ" dirty="0"/>
          </a:p>
        </p:txBody>
      </p:sp>
    </p:spTree>
    <p:extLst>
      <p:ext uri="{BB962C8B-B14F-4D97-AF65-F5344CB8AC3E}">
        <p14:creationId xmlns:p14="http://schemas.microsoft.com/office/powerpoint/2010/main" val="2872242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3845511" cy="1143000"/>
          </a:xfrm>
        </p:spPr>
        <p:txBody>
          <a:bodyPr/>
          <a:lstStyle/>
          <a:p>
            <a:pPr marL="0" indent="0">
              <a:buNone/>
            </a:pPr>
            <a:r>
              <a:rPr lang="ar-IQ" dirty="0" smtClean="0"/>
              <a:t>      ينبع</a:t>
            </a:r>
            <a:endParaRPr lang="ar-IQ" dirty="0"/>
          </a:p>
        </p:txBody>
      </p:sp>
      <p:sp>
        <p:nvSpPr>
          <p:cNvPr id="3" name="Content Placeholder 2"/>
          <p:cNvSpPr>
            <a:spLocks noGrp="1"/>
          </p:cNvSpPr>
          <p:nvPr>
            <p:ph sz="quarter" idx="13"/>
          </p:nvPr>
        </p:nvSpPr>
        <p:spPr/>
        <p:txBody>
          <a:bodyPr>
            <a:normAutofit/>
          </a:bodyPr>
          <a:lstStyle/>
          <a:p>
            <a:pPr marL="45720" indent="0" algn="ctr">
              <a:buNone/>
            </a:pPr>
            <a:r>
              <a:rPr lang="ar-IQ" sz="3200" b="1" dirty="0">
                <a:cs typeface="AF_Jeddah" pitchFamily="2" charset="-78"/>
              </a:rPr>
              <a:t>الفصل التمهيدي </a:t>
            </a:r>
          </a:p>
          <a:p>
            <a:pPr marL="45720" indent="0" algn="ctr">
              <a:buNone/>
            </a:pPr>
            <a:r>
              <a:rPr lang="ar-IQ" sz="3200" b="1" dirty="0">
                <a:cs typeface="AF_Jeddah" pitchFamily="2" charset="-78"/>
              </a:rPr>
              <a:t>(أسترشادي للتعرف على الاختصاص التشريعي)</a:t>
            </a:r>
          </a:p>
          <a:p>
            <a:pPr marL="45720" indent="0" algn="ctr">
              <a:buNone/>
            </a:pPr>
            <a:r>
              <a:rPr lang="ar-IQ" sz="3200" b="1" dirty="0">
                <a:cs typeface="AF_Jeddah" pitchFamily="2" charset="-78"/>
              </a:rPr>
              <a:t>الاختصاص التشريعي الماهية والطبيعة</a:t>
            </a:r>
          </a:p>
          <a:p>
            <a:pPr algn="ctr"/>
            <a:endParaRPr lang="ar-IQ" sz="3200" dirty="0">
              <a:cs typeface="AF_Diwani" pitchFamily="2" charset="-78"/>
            </a:endParaRPr>
          </a:p>
        </p:txBody>
      </p:sp>
      <p:sp>
        <p:nvSpPr>
          <p:cNvPr id="4" name="Left Arrow 3"/>
          <p:cNvSpPr/>
          <p:nvPr/>
        </p:nvSpPr>
        <p:spPr>
          <a:xfrm>
            <a:off x="1295400" y="4800600"/>
            <a:ext cx="2133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367795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52400"/>
            <a:ext cx="8534400" cy="6019800"/>
          </a:xfrm>
        </p:spPr>
        <p:txBody>
          <a:bodyPr>
            <a:normAutofit fontScale="25000" lnSpcReduction="20000"/>
          </a:bodyPr>
          <a:lstStyle/>
          <a:p>
            <a:pPr marL="45720" indent="0" algn="ctr">
              <a:buNone/>
            </a:pPr>
            <a:r>
              <a:rPr lang="ar-IQ" sz="4800" b="1" dirty="0"/>
              <a:t>الفرع الثاني</a:t>
            </a:r>
          </a:p>
          <a:p>
            <a:pPr marL="45720" indent="0" algn="ctr">
              <a:buNone/>
            </a:pPr>
            <a:r>
              <a:rPr lang="ar-IQ" sz="4800" b="1" dirty="0"/>
              <a:t>الاختصاص التشريعي لمجالس المحافظات وفقاً لقانون المحافظات غير المنتظمة في إقليم</a:t>
            </a:r>
            <a:r>
              <a:rPr lang="ar-IQ" sz="4400" dirty="0"/>
              <a:t> </a:t>
            </a:r>
          </a:p>
          <a:p>
            <a:pPr marL="45720" indent="0">
              <a:buNone/>
            </a:pPr>
            <a:r>
              <a:rPr lang="ar-IQ" sz="4800" dirty="0" smtClean="0"/>
              <a:t>لقد </a:t>
            </a:r>
            <a:r>
              <a:rPr lang="ar-IQ" sz="4800" dirty="0"/>
              <a:t>أشار قانون المحافظات إلى اختصاصات مجالس المحافظات في المادة (2/أولاً) منه التي نصت على أنَّ ((مجلس المحافظة هو أعلى سلطة تشريعية ورقابية ضمن الحدود الإدارية للمحافظة له حق إصدار التشريعات المحلية في حدود المحافظة بما يمكنه من إدارة شؤونها وفق مبدأ اللامركزية الإدارية بما لا يتعارض مع الدستور والقوانين الاتحادية)) .</a:t>
            </a:r>
          </a:p>
          <a:p>
            <a:pPr marL="45720" indent="0">
              <a:buNone/>
            </a:pPr>
            <a:r>
              <a:rPr lang="ar-IQ" sz="4800" dirty="0" smtClean="0"/>
              <a:t>وعلى </a:t>
            </a:r>
            <a:r>
              <a:rPr lang="ar-IQ" sz="4800" dirty="0"/>
              <a:t>ذلك تختص المجالس المحلية باختصاصات إدارية ومالية وتشريعية ولما كان النوعان الأول والثاني يخرجان عن إطار بحثنا فأننا نكتفي بالحديث عن الاختصاص التشريعي وحده .</a:t>
            </a:r>
          </a:p>
          <a:p>
            <a:pPr marL="45720" indent="0">
              <a:buNone/>
            </a:pPr>
            <a:r>
              <a:rPr lang="ar-IQ" sz="4800" dirty="0" smtClean="0"/>
              <a:t>نص </a:t>
            </a:r>
            <a:r>
              <a:rPr lang="ar-IQ" sz="4800" dirty="0"/>
              <a:t>الدستور على منح المحافظات التي لم تنتظم في إقليم ممثل بمجالس المحافظات صلاحيات إدارية ومالية واسعة لغرض تمكينها من إدارة شؤونها على وفق مبدأ اللامركزية الإدارية( ) ، ولم يبين الدستور تلك الاختصاصات الإدارية والمالية تاركاً ذلك لقانون المحافظات .</a:t>
            </a:r>
          </a:p>
          <a:p>
            <a:pPr marL="45720" indent="0">
              <a:buNone/>
            </a:pPr>
            <a:r>
              <a:rPr lang="ar-IQ" sz="4800" dirty="0" smtClean="0"/>
              <a:t>وساوى </a:t>
            </a:r>
            <a:r>
              <a:rPr lang="ar-IQ" sz="4800" dirty="0"/>
              <a:t>المشرع الدستوري في المادة 115 من الدستور بين الأقاليم والمحافظات غير المنتظمة في إقليم في الخطاب الموجه اليهما ، وأسند لهما الاختصاصات العامة عدا الاختصاصات الحصرية للسلطات الاتحادية ، ولاحظنا ان للمحافظات دوراً في بعض منها ، وهذا يعني ان الدستور منح المحافظات كل شروط اللامركزية السياسية ، رغم ان المادة 112/ثانياً من الدستور أكدت على اعتماد مبدأ اللامركزية الإدارية ، مما يعني ان الدستور وقع في خلط كبير بين مفهوم اللامركزية السياسية واللامركزية </a:t>
            </a:r>
            <a:r>
              <a:rPr lang="ar-IQ" sz="4800" dirty="0" smtClean="0"/>
              <a:t>الإدارية </a:t>
            </a:r>
            <a:r>
              <a:rPr lang="ar-IQ" sz="4800" dirty="0"/>
              <a:t>.</a:t>
            </a:r>
          </a:p>
          <a:p>
            <a:pPr marL="45720" indent="0">
              <a:buNone/>
            </a:pPr>
            <a:r>
              <a:rPr lang="ar-IQ" sz="4800" dirty="0"/>
              <a:t>والأصل انه كان يجب وفي ظل مجالس المحافظات غير المنتظمة في إقليم  (بوصفها لا مركزية إدارية إقليمية) ان تتوزع الوظيفة الإدارية وحدها وهي جزء من وظائف السلطة التنفيذية وهذا التوزيع يكون بين السلطة المركزية ومجالس المحافظات حيث لا يكون فيها سوى سلطات محلية إدارية( ) وان هذه المجالس تستمد وجودها من التشريع العادي ، أي ان التشريع العادي أو القانون هو أداة تحقيق وتنظيم الإدارة اللامركزية ، ومن ثم يكون الاستقلال الذي تتمتع به هذه السلطات المحلية (مجالس المحافظات) خاضعاً لتقرير وإرادة المشرع </a:t>
            </a:r>
            <a:r>
              <a:rPr lang="ar-IQ" sz="4800" dirty="0" smtClean="0"/>
              <a:t>العادي.  </a:t>
            </a:r>
            <a:endParaRPr lang="ar-IQ" sz="4800" dirty="0"/>
          </a:p>
          <a:p>
            <a:pPr marL="45720" indent="0">
              <a:buNone/>
            </a:pPr>
            <a:r>
              <a:rPr lang="ar-IQ" sz="4800" dirty="0"/>
              <a:t>الا ان قانون المحافظات غير المنتظمة في اقليم غير هذه القاعدة العامة وأصبح مجلس المحافظة سلطة تشريعية محلية في المحافظات التي لم تنتظم في أقاليم . ونعتقد في البدء على مجالس المحافظات ان تمارس السلطة التشريعية المحلية وفقا لبعض الضوابط , أهمها :</a:t>
            </a:r>
          </a:p>
          <a:p>
            <a:pPr marL="45720" indent="0">
              <a:buNone/>
            </a:pPr>
            <a:r>
              <a:rPr lang="ar-IQ" sz="4800" dirty="0"/>
              <a:t>أولاً : قيد مكاني يتمثل بالرقعة الجغرافية التي يستطيع المجلس اصدار التشريعات المحلية فيها , اي في الحدود الادارية للمحافظة حيث ان ركن الاختصاص في القرار الإداري يعني صلاحية إصداره من سلطة تملك ذلك ويختلف هذا الركن عندما يغتصب من سلطة ليس لها ولاية إصدارها أو يصدر القرار من جهة متجاوزة حدود اختصاصها المكاني أو الموضوعي او الزماني وبالتالي يتحقق عيب عدم الاختصاص، حيث أن هذا الاعتداء أو التجاوز يكون من جهة إدارية على اختصاصات جهة إدارية موازية أو جهة إدارية أدنى على اختصاصات جهة إدارية عليا أو بالعكس من جهة إدارية عليا على اختصاص جهة إدارية أدنى أو اعتداء السلطة المركزية على اختصاص الهيئات اللامركزية( ) . </a:t>
            </a:r>
          </a:p>
          <a:p>
            <a:pPr marL="45720" indent="0">
              <a:buNone/>
            </a:pPr>
            <a:r>
              <a:rPr lang="ar-IQ" sz="4800" dirty="0"/>
              <a:t>وكثيرا ما يقوم المشرع بتحديد النطاق المكاني الذي لا يجوز لرجل الإدارة ان يتعداه حين يمارس اختصاصه( ) والاختصاص المكاني يقصد به البقعة الجغرافية المحددة لمباشرة الاختصاص فيها 0 فالمحافظات والمدن والقرى وحدات ادارية إقليمية وتباشر كل منها اختصاصها في حدود دائرتها الجغرافية فلا يجوز للمحافظ أو أي موظف تابع لمحافظة ما ان يصدر قرارات لتنظيم شؤون تدخل في اختصاص محافظ آخر أو موظف تابع لمحافظة </a:t>
            </a:r>
            <a:r>
              <a:rPr lang="ar-IQ" sz="4800" dirty="0" smtClean="0"/>
              <a:t>أخرى.</a:t>
            </a:r>
            <a:endParaRPr lang="ar-IQ" sz="4800" dirty="0"/>
          </a:p>
          <a:p>
            <a:pPr marL="45720" indent="0">
              <a:buNone/>
            </a:pPr>
            <a:r>
              <a:rPr lang="ar-IQ" sz="4800" dirty="0"/>
              <a:t>فالاختصاص هو صلاحية قانونية لموظف معين أو جهة إدارية محددة في اتخاذ قرار إداري تعبيراً عن إرادة الإدارة، فالاختصاص عموماً هو (القدرة القانونية على القيام بتصرف معين). فبالنسبة للقرارات الإدارية التي تصدرها الجهات الإدارية هي قدرة الجهة الإدارية ((مجلس محافظة، مجلس قضاء أو ناحية)) قانوناً على اتخاذ القرارات التي تدخل في نطاق صلاحياتها الإدارية. وبالتالي يكون ما يصدر عن الجهات الإدارية من قرارات معيبة من حيث الاختصاص نتيجة لعدم الصلاحية أو القدرة لهذه الجهات قانوناً على اتخاذه </a:t>
            </a:r>
            <a:r>
              <a:rPr lang="ar-IQ" sz="4800" dirty="0" smtClean="0"/>
              <a:t>.</a:t>
            </a:r>
            <a:endParaRPr lang="ar-IQ" sz="4800" dirty="0"/>
          </a:p>
        </p:txBody>
      </p:sp>
    </p:spTree>
    <p:extLst>
      <p:ext uri="{BB962C8B-B14F-4D97-AF65-F5344CB8AC3E}">
        <p14:creationId xmlns:p14="http://schemas.microsoft.com/office/powerpoint/2010/main" val="1893176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8229600" cy="5943600"/>
          </a:xfrm>
        </p:spPr>
        <p:txBody>
          <a:bodyPr>
            <a:normAutofit fontScale="70000" lnSpcReduction="20000"/>
          </a:bodyPr>
          <a:lstStyle/>
          <a:p>
            <a:pPr marL="45720" indent="0">
              <a:buNone/>
            </a:pPr>
            <a:r>
              <a:rPr lang="ar-IQ" dirty="0"/>
              <a:t>بمعنى أدق (عدم القدرة القانونية لسلطة من السلطات الإدارية على إصدار قرار إداري ما لأنه لا يدخل في نطاق ما تملكه من صلاحيات مقررة لها قانوناً)( ). فمصدر الاختصاص او الصلاحيات التي تتمتع بها الجهات الإدارية لمجالس المحافظات أو المجالس المحلية وقد تستمد مباشرة من قاعدة دستورية أو قانونية تمنحها اختصاصها بشكل مباشر، كما أسلفنا . </a:t>
            </a:r>
          </a:p>
          <a:p>
            <a:pPr marL="45720" indent="0">
              <a:buNone/>
            </a:pPr>
            <a:r>
              <a:rPr lang="ar-IQ" dirty="0"/>
              <a:t>ويحصل في حالات التداخل في الاختصاص المكاني عند قيام احدى المحافظات بتجاوز صلاحيتها الى خارج حدودها الإدارية، فمثال ذلك قيام محافظة بغداد بتوسيع حدودها الإدارية لتشمل مناطق من محافظة ديالى ومطالبة محافظة كربلاء بضم مناطق تقع ضمن الحدود الإدارية لمحافظة الأنبار، كذلك مطالبة إقليم كوردستان بضم مناطق من محافظة واسط ومحافظة ديالى وكل ذلك تعد تجاوزات لاختصاصها المكاني وبالتالي فهي مخالفة للدستور والقوانين. ( )</a:t>
            </a:r>
          </a:p>
          <a:p>
            <a:pPr marL="45720" indent="0">
              <a:buNone/>
            </a:pPr>
            <a:r>
              <a:rPr lang="ar-IQ" dirty="0"/>
              <a:t>ثانياً : قيد موضوعي  يتمثل في حصر اختصاص المجالس التشريعية بالموضوعات التي تمكنها من ادارة شؤونها المحلية ووفقا لمبدأ اللامركزية الادارية من جهة , ومن جهة اخرى ان تكون تلك الموضوعات مما تدخل في اختصاصها وحسب الالية التي وزع فيها الدستور الاختصاص التشريعي على المستويات التشريعية الثلاثة سالفة الذكر.</a:t>
            </a:r>
          </a:p>
          <a:p>
            <a:pPr marL="45720" indent="0">
              <a:buNone/>
            </a:pPr>
            <a:r>
              <a:rPr lang="ar-IQ" dirty="0"/>
              <a:t>ثالثاً : قيد تدرج القواعد القانونية ,ويتمثل في ان مجالس المحافظات لا تستطيع اصدار التشريعات الا بالاتفاق مع الدستور والقوانين الاتحادية , بمعنى ان على المجلس الا يضع تشريعات تتعارض مع الدستور كأن يصدر نصاً ينتقص او يقيد أحدى الحقوق والحريات الواردة في الدستور, او يصدر نصا يتعارض مع التشريعات الاتحادية والتي خولها الدستور ووضعها للسلطة التشريعية الاتحادية حصرا . وعند تطبيق القيود السالفة على التشريعات التي تصدرها مجالس المحافظات يمكننا القول ان هذه التشريعات يجب ان تلتزم بها وكما يأتي :</a:t>
            </a:r>
          </a:p>
          <a:p>
            <a:pPr marL="45720" indent="0">
              <a:buNone/>
            </a:pPr>
            <a:r>
              <a:rPr lang="ar-IQ" b="1" u="sng" dirty="0"/>
              <a:t>أ- احترام قاعدة تدرج القواعد القانونية : </a:t>
            </a:r>
          </a:p>
          <a:p>
            <a:pPr marL="45720" indent="0">
              <a:buNone/>
            </a:pPr>
            <a:r>
              <a:rPr lang="ar-IQ" dirty="0"/>
              <a:t>لقد أرست المادة (13) من الدستور أسس علوية الدستور وسموه بالنص على :</a:t>
            </a:r>
          </a:p>
          <a:p>
            <a:pPr marL="45720" indent="0">
              <a:buNone/>
            </a:pPr>
            <a:r>
              <a:rPr lang="ar-IQ" dirty="0"/>
              <a:t>أولاً : يعد هذا الدستور القانون الاسمى والأعلى في العراق ويكون ملزماً في انحائه كافة وبدون استثناء .</a:t>
            </a:r>
          </a:p>
          <a:p>
            <a:pPr marL="45720" indent="0">
              <a:buNone/>
            </a:pPr>
            <a:r>
              <a:rPr lang="ar-IQ" dirty="0"/>
              <a:t>ثانياً : لا يجوز سن قانون يتعارض مع هذا الدستور ويعد باطلاً كل نص يرد في دساتير الأقاليم ، أو أي نص قانوني آخر يتعارض معه .</a:t>
            </a:r>
          </a:p>
          <a:p>
            <a:pPr marL="45720" indent="0">
              <a:buNone/>
            </a:pPr>
            <a:r>
              <a:rPr lang="ar-IQ" dirty="0"/>
              <a:t>	وجاء في قانون المحافظات غير المنتظمة في إقليم ليقرر ذات المبدأ في قررت المادة (2/أولاً) منه والتي جاء فيها "...وبما لا يتعارض مع الدستور والقوانين الاتحادية" .</a:t>
            </a:r>
          </a:p>
          <a:p>
            <a:pPr marL="45720" indent="0">
              <a:buNone/>
            </a:pPr>
            <a:endParaRPr lang="ar-IQ" dirty="0"/>
          </a:p>
          <a:p>
            <a:pPr marL="45720" indent="0">
              <a:buNone/>
            </a:pPr>
            <a:endParaRPr lang="ar-IQ" dirty="0"/>
          </a:p>
        </p:txBody>
      </p:sp>
    </p:spTree>
    <p:extLst>
      <p:ext uri="{BB962C8B-B14F-4D97-AF65-F5344CB8AC3E}">
        <p14:creationId xmlns:p14="http://schemas.microsoft.com/office/powerpoint/2010/main" val="1181165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228600"/>
            <a:ext cx="8534400" cy="6477000"/>
          </a:xfrm>
        </p:spPr>
        <p:txBody>
          <a:bodyPr>
            <a:normAutofit fontScale="70000" lnSpcReduction="20000"/>
          </a:bodyPr>
          <a:lstStyle/>
          <a:p>
            <a:pPr marL="45720" indent="0">
              <a:buNone/>
            </a:pPr>
            <a:r>
              <a:rPr lang="ar-IQ" dirty="0"/>
              <a:t>واستنادا الى مبدأ السمو تأسس مبدأ اخر لا يقل عنه أهمية وهو مبدأ تدرج القواعد القانونية , وبمقتضاه تخضع القاعدة الأدنى للقاعدة الأعلى , وتكون الأولوية في التطبيق للقاعدة الأعلى درجة على تلك التي تليها في المرتبة.ويترتب على ما تقدم النتائج الآتية :</a:t>
            </a:r>
          </a:p>
          <a:p>
            <a:pPr marL="45720" indent="0">
              <a:buNone/>
            </a:pPr>
            <a:r>
              <a:rPr lang="ar-IQ" dirty="0" smtClean="0"/>
              <a:t>-سريان </a:t>
            </a:r>
            <a:r>
              <a:rPr lang="ar-IQ" dirty="0"/>
              <a:t>الدستور وإلزامه في أرجاء البلاد كافة وبلا استثناء.</a:t>
            </a:r>
          </a:p>
          <a:p>
            <a:pPr marL="45720" indent="0">
              <a:buNone/>
            </a:pPr>
            <a:r>
              <a:rPr lang="ar-IQ" dirty="0" smtClean="0"/>
              <a:t>-لا </a:t>
            </a:r>
            <a:r>
              <a:rPr lang="ar-IQ" dirty="0"/>
              <a:t>يجوز سن قانون يتعارض مع الدستور , سواء أكان هذا التشريع اتحاديا ام إقليميا ام محليا , والا جاز الطعن بعدم دستوريته أمام المحكمة الاتحادية العليا , وفقا لأحكام المادة ( 93 / اولا ) من الدستور.</a:t>
            </a:r>
          </a:p>
          <a:p>
            <a:pPr marL="45720" indent="0">
              <a:buNone/>
            </a:pPr>
            <a:r>
              <a:rPr lang="ar-IQ" dirty="0" smtClean="0"/>
              <a:t>-بطلان </a:t>
            </a:r>
            <a:r>
              <a:rPr lang="ar-IQ" dirty="0"/>
              <a:t>كل قانون – اتحادي أو إقليمي او محلي - يصدر متعارضا مع الدستور . ولكن مما يثير الاستغراب ان الدستور العراقي جاء لينقض ما تقدم من خلال نص المادة 115 منه والتي جعلت الأولوية في التطبيق في كل ما لم يرد فيه نص في الاختصاصات الحصرية للسلطات الاتحادية لقانون الأقاليم والمحافظات غير المنتظمة في إقليم، في حالة الخلاف بينهما. فكأن الدستور العراقي عاد لينقض غزله من بعد قوة انكاثا , بتغليبه المصالح المحلية على المصالح القومية او الوطنية العامة عند </a:t>
            </a:r>
            <a:r>
              <a:rPr lang="ar-IQ" dirty="0" smtClean="0"/>
              <a:t>التعارض.</a:t>
            </a:r>
            <a:endParaRPr lang="ar-IQ" dirty="0"/>
          </a:p>
          <a:p>
            <a:pPr marL="45720" indent="0">
              <a:buNone/>
            </a:pPr>
            <a:r>
              <a:rPr lang="ar-IQ" b="1" u="sng" dirty="0"/>
              <a:t>ب- النطاق المكاني لسريان التشريع المحلي :</a:t>
            </a:r>
          </a:p>
          <a:p>
            <a:pPr marL="45720" indent="0">
              <a:buNone/>
            </a:pPr>
            <a:r>
              <a:rPr lang="ar-IQ" dirty="0"/>
              <a:t>ويقتضي ذلك سريانه في الرقعة الجغرافية للوحدة الادارية المحلية. فلا تسري تشريعاته إلا على تلك المحافظة ولا تنفذ في حدود أدارية لمحافظة أخرى فلا يجوز مثلا لمجلس محافظة ما أن يصدر تشريعا ليغير اسم قضاء تابع أداريا لمحافظة اخرى كما لايجوز له أن يصدر تشريعا يفرض عليه غرامة مالية معينة او رسما على سلعة او خدمة معينة في محافظة </a:t>
            </a:r>
            <a:r>
              <a:rPr lang="ar-IQ" dirty="0" smtClean="0"/>
              <a:t>اخرى.</a:t>
            </a:r>
            <a:endParaRPr lang="ar-IQ" dirty="0"/>
          </a:p>
          <a:p>
            <a:pPr marL="45720" indent="0">
              <a:buNone/>
            </a:pPr>
            <a:r>
              <a:rPr lang="ar-IQ" b="1" u="sng" dirty="0"/>
              <a:t>ج- الحدود الموضوعية للتشريع المحلي :</a:t>
            </a:r>
          </a:p>
          <a:p>
            <a:pPr marL="45720" indent="0">
              <a:buNone/>
            </a:pPr>
            <a:r>
              <a:rPr lang="ar-IQ" dirty="0"/>
              <a:t>الا تتعدى تنظيم شؤون المحافظة المالية والادارية . جاء في المادة (7/ثالثاً) ضمن اختصاصات مجلس المحافظة إصدار التشريعات المحلية والأنظمة والتعليمات لتنظيم الشؤون الإدارية والمالية بما يمكنها من إدارة شؤونها , فالتشريعات التي تصدرها مجالس المحافظات يجب ألا تتعدى الشؤون الادارية والمالية الى تنظيم غيرها من العلائق , فلا يجوز مثلا لمجالس المحافظات إصدار تشريعات عقابية أو جزائية تجرم أفعالا أو تحدد عقوبات على أفعال غير مجرمة في قانون العقوبات الاتحادي كما لا يجوز لها أن تصدر تشريعات مدنية تنظم العلائق التعاقدية بين أفراد المجتمع في المحافظة كون القانون الاتحادي كفل تنظيم ذلك وكونها أي مجالس المحافظات غير مختصة وغير مخولة باصدار هذا النوع من التشريعات .ومن امثلة الشؤون الادارية استحداث وحدة أدارية كأن يكون استحداث ناحية أو قضاء , أو دمج  قضائين بقضاء واحد أو ناحيتين بناحية واحدة , أو تغيير اسم ناحية أو قضاء...وغيرها من الاختصاصات الادارية التي سبق الاشارة أليها. اما الشؤون المالية فمن امثلتها اصدار تشريعات لفرض رسوم معينة , أو تشريعات يصدر بموجبها طوابع مالية او بريدية خاصة بالمحافظة , وغيرها( ).</a:t>
            </a:r>
          </a:p>
          <a:p>
            <a:pPr marL="45720" indent="0">
              <a:buNone/>
            </a:pPr>
            <a:endParaRPr lang="ar-IQ" dirty="0"/>
          </a:p>
        </p:txBody>
      </p:sp>
    </p:spTree>
    <p:extLst>
      <p:ext uri="{BB962C8B-B14F-4D97-AF65-F5344CB8AC3E}">
        <p14:creationId xmlns:p14="http://schemas.microsoft.com/office/powerpoint/2010/main" val="4121976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52400"/>
            <a:ext cx="8610600" cy="6553200"/>
          </a:xfrm>
        </p:spPr>
        <p:txBody>
          <a:bodyPr>
            <a:normAutofit fontScale="62500" lnSpcReduction="20000"/>
          </a:bodyPr>
          <a:lstStyle/>
          <a:p>
            <a:pPr marL="45720" indent="0" algn="ctr">
              <a:buNone/>
            </a:pPr>
            <a:r>
              <a:rPr lang="ar-IQ" b="1" dirty="0"/>
              <a:t>المطلب الثاني</a:t>
            </a:r>
          </a:p>
          <a:p>
            <a:pPr marL="45720" indent="0" algn="ctr">
              <a:buNone/>
            </a:pPr>
            <a:r>
              <a:rPr lang="ar-IQ" b="1" dirty="0"/>
              <a:t>الطبيعة القانونية للتشريعات المحلية</a:t>
            </a:r>
          </a:p>
          <a:p>
            <a:pPr marL="45720" indent="0">
              <a:buNone/>
            </a:pPr>
            <a:r>
              <a:rPr lang="ar-IQ" dirty="0" smtClean="0"/>
              <a:t>يثير </a:t>
            </a:r>
            <a:r>
              <a:rPr lang="ar-IQ" dirty="0"/>
              <a:t>منح مجالس المحافظات الاختصاص التشريعي العديد من الإشكالات التي أفرزت اختلافاً فقهياً بيناً كما ظهرت آراء للمحكمة الاتحادية العليا ومجلس شورى الدولة بخصوص الموضوع نفسه في العديد من القرارات .</a:t>
            </a:r>
          </a:p>
          <a:p>
            <a:pPr marL="45720" indent="0">
              <a:buNone/>
            </a:pPr>
            <a:r>
              <a:rPr lang="ar-IQ" dirty="0" smtClean="0"/>
              <a:t>وهو </a:t>
            </a:r>
            <a:r>
              <a:rPr lang="ar-IQ" dirty="0"/>
              <a:t>ما سيتم إيضاحه في فرعين يخصص في الأول التشريع المحلي في القانون المقارن ، أما الثاني فسيكون التشريع المحلي في العراق .</a:t>
            </a:r>
          </a:p>
          <a:p>
            <a:pPr marL="45720" indent="0" algn="ctr">
              <a:buNone/>
            </a:pPr>
            <a:r>
              <a:rPr lang="ar-IQ" b="1" dirty="0"/>
              <a:t>الفرع الأول</a:t>
            </a:r>
          </a:p>
          <a:p>
            <a:pPr marL="45720" indent="0" algn="ctr">
              <a:buNone/>
            </a:pPr>
            <a:r>
              <a:rPr lang="ar-IQ" b="1" dirty="0"/>
              <a:t>التشريع المحلي في القانون المقارن</a:t>
            </a:r>
          </a:p>
          <a:p>
            <a:pPr marL="45720" indent="0">
              <a:buNone/>
            </a:pPr>
            <a:r>
              <a:rPr lang="ar-IQ" dirty="0" smtClean="0"/>
              <a:t>يعد </a:t>
            </a:r>
            <a:r>
              <a:rPr lang="ar-IQ" dirty="0"/>
              <a:t>اختصاص الهيئات اللامركزية الإدارية ذو طبيعة إدارية بحتة ، في حين يكون اختصاص الولايات ذا طبيعة دستورية تشريعية </a:t>
            </a:r>
            <a:r>
              <a:rPr lang="ar-IQ" dirty="0" smtClean="0"/>
              <a:t>وقضائية، </a:t>
            </a:r>
            <a:r>
              <a:rPr lang="ar-IQ" dirty="0"/>
              <a:t>ففي فرنسا يذهب البعض إلى انه ليس للهيئات المحلية برلماناً (مجلس يختص بالتشريع) إلا ان ذلك لا يعني إطلاقاً ان المجالس المحلية لا تمارس أي دور تشريعي ، فقد يمنح المشرع الهيئات اللامركزية الإقليمية سلطة إصدار قرارات إدارية وهي لا تختلف عن التشريعات التي يصدرها البرلمان الا بمصدرها (المعيار الشكلي) فقط وإذا ما اعتمدنا المعيار الموضوعي ، للتفرقة بين القرار الإداري والتشريع ، ويلاحظ ان التشريع الصادر في الحالتين واحداً إذ تتضمن قواعد عامة </a:t>
            </a:r>
            <a:r>
              <a:rPr lang="ar-IQ" dirty="0" smtClean="0"/>
              <a:t>مجردة </a:t>
            </a:r>
            <a:r>
              <a:rPr lang="ar-IQ" dirty="0"/>
              <a:t>.</a:t>
            </a:r>
          </a:p>
          <a:p>
            <a:pPr marL="45720" indent="0">
              <a:buNone/>
            </a:pPr>
            <a:r>
              <a:rPr lang="ar-IQ" dirty="0"/>
              <a:t>ويذهب البعض الآخر إلى تمتع الهيئات اللامركزية في ظل اللامركزية الإدارية بحرية واسعة لإدارة المرافق العامة المحلية ، ولكن حريتها هذه تقتصر على الصعيد الإداري فقط ، وان هذه الحرية قد تسمح لهذه الهيئات إصدار قرارات لا تختلف طبيعتها عن القرارات التي تصدرها الدويلات في الدولة الاتحادية( ) ، وذلك بامتلاك الهيئات اللامركزية حق اتخاذ القرارات في المسائل ذات الطابع المحلي البحث وفي إطار الخضوع للإشراف العام للأجهزة الرئاسية المختصة( ) .</a:t>
            </a:r>
          </a:p>
          <a:p>
            <a:pPr marL="45720" indent="0">
              <a:buNone/>
            </a:pPr>
            <a:r>
              <a:rPr lang="ar-IQ" dirty="0" smtClean="0"/>
              <a:t>أما </a:t>
            </a:r>
            <a:r>
              <a:rPr lang="ar-IQ" dirty="0"/>
              <a:t>في انكلترا نجد ان اللامركزية الإدارية أو الحكم المحلي تعرف بأنها حكومة محلية تتولاها هيئات محلية منتخبة مكلفة بمهام إدارية وتنفيذية تتصل بالمقيمين في نظام محلي مجرد ، ولها سلطة إصدار قرارات ولوائح( ) .</a:t>
            </a:r>
          </a:p>
          <a:p>
            <a:pPr marL="45720" indent="0">
              <a:buNone/>
            </a:pPr>
            <a:r>
              <a:rPr lang="ar-IQ" dirty="0" smtClean="0"/>
              <a:t>وكذلك </a:t>
            </a:r>
            <a:r>
              <a:rPr lang="ar-IQ" dirty="0"/>
              <a:t>يحق للهيئات المحلية في انكلترا فرض الضريبة المحلية وتعيين الموظفين التابعين لها والحصول على صلاحيات جديدة عن طريق التقدم بمشروعات قوانين محلية خاصة بالبرلمان( ) .</a:t>
            </a:r>
          </a:p>
          <a:p>
            <a:pPr marL="45720" indent="0">
              <a:buNone/>
            </a:pPr>
            <a:r>
              <a:rPr lang="ar-IQ" dirty="0" smtClean="0"/>
              <a:t>وفي </a:t>
            </a:r>
            <a:r>
              <a:rPr lang="ar-IQ" dirty="0"/>
              <a:t>يوغسلافيا : فأن الهيئات المحلية لها سلطة التشريع لان الدستور عدّ الجمعية الشعبية للكوميونات بمثابة برلمان محلي يختص بوضع القوانين واللوائح في نطاق اختصاصه الإقليمي ولا يقيد سلطة الكوميون سوى عدم مخالفة </a:t>
            </a:r>
            <a:r>
              <a:rPr lang="ar-IQ" dirty="0" smtClean="0"/>
              <a:t>الدستور.</a:t>
            </a:r>
            <a:endParaRPr lang="ar-IQ" dirty="0"/>
          </a:p>
          <a:p>
            <a:pPr marL="45720" indent="0">
              <a:buNone/>
            </a:pPr>
            <a:r>
              <a:rPr lang="ar-IQ" dirty="0" smtClean="0"/>
              <a:t>أما </a:t>
            </a:r>
            <a:r>
              <a:rPr lang="ar-IQ" dirty="0"/>
              <a:t>في ايطاليا : للأقاليم سلطة التشريع فيما يخص المسائل القابلة للتشريع المشترك الا فيما يتعلق بتحديد المبادئ العامة التابعة حصراً لتشريع الدولة أي التشريع في كل مسألة محصورة صراحة بتشريع </a:t>
            </a:r>
            <a:r>
              <a:rPr lang="ar-IQ" dirty="0" smtClean="0"/>
              <a:t>الدولة </a:t>
            </a:r>
            <a:r>
              <a:rPr lang="ar-IQ" dirty="0"/>
              <a:t>. </a:t>
            </a:r>
          </a:p>
          <a:p>
            <a:pPr marL="45720" indent="0">
              <a:buNone/>
            </a:pPr>
            <a:r>
              <a:rPr lang="ar-IQ" dirty="0"/>
              <a:t>ومصر : فان نظام الإدارة المحلية حدد في المادة (12) منه اختصاصات المجالس الشعبية </a:t>
            </a:r>
            <a:r>
              <a:rPr lang="ar-IQ" dirty="0" smtClean="0"/>
              <a:t>للمحافظات، </a:t>
            </a:r>
            <a:r>
              <a:rPr lang="ar-IQ" dirty="0"/>
              <a:t>وقد منح المشرع المصري المجلس الشعبي حق إصدار القرارات اللازمة لدعم ممارسته للاختصاصات التي منحها إياها ، أي منح هذه المجالس حق إصدار القرارات هذا يتلاءم مع طبيعة اللامركزية الإدارية ، كون هذه القرارات ذات طابع إداري مهمتها وضع القوانين محل التنفيذ أي انها قرارات تنفيذية وليست </a:t>
            </a:r>
            <a:r>
              <a:rPr lang="ar-IQ" dirty="0" smtClean="0"/>
              <a:t>تشريعية.</a:t>
            </a:r>
            <a:endParaRPr lang="ar-IQ" dirty="0"/>
          </a:p>
          <a:p>
            <a:pPr marL="45720" indent="0">
              <a:buNone/>
            </a:pPr>
            <a:endParaRPr lang="ar-IQ" dirty="0"/>
          </a:p>
        </p:txBody>
      </p:sp>
    </p:spTree>
    <p:extLst>
      <p:ext uri="{BB962C8B-B14F-4D97-AF65-F5344CB8AC3E}">
        <p14:creationId xmlns:p14="http://schemas.microsoft.com/office/powerpoint/2010/main" val="2628222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610600" cy="6324600"/>
          </a:xfrm>
        </p:spPr>
        <p:txBody>
          <a:bodyPr>
            <a:normAutofit fontScale="47500" lnSpcReduction="20000"/>
          </a:bodyPr>
          <a:lstStyle/>
          <a:p>
            <a:pPr marL="45720" indent="0" algn="ctr">
              <a:buNone/>
            </a:pPr>
            <a:r>
              <a:rPr lang="ar-IQ" b="1" dirty="0"/>
              <a:t>الفرع الثاني</a:t>
            </a:r>
          </a:p>
          <a:p>
            <a:pPr marL="45720" indent="0" algn="ctr">
              <a:buNone/>
            </a:pPr>
            <a:r>
              <a:rPr lang="ar-IQ" b="1" dirty="0"/>
              <a:t>التشريع المحلي في العراق</a:t>
            </a:r>
          </a:p>
          <a:p>
            <a:pPr marL="45720" indent="0">
              <a:buNone/>
            </a:pPr>
            <a:r>
              <a:rPr lang="ar-IQ" dirty="0" smtClean="0"/>
              <a:t>كما </a:t>
            </a:r>
            <a:r>
              <a:rPr lang="ar-IQ" dirty="0"/>
              <a:t>معلوم ان قانون المحافظات في المادة (2) منه قد منح مجالس المحافظات سلطة تشريعية ، بأن جعلها أعلى سلطة تشريعية ورقابية وقد </a:t>
            </a:r>
            <a:r>
              <a:rPr lang="ar-IQ" dirty="0" smtClean="0"/>
              <a:t>واجه النص </a:t>
            </a:r>
            <a:r>
              <a:rPr lang="ar-IQ" dirty="0"/>
              <a:t>المتقدم كثيراً من الانتقادات وتباينت بشأنه آراء الفقه لذا سنحاول إيضاح هذه الأمور فيما يأتي :</a:t>
            </a:r>
          </a:p>
          <a:p>
            <a:pPr marL="45720" indent="0">
              <a:buNone/>
            </a:pPr>
            <a:r>
              <a:rPr lang="ar-IQ" b="1" dirty="0"/>
              <a:t>أولاً : موقف الفقه من التشريع المحلي </a:t>
            </a:r>
          </a:p>
          <a:p>
            <a:pPr marL="45720" indent="0">
              <a:buNone/>
            </a:pPr>
            <a:r>
              <a:rPr lang="ar-IQ" dirty="0" smtClean="0"/>
              <a:t>يبدو </a:t>
            </a:r>
            <a:r>
              <a:rPr lang="ar-IQ" dirty="0"/>
              <a:t>ان المشرع العراقي قد تبنى نظاماً وسطاً ما بين اللامركزية السياسية واللامركزية الإدارية في قانون المحافظات غير المنتظمة في إقليم رقم (21) لسنة 2008 .</a:t>
            </a:r>
          </a:p>
          <a:p>
            <a:pPr marL="45720" indent="0">
              <a:buNone/>
            </a:pPr>
            <a:r>
              <a:rPr lang="ar-IQ" dirty="0" smtClean="0"/>
              <a:t>وبذلك </a:t>
            </a:r>
            <a:r>
              <a:rPr lang="ar-IQ" dirty="0"/>
              <a:t>وقع في هذا اللبس عندما نص في الفقرة أولاً من المادة (2) منه على ان ((مجلس المحافظة هو أعلى سلطة تشريعية ورقابية))( ) ويلحظ ان النص المذكور قد يكون فيه تعارض مع أحكام المادة (122/ثانياً) من دستور جمهورية العراق التي نصت على ما يلي ((تمنح المحافظات التي لم تنظم في إقليم الصلاحيات الإدارية والمالية الواسعة بما يمكنها من إدارة شؤونها على وفق مبدأ اللامركزية الإدارية وينظم ذلك بقانون))  ، ويكمن وجه التعارض ان الدستور أوجب منح المحافظات غير المنتظمة في إقليم صلاحيات إدارية ومالية واسعة ولم ينص على منحها سلطات تشريعية ، لسبب هو انها تعمل على وفق مبدأ اللامركزية الإدارية والمبدأ المذكور يعني تقاسم الوظيفة الإدارية في الدولة بين السلطة المركزية في العاصمة والهيئات اللامركزية سواء أكانت إقليمية أم مصلحية .</a:t>
            </a:r>
          </a:p>
          <a:p>
            <a:pPr marL="45720" indent="0">
              <a:buNone/>
            </a:pPr>
            <a:r>
              <a:rPr lang="ar-IQ" dirty="0" smtClean="0"/>
              <a:t>بناءً </a:t>
            </a:r>
            <a:r>
              <a:rPr lang="ar-IQ" dirty="0"/>
              <a:t>على ما تقدم يتضح ان نص المادة (2/أولاً) من قانون المحافظات غير المنتظمة في إقليم قد خالفت أحكام الدستور وجاءت ببدعة تشريعية منسوجة على غير منوال( ) . إذ ان النص منح صلاحيات تشريعية إضافة للصلاحيات الإدارية وذلك بمنحها استقلالاً تشريعياً وإدارياً وبذلك فانه لا يجوز منح مجالس المحافظات سلطة إصدار القوانين لان ذلك من اختصاص مجلس النواب والمجالس التشريعية في الأقاليم المؤسسة وفقاً للدستور .</a:t>
            </a:r>
          </a:p>
          <a:p>
            <a:pPr marL="45720" indent="0">
              <a:buNone/>
            </a:pPr>
            <a:r>
              <a:rPr lang="ar-IQ" dirty="0" smtClean="0"/>
              <a:t>والقول </a:t>
            </a:r>
            <a:r>
              <a:rPr lang="ar-IQ" dirty="0"/>
              <a:t>بغير ذلك سيجر إلى آثار خطيرة على مستقبل البلاد خاصة وان الدستور أعطى الأولوية لقانون الأقاليم في المحافظات غير المنتظمة في إقليم في حالة التعارض بينهما في غير الاختصاصات الحصرية ، مما يعني من الناحية الفعلية ان الصلاحيات المشتركة في النهاية هي من اختصاص الإقليم و المحافظة طالما ان الدستور أعطى لهما الأولوية ، وليس أمام السلطة الاتحادية إلاّ التسليم لقانون الإقليم والمحافظة في حالة إصرارهما على القوانين التي يشرعانها وهذا يؤكد من جديد على الخلط الكبير الذي وقع فيه الدستور بين مفهومي اللامركزية السياسية واللامركزية الإدارية والذي تبناه في المادة 122/ثانياً( )  .</a:t>
            </a:r>
          </a:p>
          <a:p>
            <a:pPr marL="45720" indent="0">
              <a:buNone/>
            </a:pPr>
            <a:r>
              <a:rPr lang="ar-IQ" dirty="0" smtClean="0"/>
              <a:t>أي </a:t>
            </a:r>
            <a:r>
              <a:rPr lang="ar-IQ" dirty="0"/>
              <a:t>ان الاختصاص التشريعي الذي منحه المشرع لمجالس المحافظات يقتصر على حق إصدار التشريعات والأنظمة والتعليمات لتنظيم الشؤون المالية والإدارية للمحافظة( ) ، والقول بغير ذلك انما هو خرق لأحكام الدستور ، لان مجلس المحافظة لا يمارس الوظيفية التشريعية ، بل ان كل ما يتمتع به هو صلاحيات إدارية ومالية واسعة .</a:t>
            </a:r>
          </a:p>
          <a:p>
            <a:pPr marL="45720" indent="0">
              <a:buNone/>
            </a:pPr>
            <a:r>
              <a:rPr lang="ar-IQ" dirty="0" smtClean="0"/>
              <a:t>هذا </a:t>
            </a:r>
            <a:r>
              <a:rPr lang="ar-IQ" dirty="0"/>
              <a:t>وان القوانين المتعاقبة لم تمنح المجالس والهيئات التي تتولى إدارة الوحدات والتقسيمات التي نص عليها القانون أية صلاحيات تشريعية ، وإنما عدتها وحدات إدارية تنفيذية بحتة( ) .</a:t>
            </a:r>
          </a:p>
          <a:p>
            <a:pPr marL="45720" indent="0">
              <a:buNone/>
            </a:pPr>
            <a:r>
              <a:rPr lang="ar-IQ" dirty="0" smtClean="0"/>
              <a:t>وبناءً </a:t>
            </a:r>
            <a:r>
              <a:rPr lang="ar-IQ" dirty="0"/>
              <a:t>على رأي البعض لا يجوز منح مجلس المحافظة سلطة إصدار القوانين لان ذلك من اختصاص مجلس النواب والمجالس التشريعية في الأقاليم ، وإنما لمجلس المحافظة سلطة إصدار تشريعات من غير القوانين إذ لها إصدار أوامر وبيانات وتعليمات وهو أمر لم ينتبه اليه المشرع الذي ذهب إلى أبعد من ذلك حينما منح مجلس المحافظة سلطة إصدار قوانين تتعلق بالضرائب والرسوم( ) .</a:t>
            </a:r>
          </a:p>
          <a:p>
            <a:pPr marL="45720" indent="0">
              <a:buNone/>
            </a:pPr>
            <a:r>
              <a:rPr lang="ar-IQ" dirty="0" smtClean="0"/>
              <a:t>وينبه </a:t>
            </a:r>
            <a:r>
              <a:rPr lang="ar-IQ" dirty="0"/>
              <a:t>البعض إلى ان التفسير الضيق لنص المادة 115 من الدستور يحول دون شمول المحافظات بالاختصاصات المشتركة التي تشارك الإقليم فيها السلطات الاتحادية ، ويعود للمحكمة الاتحادية العليا أمر تفسير هذه المادة بالمعنى الضيق أو بالمعنى الواسع فيما إذا عرض الموضوع عليها طبقاً للمادة 93/رابعاً من الدستور( ).</a:t>
            </a:r>
          </a:p>
          <a:p>
            <a:pPr marL="45720" indent="0">
              <a:buNone/>
            </a:pPr>
            <a:r>
              <a:rPr lang="ar-IQ" dirty="0" smtClean="0"/>
              <a:t>وقد </a:t>
            </a:r>
            <a:r>
              <a:rPr lang="ar-IQ" dirty="0"/>
              <a:t>قررت المحكمة الاتحادية العليا في قرار لها هذا التفسير الضيق بالقول "...صلاحية مجلس المحافظة سن التشريعات المحلية لتنظيم الشؤون الإدارية والمالية بما يمكنها من إدارة شؤونها على وفق مبدأ اللامركزية الإدارية والتي تمنحها المادة (115) من الدستور الأولوية في التطبيق ، ذلك ان المجلس النيابي يختص حصراً بنشر القوانين الاتحادية وليس له اختصاص بإصدار التشريعات المحلية للمحافظة استناداً لأحكام المادة (61/أولاً) من الدستور ، ولمجلس المحافظة وضمن صلاحياته الدستورية إصدار جميع القرارات عدا تلك التي تختص بإصدارها السلطات الاتحادية الحصرية والمشتركة المنصوص عليها في الدستور ..." ( ) . </a:t>
            </a:r>
          </a:p>
          <a:p>
            <a:pPr marL="45720" indent="0">
              <a:buNone/>
            </a:pPr>
            <a:r>
              <a:rPr lang="ar-IQ" dirty="0" smtClean="0"/>
              <a:t>مما </a:t>
            </a:r>
            <a:r>
              <a:rPr lang="ar-IQ" dirty="0"/>
              <a:t>تقدم يمكن القول ان إعطاء مجلس المحافظة صلاحية التشريع ، هو أمر بعيد عن الإدارة اللامركزية الإقليمية والتي تناول اختصاصات الوحدة الإدارية فقط . إذ وفقاً لنظام اللامركزية الإدارية فان الهيئات المحلية لا تمتلك سلطة تشريع القوانين وإنما لها سلطة إصدار القرارات التنظيمية والتعليمات بوصفها سلطة إدارية لممارسة نشاطها في نطاق الاختصاص الإداري بوصفها شخصاً معنوياً عاماً .</a:t>
            </a:r>
          </a:p>
          <a:p>
            <a:pPr marL="45720" indent="0">
              <a:buNone/>
            </a:pPr>
            <a:r>
              <a:rPr lang="ar-IQ" dirty="0" smtClean="0"/>
              <a:t>ويرى </a:t>
            </a:r>
            <a:r>
              <a:rPr lang="ar-IQ" dirty="0"/>
              <a:t>البعض ان مجلس المحافظة يختص بإصدار التشريعات المحلية من الأنظمة والتعليمات لتنظيم الشؤون الإدارية والمالية وهو أمر لا يحتاج إلى تشريعات ويمكن ممارسته عن طريق الأنظمة والتعليمات ، والقول بخلاف ذلك يؤدي إلى وجود سلطات هجينة انشأها قانون المحافظات متمثلة بسلطة تشريعية تخرج عن إطار ما هو متعارف عليه على مستوى الدول الفيدرالية( )   .</a:t>
            </a:r>
          </a:p>
          <a:p>
            <a:endParaRPr lang="ar-IQ" dirty="0"/>
          </a:p>
        </p:txBody>
      </p:sp>
    </p:spTree>
    <p:extLst>
      <p:ext uri="{BB962C8B-B14F-4D97-AF65-F5344CB8AC3E}">
        <p14:creationId xmlns:p14="http://schemas.microsoft.com/office/powerpoint/2010/main" val="2906151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228600"/>
            <a:ext cx="8686800" cy="6477000"/>
          </a:xfrm>
        </p:spPr>
        <p:txBody>
          <a:bodyPr>
            <a:normAutofit fontScale="62500" lnSpcReduction="20000"/>
          </a:bodyPr>
          <a:lstStyle/>
          <a:p>
            <a:pPr marL="45720" indent="0">
              <a:buNone/>
            </a:pPr>
            <a:r>
              <a:rPr lang="ar-IQ" dirty="0"/>
              <a:t>ثانياً : موقف القضاء العراقي من التشريع المحلي</a:t>
            </a:r>
          </a:p>
          <a:p>
            <a:pPr marL="45720" indent="0">
              <a:buNone/>
            </a:pPr>
            <a:r>
              <a:rPr lang="ar-IQ" dirty="0"/>
              <a:t>نتناول في هذا البند موقف المحكمة الاتحادية العليا ومجلس شورى الدولة العراقي من التشريع المحلي وكما يأتي : </a:t>
            </a:r>
          </a:p>
          <a:p>
            <a:pPr marL="45720" indent="0">
              <a:buNone/>
            </a:pPr>
            <a:r>
              <a:rPr lang="ar-IQ" dirty="0"/>
              <a:t>1-موقف المحكمة الاتحادية العليا من التشريع المحلي </a:t>
            </a:r>
          </a:p>
          <a:p>
            <a:pPr marL="45720" indent="0">
              <a:buNone/>
            </a:pPr>
            <a:r>
              <a:rPr lang="ar-IQ" dirty="0"/>
              <a:t>	أبدت المحكمة الاتحادية العديد من الآراء التفسيرية فيما يتعلق بالصلاحية التشريعية لمجالس المحافظات ، والغريب ان أحكام هذه المحكمة جاءت غاية في الاقتضاب والابتعاد عن أصل الموضوع فبدا وكأنها مترددة بين تأييد أو معارضة منح مجالس المحافظات الاختصاص التشريعي( ) .</a:t>
            </a:r>
          </a:p>
          <a:p>
            <a:pPr marL="45720" indent="0">
              <a:buNone/>
            </a:pPr>
            <a:r>
              <a:rPr lang="ar-IQ" dirty="0"/>
              <a:t>وعلى الرغم من الأدلة الواضحة في قانون المحافظات غير المنتظمة في إقليم رقم (21) لسنة 2008 المعدل على ان مجلس المحافظة ليس له سلطة إصدار قوانين وإنما قرارات إدارية إلا ان المحكمة الاتحادية العليا أصرت على أن مجلس المحافظة يصدر قوانين محلية وفق نظام اللامركزية الإدارية ، وهو يمثل رأي البعض ، تجاهلاً لقواعد اللامركزية الإدارية ، كما أن المحكمة الاتحادية العليا لم تنتبه للمادة (22) من قانون المحافظات غير المنتظمة في إقليم والتي ذكرت الأعمال التي تمارسها الوحدة الإدارية والمتمثلة في المحافظة والقضاء والناحية ، حيث تضمنت الفقرة الأولى في المادة المذكورة استيفاء الضرائب والرسوم والأجور وفقاً لأحكام القوانين الاتحادية النافذة وهذا يعني ان الضرائب والرسوم تستوفى وفق القوانين الاتحادية وليس وفق قوانين محلية تصدرها مجالس المحافظات( ) . </a:t>
            </a:r>
          </a:p>
          <a:p>
            <a:pPr marL="45720" indent="0">
              <a:buNone/>
            </a:pPr>
            <a:r>
              <a:rPr lang="ar-IQ" dirty="0"/>
              <a:t>	فضلاً عن ما تقدم فأن رأي المحكمة الاتحادية العليا الذي كان بعد صدور قانون المحافظات غير المنتظمة في إقليم والذي صدر بتاريخ 21/4/2008 قد تناقض مع رأي آخر المحكمة نفسها بتاريخ 16/7/2007 أي قبل إقرار قانون المحافظات إذ استوضح مجلس النواب من المحكمة الاتحادية العليا تفسير بعض مواد الدستور وقد أصدرت المحكمة الاتحادية العليا قرارها التفسيري وجاء فيه ((من خلال تدقيق أحكام المادة 115 والمواد الأخرى من دستور العراق لعام 2005 تبين ان مجلس المحافظة لا يتمتع بصفة تشريعية لسن القوانين المحلية ، ولكن يمارس صلاحياته الإدارية والمالية الواسعة استناداً لحكم الفقرة الثالثة من المادة 122 من الدستور بما يمكن المحافظة من إدارة شؤونها وفق مبدأ اللامركزية الإدارية وطبقاً لأحكام القانون الذي سيشرع وفق مقتضياتها ...))( ) وربما يثار التساؤل الآتي : ما الذي تغير حتى تبدل المحكمة رأيها في أقل من سنة هل هو صدور قانون المحافظات غير المنتظمة في إقليم ؟ واذا كان هذا هو السبب فهل يعقل ان يؤدي صدور قانون إلى تغيير رأي المحكمة الاتحادية العليا والذي كان مستنداً إلى نصوص الدستور ؟ أي ان هذا القانون أدى إلى تعديل الدستور وهذا أمر لا يجوز بطبيعة الحال( ) .  </a:t>
            </a:r>
          </a:p>
          <a:p>
            <a:pPr marL="45720" indent="0">
              <a:buNone/>
            </a:pPr>
            <a:r>
              <a:rPr lang="ar-IQ" dirty="0"/>
              <a:t>	بل ويرى البعض عدم دقة صياغة الفتاوى والآراء الصادرة عن المحكمة الاتحادية ، والابهام في استخدام المصطلحات ، ويعتقد ان ذلك يرجع إلى خشية المحكمة من الخوض في تفصيلاته وابداء الرأي القانوني الصحيح( ) ومن ذلك رأيها حول المقصود في حالة الخلاف هل ان القانون الذي يُشرَّعه مجلس المحافظة أو مجلس الإقليم يعتبر معدلاً أو لاغياً للقوانين والذي جاء فيه ((من استقراء نص المادة (115) من الدستور نجد ان الأولوية في التطبيق تكون لقانون الأقاليم والمحافظات غير المنتظمة في إقليم في حالة التعارض بينهما ما لم يكن قانون الإقليم والمحافظة غير المنتظمة في إقليم مخالفاً للدستور وذلك فيما يتعلق بالصلاحيات المشتركة بين الحكومة الاتحادية والأقاليم أو المحافظات غير المنتظمة في إقليم ولا يعد القانون الذي يشرعه مجلس المحافظة معدلاً أو لاغياً للقانون الاتحادي))( ) . </a:t>
            </a:r>
          </a:p>
        </p:txBody>
      </p:sp>
    </p:spTree>
    <p:extLst>
      <p:ext uri="{BB962C8B-B14F-4D97-AF65-F5344CB8AC3E}">
        <p14:creationId xmlns:p14="http://schemas.microsoft.com/office/powerpoint/2010/main" val="3310892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52400"/>
            <a:ext cx="8534400" cy="6477000"/>
          </a:xfrm>
        </p:spPr>
        <p:txBody>
          <a:bodyPr>
            <a:normAutofit fontScale="77500" lnSpcReduction="20000"/>
          </a:bodyPr>
          <a:lstStyle/>
          <a:p>
            <a:pPr marL="45720" indent="0">
              <a:buNone/>
            </a:pPr>
            <a:r>
              <a:rPr lang="ar-IQ" dirty="0"/>
              <a:t>- موقف مجلس شورى الدولة من التشريع المحلي </a:t>
            </a:r>
          </a:p>
          <a:p>
            <a:pPr marL="45720" indent="0">
              <a:buNone/>
            </a:pPr>
            <a:r>
              <a:rPr lang="ar-IQ" dirty="0" smtClean="0"/>
              <a:t>كان </a:t>
            </a:r>
            <a:r>
              <a:rPr lang="ar-IQ" dirty="0"/>
              <a:t>مجلس شورى الدولة في رأي البعض – ونؤيده في ذلك – أكثر إقداماً في أبداء رأيه ، وجزم بعدم جواز إصدار مجالس المحافظات للقوانين( ) ويورد في هذا المجال أمثلة على ذلك منها رأيه الاستشاري في (قانون المولدات ذات النفع العام الصادر من مجلس محافظة بابل) فقد أوضح المجلس في قراره ما يأتي  ((1- حدد الدستور الأحكام ذات العلاقة بتشريع القوانين وتصديقها وإصدارها وان القوانين لا تصدر الا استناداً لنص دستوري . 2- ان المادة (121) من الدستور خولت سلطات الأقاليم الحق في ممارسة السلطات التشريعية والتنفيذية والقضائية وإصدار القوانين وفقاً لأحكامه ولم تخول المحافظات غير المنتظمة في إقليم هذه الصلاحية ولم ترد فيه إشارة بأن تصدر المحافظات قوانين . 3- ان القانون لا يكون سنده في الإصدار قانون آخر ولم يسبق ان صدر قانون استناداً لنص في قانون آخر منذ تشكيل الدولة العراقية وبالتالي فأن إقرار هذا الاتجاه هو مخالفة لأحكام الدستور ويتعارض مع ما استقر عليه فقهاء القانون ودول العالم في تشريعات القوانين)( ) ويرى البعض ان ما ذهب إليه مجلس شورى الدولة في قراره أعلاه هو تطبيق لمبدأ اللامركزية الإدارية التي اعتمدها قانون المحافظات غير المنتظمة في إقليم لإدارة المحافظات العراقية وانه قد وضع حدّاً لتخبط بعض المحافظات في المجال التشريعي لتجاوزها الحدود الدستورية والقانونية الممنوحة </a:t>
            </a:r>
            <a:r>
              <a:rPr lang="ar-IQ" dirty="0" smtClean="0"/>
              <a:t>لها </a:t>
            </a:r>
            <a:r>
              <a:rPr lang="ar-IQ" dirty="0"/>
              <a:t>. </a:t>
            </a:r>
          </a:p>
          <a:p>
            <a:pPr marL="45720" indent="0">
              <a:buNone/>
            </a:pPr>
            <a:r>
              <a:rPr lang="ar-IQ" dirty="0" smtClean="0"/>
              <a:t>ويؤيد </a:t>
            </a:r>
            <a:r>
              <a:rPr lang="ar-IQ" dirty="0"/>
              <a:t>البعض ان ما ذهب إليه المجلس انطلاقاً من حقيقة غاية في البساطة وهي ان مصطلح تشريع يمثل بمفهومه الواسع كل قاعدة مكتوبة تتولى وضعها سلطة عامة معنية ، ومن ثم فالتشريع قد يصدر عن سلطة تشريعية ويطلق عليه وصف القانون أو عن سلطة تأسيسية ويطلق عليه وصف الدستور ، أو عن سلطة تنفيذية ويطلق عليه وصف التعليمات أو الأنظمة أو اللوائح .</a:t>
            </a:r>
          </a:p>
          <a:p>
            <a:pPr marL="45720" indent="0">
              <a:buNone/>
            </a:pPr>
            <a:r>
              <a:rPr lang="ar-IQ" dirty="0"/>
              <a:t>وتبين من خلال العرض المتقدم أم مجلس المحافظة يمتلك صلاحية تشريعية وان وصفت بالمعنى الفرعية ، يضاف له تمتعه باختصاصه الأصيل كإدارة تمكنه من إصدار القرارات الإدارية التي تعتبر بدهية غير محتاجة إلى تشريع وبالتالي نستطيع القول ان لمجلس المحافظة صلاحية تشريعية فرعية وصلاحية إدارية أصلية متمثلة في القرارات الإدارية وكلها تدور في رحبة اللامركزية الإدارية وان كانت في الشق التشريعي لا مركزية إدارية غير سياسية لان الفقه مجمع بان الاختصاص التشريعي يستحصل في نطاق اللامركزية السياسية </a:t>
            </a:r>
          </a:p>
          <a:p>
            <a:pPr marL="45720" indent="0">
              <a:buNone/>
            </a:pPr>
            <a:endParaRPr lang="ar-IQ" dirty="0"/>
          </a:p>
        </p:txBody>
      </p:sp>
    </p:spTree>
    <p:extLst>
      <p:ext uri="{BB962C8B-B14F-4D97-AF65-F5344CB8AC3E}">
        <p14:creationId xmlns:p14="http://schemas.microsoft.com/office/powerpoint/2010/main" val="167690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8077200" cy="6324600"/>
          </a:xfrm>
        </p:spPr>
        <p:txBody>
          <a:bodyPr>
            <a:normAutofit fontScale="92500"/>
          </a:bodyPr>
          <a:lstStyle/>
          <a:p>
            <a:pPr marL="45720" indent="0">
              <a:buNone/>
            </a:pPr>
            <a:r>
              <a:rPr lang="ar-IQ" dirty="0"/>
              <a:t>الحقيقة ان الاختصاص التشريعي يناط أساساً بما يطلق عليها بالسلطة التشريعية وهي إحدى السلطات الثلاث التي تكون الدولة إلى جانب السلطتين التنفيذية والقضائية ، وتتكون السلطة التشريعية عادة عن طريق الانتخاب ، ولكن هذا لا يمنع من ان تكون ممثلة أحياناً بفرد واحد وبمجلس معين ، وتختلف تسميات هذا المجلس المنتخب من بلد لآخر ، فقد يطلق عليها مجلس الأمة أو الشعب أو الشورى ، وقد يطلق عليها البرلمان أو الجمعية الوطنية أو المجلس الوطني أو الكونغرس ، ويقصد بالسلطة التشريعية تلك الهيئة التي لها حق إصدار القواعد العامة الملزمة التي تحكم تصرفات الناس ، داخل كيان الدولة ، وتتجه أنظمة الحكم ذات الطابع النيابي إلى إعطاء حق التشريع لمجلس ، ولكن ولما كان العراق يأخذ بالنظام الفيدرالي فان هذا النظام يقتضي ان تكون السلطات على مستويين مركزي وإقليمي ، ثم صدر قانون المحافظات غير المنتظمة في إقليم رقم (1) لسنة 2008 ، فجعل السلطات على مستويات ثلاثة مركزي وإقليمي ومحلي ومنح كل منها الاختصاص التشريعي </a:t>
            </a:r>
            <a:r>
              <a:rPr lang="ar-IQ" dirty="0" smtClean="0"/>
              <a:t>.لذا </a:t>
            </a:r>
            <a:r>
              <a:rPr lang="ar-IQ" dirty="0"/>
              <a:t>نرى ضرورة بيان هذه المستويات قبل الدخول بالاختصاص التشريعي لمجالس المحافظات ولابد أولاً من تعريف التشريع وأنواعه لبيان أي من أنواع التشريعات ينطوي الاختصاص التشريعي لمجالس المحافظات  .</a:t>
            </a:r>
            <a:endParaRPr lang="en-US" dirty="0"/>
          </a:p>
          <a:p>
            <a:pPr marL="45720" indent="0">
              <a:buNone/>
            </a:pPr>
            <a:r>
              <a:rPr lang="ar-IQ" dirty="0" smtClean="0"/>
              <a:t>واستناداً </a:t>
            </a:r>
            <a:r>
              <a:rPr lang="ar-IQ" dirty="0"/>
              <a:t>لما تقدم ، سنتناول هذا الموضوع في مبحثين ، يخصص الأول مفهوم الاختصاص التشريعي والثاني طبيعة الاختصاص التشريعي لمجالس المحافظات .  </a:t>
            </a:r>
            <a:endParaRPr lang="en-US" dirty="0"/>
          </a:p>
          <a:p>
            <a:pPr marL="45720" indent="0">
              <a:buNone/>
            </a:pPr>
            <a:endParaRPr lang="ar-IQ" dirty="0"/>
          </a:p>
        </p:txBody>
      </p:sp>
    </p:spTree>
    <p:extLst>
      <p:ext uri="{BB962C8B-B14F-4D97-AF65-F5344CB8AC3E}">
        <p14:creationId xmlns:p14="http://schemas.microsoft.com/office/powerpoint/2010/main" val="3060341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731520"/>
            <a:ext cx="8610600" cy="5440680"/>
          </a:xfrm>
        </p:spPr>
        <p:txBody>
          <a:bodyPr>
            <a:normAutofit/>
          </a:bodyPr>
          <a:lstStyle/>
          <a:p>
            <a:pPr marL="45720" indent="0" algn="ctr">
              <a:buNone/>
            </a:pPr>
            <a:r>
              <a:rPr lang="ar-IQ" sz="2000" b="1" dirty="0"/>
              <a:t>المبحث الأول</a:t>
            </a:r>
          </a:p>
          <a:p>
            <a:pPr marL="45720" indent="0" algn="ctr">
              <a:buNone/>
            </a:pPr>
            <a:r>
              <a:rPr lang="ar-IQ" sz="2000" b="1" dirty="0"/>
              <a:t>مفهوم الاختصاص </a:t>
            </a:r>
            <a:r>
              <a:rPr lang="ar-IQ" sz="2000" b="1" dirty="0" smtClean="0"/>
              <a:t>التشريعي</a:t>
            </a:r>
          </a:p>
          <a:p>
            <a:pPr marL="45720" indent="0" algn="ctr">
              <a:buNone/>
            </a:pPr>
            <a:endParaRPr lang="ar-IQ" sz="2000" b="1" dirty="0"/>
          </a:p>
          <a:p>
            <a:pPr marL="45720" indent="0">
              <a:buNone/>
            </a:pPr>
            <a:r>
              <a:rPr lang="ar-IQ" sz="1800" dirty="0" smtClean="0"/>
              <a:t>سبق </a:t>
            </a:r>
            <a:r>
              <a:rPr lang="ar-IQ" sz="1800" dirty="0"/>
              <a:t>القول ان التشريع في العراق بمستويات متعددة ، منها على مستوى الاتحاد ، وآخر على مستوى الإقليم وثالث على مستوى المحافظة غير المنتظمة في إقليم إذ قد يصدر التشريع عن مجلس المحافظة باعتباره أعلى سلطة تشريعية ورقابية فيها ، فالتشريع الصادر عن مجلس المحافظة وسم بالتشريع الفرعي لا يماز عن التشريعات الصادرة عن مجلس النواب في الشؤون الإدارية والإقليمية لذا فان التشريع الفرعي لا يرقى لمستوى التشريعات الاتحادية  .</a:t>
            </a:r>
          </a:p>
          <a:p>
            <a:pPr marL="45720" indent="0">
              <a:buNone/>
            </a:pPr>
            <a:r>
              <a:rPr lang="ar-IQ" sz="1800" dirty="0" smtClean="0"/>
              <a:t>وسيتم </a:t>
            </a:r>
            <a:r>
              <a:rPr lang="ar-IQ" sz="1800" dirty="0"/>
              <a:t>تناول هذا الموضوع من خلال مطلبين ، نتناول في الأول التعريف بالتشريع وأنواعه ، أما الثاني فنتناول فيه السلطات التشريعية في العراق .</a:t>
            </a:r>
          </a:p>
          <a:p>
            <a:pPr marL="45720" indent="0">
              <a:buNone/>
            </a:pPr>
            <a:endParaRPr lang="ar-IQ" dirty="0"/>
          </a:p>
        </p:txBody>
      </p:sp>
    </p:spTree>
    <p:extLst>
      <p:ext uri="{BB962C8B-B14F-4D97-AF65-F5344CB8AC3E}">
        <p14:creationId xmlns:p14="http://schemas.microsoft.com/office/powerpoint/2010/main" val="1873779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848600" cy="5364480"/>
          </a:xfrm>
        </p:spPr>
        <p:txBody>
          <a:bodyPr>
            <a:normAutofit/>
          </a:bodyPr>
          <a:lstStyle/>
          <a:p>
            <a:pPr marL="45720" indent="0" algn="ctr">
              <a:buNone/>
            </a:pPr>
            <a:r>
              <a:rPr lang="ar-IQ" b="1" u="sng" dirty="0"/>
              <a:t>المطلب الأول</a:t>
            </a:r>
          </a:p>
          <a:p>
            <a:pPr marL="45720" indent="0" algn="ctr">
              <a:buNone/>
            </a:pPr>
            <a:r>
              <a:rPr lang="ar-IQ" b="1" u="sng" dirty="0"/>
              <a:t>التعريف بالتشريع وأنواعه</a:t>
            </a:r>
          </a:p>
          <a:p>
            <a:pPr marL="45720" indent="0">
              <a:buNone/>
            </a:pPr>
            <a:r>
              <a:rPr lang="ar-IQ" sz="1800" dirty="0" smtClean="0"/>
              <a:t>بالحديث </a:t>
            </a:r>
            <a:r>
              <a:rPr lang="ar-IQ" sz="1800" dirty="0"/>
              <a:t>عن التشريع علينا ان نفرق بين أوصاف التشريع في مراتبه كالدستور والتشريعات الفرعية وبين الجهة المصدرة له ، فالقانون يصدر عن السلطة الموصوفة بالمؤسَسة كالبرلمان ، والتعليمات تصدر بظل نطاق تفويضي لائحي من السلطة التشريعية ، فأخذ وصف تشريع فرعي أو تعليمات أو لوائح وأنظمة وهذا يميزه عن القانون بمفهومه العام والذي افترضنا صدوره عن السلطة المختصة للتشريع .</a:t>
            </a:r>
          </a:p>
          <a:p>
            <a:pPr marL="45720" indent="0">
              <a:buNone/>
            </a:pPr>
            <a:r>
              <a:rPr lang="ar-IQ" sz="1800" dirty="0"/>
              <a:t>ولبيان نوع التشريع الصادر عن مجلس المحافظة لا بد من بيان ما هو التشريع ثم أنواعه لمعرفة أي نوع من التشريعات يمكن ان تصدره مجالس المحافظات أي ماهية هذا التشريع المحلي وما هي درجته وهل هو في درجة مساوية للتشريع العادي أو أقل منه أو انه اعلى من التشريع العادي في نطاق المحافظة وذلك في فرعين ، نتناول في الأول التعريف بالتشريع ، أما الثاني فسنخصصه لأنواع التشريعات </a:t>
            </a:r>
            <a:r>
              <a:rPr lang="ar-IQ" dirty="0"/>
              <a:t>.</a:t>
            </a:r>
          </a:p>
          <a:p>
            <a:pPr marL="45720" indent="0">
              <a:buNone/>
            </a:pPr>
            <a:endParaRPr lang="ar-IQ" dirty="0"/>
          </a:p>
          <a:p>
            <a:pPr marL="45720" indent="0">
              <a:buNone/>
            </a:pPr>
            <a:endParaRPr lang="ar-IQ" dirty="0"/>
          </a:p>
        </p:txBody>
      </p:sp>
    </p:spTree>
    <p:extLst>
      <p:ext uri="{BB962C8B-B14F-4D97-AF65-F5344CB8AC3E}">
        <p14:creationId xmlns:p14="http://schemas.microsoft.com/office/powerpoint/2010/main" val="3548213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52400"/>
            <a:ext cx="8229600" cy="6172200"/>
          </a:xfrm>
        </p:spPr>
        <p:txBody>
          <a:bodyPr>
            <a:normAutofit fontScale="40000" lnSpcReduction="20000"/>
          </a:bodyPr>
          <a:lstStyle/>
          <a:p>
            <a:pPr marL="45720" indent="0" algn="ctr">
              <a:buNone/>
            </a:pPr>
            <a:r>
              <a:rPr lang="ar-IQ" sz="3800" b="1" u="sng" dirty="0"/>
              <a:t>الفرع الأول</a:t>
            </a:r>
          </a:p>
          <a:p>
            <a:pPr marL="45720" indent="0" algn="ctr">
              <a:buNone/>
            </a:pPr>
            <a:r>
              <a:rPr lang="ar-IQ" sz="3800" b="1" u="sng" dirty="0"/>
              <a:t>التعريف بالتشريع</a:t>
            </a:r>
          </a:p>
          <a:p>
            <a:pPr marL="45720" indent="0">
              <a:buNone/>
            </a:pPr>
            <a:r>
              <a:rPr lang="ar-IQ" sz="3400" dirty="0"/>
              <a:t>الثابت ان التشريع هو من اختصاص السلطة التشريعية في الدولة ، والدستور هو الذي يبين الهيئة التي لها سلطة التشريع وطريقة مباشرتها لهذه الوظيفة( ) فيكون أول تنظيم للتشريع في الدستور ، فعلى المشرع ان يلتزم بحدود الدستور وإلا خالف قواعده ، فيما يصدره من تشريعات ، وهذا الأمر هو الذي نعت أكاديمياً بمصطلح الاختصاص القانوني. </a:t>
            </a:r>
          </a:p>
          <a:p>
            <a:pPr marL="45720" indent="0">
              <a:buNone/>
            </a:pPr>
            <a:r>
              <a:rPr lang="ar-IQ" sz="3400" dirty="0"/>
              <a:t>وتعرف العملية التشريعية بمعناها الواسع بانه قيام السلطة المختصة في الدولة بوضع قواعد جبرية مكتوبة تنظم المجتمع وذلك في حدود اختصاصها وفقاً للإجراءات الدستورية المعمول بها في الدولة (بمعنى </a:t>
            </a:r>
            <a:r>
              <a:rPr lang="ar-IQ" sz="3400" dirty="0" smtClean="0"/>
              <a:t>المصدر، </a:t>
            </a:r>
            <a:r>
              <a:rPr lang="ar-IQ" sz="3400" dirty="0"/>
              <a:t>أي سن القواعد القانونية وإخراجها مكتوبة محددة بألفاظ معينة ، بواسطة سلطة مختصة بذلك هي في الغالب السلطة التشريعية( ) ، والمعنى الثاني (المعنى الضيق) بمعنى القاعدة . وعليه يعرف بانه القاعدة القانونية المكتوبة ذاتها والصادرة عن سلطة عامة </a:t>
            </a:r>
            <a:r>
              <a:rPr lang="ar-IQ" sz="3400" dirty="0" smtClean="0"/>
              <a:t>مختصة حيث </a:t>
            </a:r>
            <a:r>
              <a:rPr lang="ar-IQ" sz="3400" dirty="0"/>
              <a:t>يسمى التشريع قانوناً كالقانون المدني والقانون التجاري ، وكل قانون يصدر مكتوباً من سلطة تملك حق إصداره يسمى تشريعاً ويشمل التشريع أيضاً الأنظمة والتعليمات والقرارات التي تصدر </a:t>
            </a:r>
            <a:r>
              <a:rPr lang="ar-IQ" sz="3400" dirty="0" smtClean="0"/>
              <a:t>بموجبه.</a:t>
            </a:r>
            <a:endParaRPr lang="ar-IQ" sz="3400" dirty="0"/>
          </a:p>
          <a:p>
            <a:pPr marL="45720" indent="0">
              <a:buNone/>
            </a:pPr>
            <a:r>
              <a:rPr lang="ar-IQ" sz="3400" dirty="0"/>
              <a:t>ومما تقدم يمكن القول أننا إذا ما أخذنا القانون معنى مجموعة القواعد القانونية الملزمة أياً كان مصدرها سواء التشريع الصادر عن السلطة التشريعية ام العرف ام غيره كان القانون اوسع من التشريع ، اما إذا أخذنا التشريع بمعنى القانون المكتوب فأن القانون سيكون (بمعناه الضيق) جزءاً من </a:t>
            </a:r>
            <a:r>
              <a:rPr lang="ar-IQ" sz="3400" dirty="0" smtClean="0"/>
              <a:t>التشريع </a:t>
            </a:r>
            <a:r>
              <a:rPr lang="ar-IQ" sz="3400" dirty="0"/>
              <a:t>.</a:t>
            </a:r>
          </a:p>
          <a:p>
            <a:pPr marL="45720" indent="0">
              <a:buNone/>
            </a:pPr>
            <a:r>
              <a:rPr lang="ar-IQ" sz="3400" dirty="0"/>
              <a:t>على ما تقدم يقصد بالتشريع مجموعة من القواعد القانونية الصادرة عن السلطة التشريعية حيث تسن القواعد من قبل سلطة مختصة ، وطبقاً لإجراءات معينة ، وتسبغ عليها الصفة الإلزامية لصدورها من سلطة رسمية ولهذا فهي تعد مصدراً من المصادر الرسمية للقاعدة القانونية( ) ، ولا يجوز النظر إلى التشريع على انه عمل كامل فمهما حرص المشرع على تضمين التشريع الحلول لجميع المسائل لابد ان يترك مسائل دون </a:t>
            </a:r>
            <a:r>
              <a:rPr lang="ar-IQ" sz="3400" dirty="0" smtClean="0"/>
              <a:t>تنظيم. </a:t>
            </a:r>
            <a:endParaRPr lang="ar-IQ" sz="3400" dirty="0"/>
          </a:p>
          <a:p>
            <a:pPr marL="45720" indent="0">
              <a:buNone/>
            </a:pPr>
            <a:r>
              <a:rPr lang="ar-IQ" sz="3400" dirty="0" smtClean="0"/>
              <a:t>ويعد </a:t>
            </a:r>
            <a:r>
              <a:rPr lang="ar-IQ" sz="3400" dirty="0"/>
              <a:t>التشريع وسيلة الدولة في تحقيق وحدتها القانونية ففي فرنسا نجح التشريع في تحقيق الوحدة القانونية ، ذلك ان الدول الحديثة لا تستكمل وحدتها السياسية الا باستكمال وحدتها القانونية ولا تستكمل الا بوحدة </a:t>
            </a:r>
            <a:r>
              <a:rPr lang="ar-IQ" sz="3400" dirty="0" smtClean="0"/>
              <a:t>التشريع.</a:t>
            </a:r>
            <a:endParaRPr lang="ar-IQ" sz="3400" dirty="0"/>
          </a:p>
          <a:p>
            <a:pPr marL="45720" indent="0">
              <a:buNone/>
            </a:pPr>
            <a:r>
              <a:rPr lang="ar-IQ" sz="3400" dirty="0" smtClean="0"/>
              <a:t>ومن </a:t>
            </a:r>
            <a:r>
              <a:rPr lang="ar-IQ" sz="3400" dirty="0"/>
              <a:t>ثم فان التشريع يحتل مكان الصدارة بين مصادر القاعدة القانونية في الدول التي تتبنى النظام اللاتيني مثل فرنسا ، على عكس الدول التي تتبنى النظام الانكلوسكسوني كبريطانيا ، ان الدستور عرفي وليس مبني على سوابق قضائية ، وقد يرجع سبب ذلك إلى عدم وجود دستور مكتوب فيها( ) .</a:t>
            </a:r>
          </a:p>
          <a:p>
            <a:pPr marL="45720" indent="0">
              <a:buNone/>
            </a:pPr>
            <a:endParaRPr lang="ar-IQ" dirty="0"/>
          </a:p>
        </p:txBody>
      </p:sp>
    </p:spTree>
    <p:extLst>
      <p:ext uri="{BB962C8B-B14F-4D97-AF65-F5344CB8AC3E}">
        <p14:creationId xmlns:p14="http://schemas.microsoft.com/office/powerpoint/2010/main" val="3265472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838200"/>
            <a:ext cx="8686800" cy="4191000"/>
          </a:xfrm>
        </p:spPr>
        <p:txBody>
          <a:bodyPr>
            <a:normAutofit/>
          </a:bodyPr>
          <a:lstStyle/>
          <a:p>
            <a:pPr marL="45720" indent="0" algn="ctr">
              <a:buNone/>
            </a:pPr>
            <a:r>
              <a:rPr lang="ar-IQ" b="1" dirty="0"/>
              <a:t>الفرع الثاني</a:t>
            </a:r>
          </a:p>
          <a:p>
            <a:pPr marL="45720" indent="0" algn="ctr">
              <a:buNone/>
            </a:pPr>
            <a:r>
              <a:rPr lang="ar-IQ" b="1" dirty="0"/>
              <a:t>أنواع التشريع</a:t>
            </a:r>
          </a:p>
          <a:p>
            <a:pPr marL="45720" indent="0">
              <a:buNone/>
            </a:pPr>
            <a:r>
              <a:rPr lang="ar-IQ" sz="1800" dirty="0" smtClean="0"/>
              <a:t>تختلف </a:t>
            </a:r>
            <a:r>
              <a:rPr lang="ar-IQ" sz="1800" dirty="0"/>
              <a:t>التشريعات من حيث قوتها من جهة ، ومن حيث الجهة التي تصدرها في الدرجة الأولى وعلى قمة الهرم يتربع الدستور بوصفه القانون الرسمي الذي يسمو ويعلو على كافة التشريعات والذي يجب ان تخضع له كافة القوانين والا طعن في عدم دستوريتها وقد يصدر الدستور بطرق تختلف عن التشريعات </a:t>
            </a:r>
            <a:r>
              <a:rPr lang="ar-IQ" sz="1800" dirty="0" smtClean="0"/>
              <a:t>العاديةومن </a:t>
            </a:r>
            <a:r>
              <a:rPr lang="ar-IQ" sz="1800" dirty="0"/>
              <a:t>ثم هناك التشريعات العادية والتي تصدرها السلطة التشريعية المختصة طبقاً للإجراءات المنصوص عليها بالدستور ومن بعده تأتي التشريعات الصادرة عن السلطة التنفيذية التي تضع الأنظمة والتعليمات وحسب الصلاحيات المخولة لها واللازمة لتيسير عملية تطبيق القانون . وسيتم تناول كل هذه الأنواع فيما يأتي :</a:t>
            </a:r>
          </a:p>
          <a:p>
            <a:pPr marL="45720" indent="0">
              <a:buNone/>
            </a:pPr>
            <a:endParaRPr lang="ar-IQ" sz="1800" dirty="0"/>
          </a:p>
        </p:txBody>
      </p:sp>
    </p:spTree>
    <p:extLst>
      <p:ext uri="{BB962C8B-B14F-4D97-AF65-F5344CB8AC3E}">
        <p14:creationId xmlns:p14="http://schemas.microsoft.com/office/powerpoint/2010/main" val="2898582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8763000" cy="6553200"/>
          </a:xfrm>
        </p:spPr>
        <p:txBody>
          <a:bodyPr>
            <a:normAutofit fontScale="70000" lnSpcReduction="20000"/>
          </a:bodyPr>
          <a:lstStyle/>
          <a:p>
            <a:pPr marL="45720" indent="0">
              <a:buNone/>
            </a:pPr>
            <a:r>
              <a:rPr lang="ar-IQ" dirty="0"/>
              <a:t>أولاً : الدستور  :</a:t>
            </a:r>
          </a:p>
          <a:p>
            <a:pPr marL="45720" indent="0">
              <a:buNone/>
            </a:pPr>
            <a:r>
              <a:rPr lang="ar-IQ" dirty="0"/>
              <a:t>يعرف الدستور بانه الوثيقة الأساسية التي تبين نظام الحكم في الدولة وتنظم السلطات العامة فيها (السلطة التشريعية ، والسلطة التنفيذية ، والسلطة القضائية) وهذا التعريف عن وجهة نظر المعيار الشكلي ينطبق فقط على الدساتير المكتوبة الجامدة . يستبعد من ناحية الدساتير العرفية (غير المدونة أو غير المكتوبة) ويستبعد أيضاً الدساتير المرنة (أي التي تبع فيها تعديل قواعدها باتباع نفس الإجراءات لتعديل القوانين العادية) .</a:t>
            </a:r>
          </a:p>
          <a:p>
            <a:pPr marL="45720" indent="0">
              <a:buNone/>
            </a:pPr>
            <a:r>
              <a:rPr lang="ar-IQ" dirty="0"/>
              <a:t>ويعرف وفق المعيار الموضوعي بأنه القواعد القانونية الاساسية التي تحدد النظام السياسي في الدولة أي تبين شكل الدولة ، ونظام الحكم فيها وتنظيم سلطاتها العامة والعلاقة فيما بينها من ناحية ، والعلاقة بين هذه السلطات والأفراد من ناحية أخرى ونتيجة الفقه نحو استبعاد المعيار الشكلي وتفضيل المعيار الموضوعي( ) . </a:t>
            </a:r>
          </a:p>
          <a:p>
            <a:pPr marL="45720" indent="0">
              <a:buNone/>
            </a:pPr>
            <a:r>
              <a:rPr lang="ar-IQ" dirty="0"/>
              <a:t>ملزماً لجميع السلطات من تشريعية وتنفيذية وقضائية( ) مما يعني انه مصدر قانونية هذه القواعد إذ منه فقط تستمد صحتها أي قوتها اللازمة إذ تكون موافقة له من حيث طريقة إقامتها ومن حيث مضمونها( ) فهو يقوم بتحديد شكل الدولة ونظام الحكم فيها والسلطات الثلاث وعلاقتها بعضها ببعض ويحدد الأساسية للأفراد ولا يجوز للتشريعات الأدنى مرتبة مخالفته( ) . فالمواضيع التي يتناولها التشريع الأساس مهمة وتتعلق بالأسس التي يقوم عليها كيان الدولة ويتمتع بحصانة خاصة وينحدر من مصدر عال لا يجوز للتشريع العادي أو الفرعي ان يخالف أحكامه( ) . وقد نصت المادة الثانية من الدستور العراقي لسنة 2005 على انه " أولاً : الإسلام دين الدولة الرسمي وهو مصدر أساس للتشريع . أ- لا يجوز سن قانون يتعارض مع ثوابت أحكام الإسلام  ب- لا يجوز سن قانون يتعارض مع مبادئ الديمقراطية. ج- لا يجوز سن قانون يتعارض مع الحقوق والحريات الأساسية الواردة في هذا الدستور( ) .</a:t>
            </a:r>
          </a:p>
          <a:p>
            <a:pPr marL="45720" indent="0">
              <a:buNone/>
            </a:pPr>
            <a:r>
              <a:rPr lang="ar-IQ" dirty="0"/>
              <a:t>	من الأمثلة أن النظام العراقي السابق لم يكتفِ بسلب الصلاحيات الدستورية والقانونية للسلطة القضائية ، وتجاوز القضاء العراقي ، إذ أصدر مجلس قيادة الثورة المنحل العديد من القرارات التي منحت فيها قيادة الشعبة ومجلس الشعب صلاحيات حجز المواطنين مدة لا تقل عن سنة وتصل إلى خمس سنوات ... دون الرجوع لما يتطلبه قانون الإجراءات ... ودون أي اعتبار لسلطة القضاء ، ولهذا فأن السلطات الحاكمة إذا خرجت على الدستور أو القواعد الدستورية التي كانت الأساس في وجودها فأنها تهدم أساس وجودها القانوني وبذلك تفقد الصفة القانونية واذ فقدتها زالت الشرعية عن تصرفاتها وعلى ذلك يتعذر تصور وجود دولة القانون من دون وجود الدستور ومن هذا وجوده أساساً في إقامة دولة القانون( ) .</a:t>
            </a:r>
          </a:p>
          <a:p>
            <a:pPr marL="45720" indent="0">
              <a:buNone/>
            </a:pPr>
            <a:r>
              <a:rPr lang="ar-IQ" dirty="0" smtClean="0"/>
              <a:t>والسلطة </a:t>
            </a:r>
            <a:r>
              <a:rPr lang="ar-IQ" dirty="0"/>
              <a:t>التي تتولى وضع وثيقة الدستور بإجراءات معنية تختلف عن إجراءات إصدار القوانين العادية ويطلق عليها أسم (السلطة التأسيسية الأصلية) ذلك لانها تتولى مهمة وضع الدستور الذي ينشئ جميع السلطات في الدولة .</a:t>
            </a:r>
          </a:p>
          <a:p>
            <a:pPr marL="45720" indent="0">
              <a:buNone/>
            </a:pPr>
            <a:r>
              <a:rPr lang="ar-IQ" dirty="0"/>
              <a:t>ويفرق الفقه الدستوري بين السلطة التأسيسية الأصلية والتأسيسية المنشأة فالتأسيسية الأصلية تضع الدستور في وقت لا يوجد فيه دستور للدولة ولا تستند في عملها إلى نصوص دستورية سابقة على وجودها اما المنشأة فتستند إلى دستور قائم يحدد كيفية شكلها وممارستها لعملها ( ) ويأخذ اسم السلطة المؤسسة رغم انها منشأة لانها تحل محل الأصلية التي وصفت بالدستور في القيام بالتعديلات الضرورية لبعض أحكامه وفقاً لنصوصه( ).</a:t>
            </a:r>
          </a:p>
          <a:p>
            <a:pPr marL="45720" indent="0">
              <a:buNone/>
            </a:pPr>
            <a:endParaRPr lang="ar-IQ" dirty="0"/>
          </a:p>
          <a:p>
            <a:pPr marL="45720" indent="0">
              <a:buNone/>
            </a:pPr>
            <a:endParaRPr lang="ar-IQ" dirty="0"/>
          </a:p>
          <a:p>
            <a:pPr marL="45720" indent="0">
              <a:buNone/>
            </a:pPr>
            <a:endParaRPr lang="ar-IQ" dirty="0"/>
          </a:p>
        </p:txBody>
      </p:sp>
    </p:spTree>
    <p:extLst>
      <p:ext uri="{BB962C8B-B14F-4D97-AF65-F5344CB8AC3E}">
        <p14:creationId xmlns:p14="http://schemas.microsoft.com/office/powerpoint/2010/main" val="2653980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31520"/>
            <a:ext cx="8915400" cy="5593080"/>
          </a:xfrm>
        </p:spPr>
        <p:txBody>
          <a:bodyPr>
            <a:normAutofit/>
          </a:bodyPr>
          <a:lstStyle/>
          <a:p>
            <a:pPr marL="45720" indent="0">
              <a:buNone/>
            </a:pPr>
            <a:r>
              <a:rPr lang="ar-IQ" b="1" dirty="0"/>
              <a:t>ثانياً : التشريع العادي :</a:t>
            </a:r>
          </a:p>
          <a:p>
            <a:pPr marL="45720" indent="0">
              <a:buNone/>
            </a:pPr>
            <a:r>
              <a:rPr lang="ar-IQ" dirty="0" smtClean="0"/>
              <a:t>يعرف </a:t>
            </a:r>
            <a:r>
              <a:rPr lang="ar-IQ" dirty="0"/>
              <a:t>التشريع العادي بانه مجموعة القواعد القانونية التي تقوم السلطة التشريعية أساساً بوضعها في حدود اختصاصها الذي يبينه </a:t>
            </a:r>
            <a:r>
              <a:rPr lang="ar-IQ" dirty="0" smtClean="0"/>
              <a:t>الدستور ويقصد </a:t>
            </a:r>
            <a:r>
              <a:rPr lang="ar-IQ" dirty="0"/>
              <a:t>به القواعد القانونية التي تصدرها الهيئة الخاصة صاحب السلطة التشريعية في الدولة في حدود مالها من اختصاصات وفقاً </a:t>
            </a:r>
            <a:r>
              <a:rPr lang="ar-IQ" dirty="0" smtClean="0"/>
              <a:t>للدستور </a:t>
            </a:r>
            <a:r>
              <a:rPr lang="ar-IQ" dirty="0"/>
              <a:t>أي هو الذي تسنه أو تضعه السلطة التشريعية في حدود اختصاصها المبين في الدستور ويشمل على جميع القوانين العادية التي لا تتعلق بالنظام الأساسي للدولة بوصفه وثيقة مدونة تصدر عن السلطة </a:t>
            </a:r>
            <a:r>
              <a:rPr lang="ar-IQ" dirty="0" smtClean="0"/>
              <a:t>التشريعية</a:t>
            </a:r>
            <a:endParaRPr lang="ar-IQ" dirty="0"/>
          </a:p>
          <a:p>
            <a:pPr marL="45720" indent="0">
              <a:buNone/>
            </a:pPr>
            <a:r>
              <a:rPr lang="ar-IQ" dirty="0" smtClean="0"/>
              <a:t>واذا </a:t>
            </a:r>
            <a:r>
              <a:rPr lang="ar-IQ" dirty="0"/>
              <a:t>صدر التشريع طبقاً للإجراءات التي نص عليها الدستور ولم يخالف احكامه فانه يأخذ المرتبة الثانية بعد الدستور ويطلق عليه اسم </a:t>
            </a:r>
            <a:r>
              <a:rPr lang="ar-IQ" dirty="0" smtClean="0"/>
              <a:t>القانون </a:t>
            </a:r>
            <a:r>
              <a:rPr lang="ar-IQ" dirty="0"/>
              <a:t>واذا خالف التشريع دستور الدولة فانه يفقد الزاميته ولا يجوز تطبيقه لانه خالف الأساس الذي يستند </a:t>
            </a:r>
            <a:r>
              <a:rPr lang="ar-IQ" dirty="0" smtClean="0"/>
              <a:t>اليه </a:t>
            </a:r>
            <a:r>
              <a:rPr lang="ar-IQ" dirty="0"/>
              <a:t>.</a:t>
            </a:r>
          </a:p>
          <a:p>
            <a:pPr marL="45720" indent="0">
              <a:buNone/>
            </a:pPr>
            <a:r>
              <a:rPr lang="ar-IQ" dirty="0" smtClean="0"/>
              <a:t>وما </a:t>
            </a:r>
            <a:r>
              <a:rPr lang="ar-IQ" dirty="0"/>
              <a:t>دامت إرادة الشعب هي الإرادة العليا طبقاً للأفكار الديمقراطية الحديثة فالأصل انه لا يوجد حدود للتشريع الذي يضعه البرلمان الا ما يقيده به </a:t>
            </a:r>
            <a:r>
              <a:rPr lang="ar-IQ" dirty="0" smtClean="0"/>
              <a:t>الدستور</a:t>
            </a:r>
            <a:r>
              <a:rPr lang="ar-IQ" dirty="0"/>
              <a:t> </a:t>
            </a:r>
          </a:p>
          <a:p>
            <a:pPr marL="45720" indent="0">
              <a:buNone/>
            </a:pPr>
            <a:endParaRPr lang="ar-IQ" dirty="0"/>
          </a:p>
          <a:p>
            <a:pPr marL="45720" indent="0">
              <a:buNone/>
            </a:pPr>
            <a:endParaRPr lang="ar-IQ" dirty="0"/>
          </a:p>
        </p:txBody>
      </p:sp>
    </p:spTree>
    <p:extLst>
      <p:ext uri="{BB962C8B-B14F-4D97-AF65-F5344CB8AC3E}">
        <p14:creationId xmlns:p14="http://schemas.microsoft.com/office/powerpoint/2010/main" val="982617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TotalTime>
  <Words>7196</Words>
  <Application>Microsoft Office PowerPoint</Application>
  <PresentationFormat>On-screen Show (4:3)</PresentationFormat>
  <Paragraphs>195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Slipstream</vt:lpstr>
      <vt:lpstr>الاختصاص التشريعي الماهية والطبيعة Extensive powers of executive power in financial and economic jurisdiction Prof. Sanaa Mohammed Saad Khan Researcher Adnan Al-Fadhel </vt:lpstr>
      <vt:lpstr>      ينبع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الاختصاص التشريعي الماهية والطبيعة Extensive powers of executive power in financial and economic jurisdiction Prof. Sanaa Mohammed Saad Khan Researcher Adnan Al-Fadhel </dc:title>
  <dc:creator>pc-noora</dc:creator>
  <cp:lastModifiedBy>pc-noora</cp:lastModifiedBy>
  <cp:revision>12</cp:revision>
  <dcterms:created xsi:type="dcterms:W3CDTF">2006-08-16T00:00:00Z</dcterms:created>
  <dcterms:modified xsi:type="dcterms:W3CDTF">2019-03-29T15:50:14Z</dcterms:modified>
</cp:coreProperties>
</file>