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98"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p:cViewPr>
        <p:scale>
          <a:sx n="100" d="100"/>
          <a:sy n="100" d="100"/>
        </p:scale>
        <p:origin x="-432" y="6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4/1/2019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4/1/2019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876800"/>
            <a:ext cx="8229600" cy="1143000"/>
          </a:xfrm>
        </p:spPr>
        <p:txBody>
          <a:bodyPr/>
          <a:lstStyle/>
          <a:p>
            <a:r>
              <a:rPr lang="ar-IQ" dirty="0" smtClean="0"/>
              <a:t>أ.د.م سناء محمد سدخان </a:t>
            </a:r>
            <a:endParaRPr lang="ar-IQ" dirty="0"/>
          </a:p>
        </p:txBody>
      </p:sp>
      <p:sp>
        <p:nvSpPr>
          <p:cNvPr id="3" name="Content Placeholder 2"/>
          <p:cNvSpPr>
            <a:spLocks noGrp="1"/>
          </p:cNvSpPr>
          <p:nvPr>
            <p:ph idx="1"/>
          </p:nvPr>
        </p:nvSpPr>
        <p:spPr>
          <a:xfrm>
            <a:off x="457200" y="762000"/>
            <a:ext cx="8229600" cy="5562600"/>
          </a:xfrm>
        </p:spPr>
        <p:txBody>
          <a:bodyPr>
            <a:normAutofit/>
          </a:bodyPr>
          <a:lstStyle/>
          <a:p>
            <a:pPr marL="0" indent="0">
              <a:buNone/>
            </a:pPr>
            <a:r>
              <a:rPr lang="ar-IQ" sz="4400" b="1" dirty="0">
                <a:solidFill>
                  <a:schemeClr val="accent1">
                    <a:lumMod val="60000"/>
                    <a:lumOff val="40000"/>
                  </a:schemeClr>
                </a:solidFill>
                <a:cs typeface="AF_Diwani" pitchFamily="2" charset="-78"/>
              </a:rPr>
              <a:t>الإختصاص التشريعي للبرلمان في الشؤون </a:t>
            </a:r>
            <a:r>
              <a:rPr lang="ar-IQ" sz="4400" b="1" dirty="0" smtClean="0">
                <a:solidFill>
                  <a:schemeClr val="accent1">
                    <a:lumMod val="60000"/>
                    <a:lumOff val="40000"/>
                  </a:schemeClr>
                </a:solidFill>
                <a:cs typeface="AF_Diwani" pitchFamily="2" charset="-78"/>
              </a:rPr>
              <a:t>المالية</a:t>
            </a:r>
          </a:p>
          <a:p>
            <a:pPr marL="0" indent="0">
              <a:buNone/>
            </a:pPr>
            <a:r>
              <a:rPr lang="ar-IQ" sz="4400" b="1" dirty="0">
                <a:solidFill>
                  <a:schemeClr val="accent1">
                    <a:lumMod val="60000"/>
                    <a:lumOff val="40000"/>
                  </a:schemeClr>
                </a:solidFill>
                <a:cs typeface="AF_Diwani" pitchFamily="2" charset="-78"/>
              </a:rPr>
              <a:t>( دراسة في الفلسفة الدستورية للتشريعات المالية العراقية والمقارنة) </a:t>
            </a:r>
          </a:p>
          <a:p>
            <a:pPr marL="0" indent="0">
              <a:buNone/>
            </a:pPr>
            <a:endParaRPr lang="ar-IQ" sz="6000" b="1" dirty="0">
              <a:solidFill>
                <a:schemeClr val="accent1">
                  <a:lumMod val="60000"/>
                  <a:lumOff val="40000"/>
                </a:schemeClr>
              </a:solidFill>
              <a:cs typeface="AF_Diwani" pitchFamily="2" charset="-78"/>
            </a:endParaRPr>
          </a:p>
        </p:txBody>
      </p:sp>
    </p:spTree>
    <p:extLst>
      <p:ext uri="{BB962C8B-B14F-4D97-AF65-F5344CB8AC3E}">
        <p14:creationId xmlns:p14="http://schemas.microsoft.com/office/powerpoint/2010/main" val="1965248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fontScale="77500" lnSpcReduction="20000"/>
          </a:bodyPr>
          <a:lstStyle/>
          <a:p>
            <a:pPr marL="0" indent="0">
              <a:buNone/>
            </a:pPr>
            <a:r>
              <a:rPr lang="ar-IQ" b="1" dirty="0"/>
              <a:t>أولاً - الاتجاه الشكلي :</a:t>
            </a:r>
          </a:p>
          <a:p>
            <a:pPr marL="0" indent="0">
              <a:buNone/>
            </a:pPr>
            <a:r>
              <a:rPr lang="ar-IQ" dirty="0"/>
              <a:t>يؤسس هذا الاتجاه في تحديد مضمون المبادئ الدستورية على أساس الشكل الخارجي للنصوص القانونية التي ترد في الوثيقة الدستورية والتي تسنها السلطة التشريعية المختصة، وتبعاً لذلك تكون قاعدة أو مبدأً دستورياً جميع القواعد التي تتضمنها الوثيقة المسماة بالدستور والتي لايمكن أن توضع أو تعدل إلا بإتباع إجراءات خاصة تختلف من حيث شدتها عن تلك التي تتبع في وضع القانون العادي وتعديله[42].   وعلى ذلك يعدّ قاعدة أو مبدأً دستورياً جميع القواعد والمبادئ التي ترد في الوثيقة الدستورية ذاتها وأياً كان مضمونها وصلتها بأفراد الشعب أو السلطات العامة،ولا يعدّ دستورياً القواعد والمبادئ التي لم تتضمنها الوثيقة الدستورية حتى ولو كانت من حيث طبيعتها وجوهرها قاعدة دستورية[43]. وأياً كان تقييم الفقه الدستوري للمعيار الشكلي وحجج أنصاره [44]، فإننا نرى إن الأخذ به في مجال بحثنا يقود بالضرورة إلى عدّ مبدأ سيادة القانون في الشؤون المالية مبدأً دستورياً طالما إن الدساتير العراقية والمقارنة قد توجت وثائقها بالنص عليه صراحة في </a:t>
            </a:r>
            <a:r>
              <a:rPr lang="ar-IQ" dirty="0" smtClean="0"/>
              <a:t>ثناياها.</a:t>
            </a:r>
          </a:p>
          <a:p>
            <a:pPr marL="0" indent="0">
              <a:buNone/>
            </a:pPr>
            <a:r>
              <a:rPr lang="ar-IQ" b="1" dirty="0" smtClean="0"/>
              <a:t>ثانياً </a:t>
            </a:r>
            <a:r>
              <a:rPr lang="ar-IQ" b="1" dirty="0"/>
              <a:t>- الاتجاه الموضوعي: </a:t>
            </a:r>
          </a:p>
          <a:p>
            <a:pPr marL="0" indent="0">
              <a:buNone/>
            </a:pPr>
            <a:r>
              <a:rPr lang="ar-IQ" dirty="0"/>
              <a:t>يؤسس الاتجاه الموضوعي في تحديد مضمون القواعد الدستورية ومبادئها على موضوع أو جوهر القاعدة القانونية بغض النظر عن مصدرها أو الإجراءات المتبعة في سنها وتبعاً لذلك يعنى الدستور بالموضوعات التي تعدّ دستورية من حيث طبيعتها وجوهرها وأياً كان مصدرها وسواء وردت في الوثيقة الدستورية ذاتها أم لم ترد فيها بإن تقررت بمقتضى قوانين عادية أو عرف دستوري[45]. هذا وإن أنصار ذلك الاتجاه قد إختلفوا فيما بينهم حول تحديد الموضوعات التي تعدّ دستورية في طبيعتها وجوهرها وشكلوا في ذلك إتجاهين .</a:t>
            </a:r>
          </a:p>
          <a:p>
            <a:pPr marL="0" indent="0">
              <a:buNone/>
            </a:pPr>
            <a:endParaRPr lang="ar-IQ" dirty="0"/>
          </a:p>
        </p:txBody>
      </p:sp>
    </p:spTree>
    <p:extLst>
      <p:ext uri="{BB962C8B-B14F-4D97-AF65-F5344CB8AC3E}">
        <p14:creationId xmlns:p14="http://schemas.microsoft.com/office/powerpoint/2010/main" val="2281533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fontScale="77500" lnSpcReduction="20000"/>
          </a:bodyPr>
          <a:lstStyle/>
          <a:p>
            <a:pPr marL="0" indent="0">
              <a:buNone/>
            </a:pPr>
            <a:r>
              <a:rPr lang="ar-IQ" dirty="0" smtClean="0"/>
              <a:t>1- </a:t>
            </a:r>
            <a:r>
              <a:rPr lang="ar-IQ" b="1" dirty="0"/>
              <a:t>الاتجاه الأول[46]: </a:t>
            </a:r>
          </a:p>
          <a:p>
            <a:pPr marL="0" indent="0">
              <a:buNone/>
            </a:pPr>
            <a:r>
              <a:rPr lang="ar-IQ" dirty="0" smtClean="0"/>
              <a:t>يذهب </a:t>
            </a:r>
            <a:r>
              <a:rPr lang="ar-IQ" dirty="0"/>
              <a:t>أغلب الفقه إلى تحديد الموضوعات التي تعدّ دستورية بطبيعتها وجوهرها، بأنها تلك التي تتعلق بطبيعة الدولة ونظام الحكم فيها فتبين شكلها وتنظيم السلطات العامة فيها وكيفية ممارستها لإختصاصاتها والعلاقة التي تنشأ فيما بينها ،وكذلك حقوق الأفراد إزاء الدولة، وقد أخرج أنصار هذا الاتجاه من نطاق هذه الموضوعات تلك التي تتعلق بالتنظيم السياسي والإقتصادي والإجتماعي للدولة باعتبارها لا تعدّ موضوعات دستورية بطبيعتها وجوهرها لعدم إتصالها بنظام الحكم     والسلطات العامة في الدولة، ولا تعدو أن تكون أهدافاً عامة ترسم السياسة العامة للدولة وتوجب على السلطات العامة إحترامها وهي بصدد ممارستها لأوجه نشاطها </a:t>
            </a:r>
            <a:r>
              <a:rPr lang="ar-IQ" dirty="0" smtClean="0"/>
              <a:t>العام</a:t>
            </a:r>
          </a:p>
          <a:p>
            <a:pPr marL="0" indent="0">
              <a:buNone/>
            </a:pPr>
            <a:r>
              <a:rPr lang="ar-IQ" b="1" dirty="0" smtClean="0"/>
              <a:t>2- </a:t>
            </a:r>
            <a:r>
              <a:rPr lang="ar-IQ" b="1" dirty="0"/>
              <a:t>الاتجاه الثاني[48]</a:t>
            </a:r>
            <a:r>
              <a:rPr lang="ar-IQ" dirty="0"/>
              <a:t>:</a:t>
            </a:r>
          </a:p>
          <a:p>
            <a:pPr marL="0" indent="0">
              <a:buNone/>
            </a:pPr>
            <a:r>
              <a:rPr lang="ar-IQ" dirty="0" smtClean="0"/>
              <a:t>وقد </a:t>
            </a:r>
            <a:r>
              <a:rPr lang="ar-IQ" dirty="0"/>
              <a:t>ذهب قلة من الفقه إلى عدّ الموضوعات الدستورية من حيث طبيعتها وجوهرها لا تقتصر على تلك التي تتصل بطبيعة الدولة ونظام الحكم فيها أو التنظيم العام للسلطات العامة فحسب على النحو الذي ذهب إليه أنصار الاتجاه الأول، بل تشمل فضلاً عن ذلك الموضوعات التي تحدد الاتجاهات العامة لسياسة الدولة في الجوانب السياسية والإقتصادية والإجتماعية والتي تمثل الإطار الفلسفي العام الذي يشيد عليه نظام الحكم في الدولة والذي ينبغي على السلطات العامة العمل ضمن حدوده وبمقتضاه. وواضح مما تقدم أن الأخذ بالمعيار الموضوعي - على الرغم من إختلاف أنصاره حول تحديد الموضوعات التي تعدّ دستورية من حيث طبيعتها وجوهرها - يؤدي بنا إلى القول، أن مبدأ سيادة القانون في الشؤون المالية يعدّ واحداً من أهم موضوعات القانون الدستوري ومبدأ من مبادئه، وذلك لتعلقه بحقوق أفراد الشعب وحرياتهم ولكونه قاعدة من قواعد الإختصاص التي تحدد صلاحية السلطة التشريعية في سن القوانين المالية، وكذلك تحديده للفكرة القانونية السائدة في الدولة طبقاً لما تقضي به الأصول الدستورية التي لا يتأتى للسلطات العامة الشطط عنها وإلا عدت منتهكة لمبادئ الدستور و أحكامه[49].</a:t>
            </a:r>
          </a:p>
          <a:p>
            <a:pPr marL="0" indent="0">
              <a:buNone/>
            </a:pPr>
            <a:endParaRPr lang="ar-IQ" dirty="0"/>
          </a:p>
        </p:txBody>
      </p:sp>
    </p:spTree>
    <p:extLst>
      <p:ext uri="{BB962C8B-B14F-4D97-AF65-F5344CB8AC3E}">
        <p14:creationId xmlns:p14="http://schemas.microsoft.com/office/powerpoint/2010/main" val="35379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lstStyle/>
          <a:p>
            <a:pPr marL="0" indent="0">
              <a:buNone/>
            </a:pPr>
            <a:r>
              <a:rPr lang="ar-IQ" b="1" dirty="0" smtClean="0"/>
              <a:t>المطلب </a:t>
            </a:r>
            <a:r>
              <a:rPr lang="ar-IQ" b="1" dirty="0"/>
              <a:t>الثاني نطاق الاختصاص التشريعي للبرلمان في الشؤون المالية</a:t>
            </a:r>
          </a:p>
          <a:p>
            <a:pPr marL="0" indent="0">
              <a:buNone/>
            </a:pPr>
            <a:r>
              <a:rPr lang="ar-IQ" dirty="0"/>
              <a:t>لتحديد الاختصاص التشريعي للبرلمان في المجال المالي ينبغي أولاً تحديدالمسائل ذات الطبيعة المالية التي اوكلت الدساتير مهمة تنظيمها بالسلطة التشريعية وما هي اجراءات ممارستها، وفقاً للدستور العراقي والمقارن.</a:t>
            </a:r>
          </a:p>
          <a:p>
            <a:pPr marL="0" indent="0">
              <a:buNone/>
            </a:pPr>
            <a:r>
              <a:rPr lang="ar-IQ" b="1" dirty="0"/>
              <a:t>الفرع الاول المسائل الواجب تنظيمها بقانون</a:t>
            </a:r>
          </a:p>
          <a:p>
            <a:pPr marL="0" indent="0">
              <a:buNone/>
            </a:pPr>
            <a:r>
              <a:rPr lang="ar-IQ" dirty="0"/>
              <a:t>تسليما لمبدأ سيادة القانون في الشؤون المالية فانه يتحتم على السلطة التشريعية ممثلة بالبرلمان ممارسة صلاحياتها التشريعية في تنظيم الشؤون المالية وهو أمر استقرت عليه الدساتير العراقية والمقارنة، وهي تتركز بصفة عامة في الضرائب والموازنة العامة.</a:t>
            </a:r>
          </a:p>
          <a:p>
            <a:pPr marL="0" indent="0">
              <a:buNone/>
            </a:pPr>
            <a:endParaRPr lang="ar-IQ" dirty="0"/>
          </a:p>
        </p:txBody>
      </p:sp>
    </p:spTree>
    <p:extLst>
      <p:ext uri="{BB962C8B-B14F-4D97-AF65-F5344CB8AC3E}">
        <p14:creationId xmlns:p14="http://schemas.microsoft.com/office/powerpoint/2010/main" val="2698041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609600"/>
            <a:ext cx="8915400" cy="6172200"/>
          </a:xfrm>
        </p:spPr>
        <p:txBody>
          <a:bodyPr>
            <a:normAutofit/>
          </a:bodyPr>
          <a:lstStyle/>
          <a:p>
            <a:pPr marL="0" indent="0">
              <a:buNone/>
            </a:pPr>
            <a:r>
              <a:rPr lang="ar-IQ" dirty="0"/>
              <a:t>اولا - الضرائب</a:t>
            </a:r>
            <a:r>
              <a:rPr lang="ar-IQ" dirty="0" smtClean="0"/>
              <a:t>:</a:t>
            </a:r>
          </a:p>
          <a:p>
            <a:pPr marL="0" indent="0">
              <a:buNone/>
            </a:pPr>
            <a:r>
              <a:rPr lang="ar-IQ" dirty="0"/>
              <a:t>ثانيا - الموازنة </a:t>
            </a:r>
            <a:r>
              <a:rPr lang="ar-IQ" dirty="0" smtClean="0"/>
              <a:t>العامة:</a:t>
            </a:r>
          </a:p>
          <a:p>
            <a:pPr marL="0" indent="0">
              <a:buNone/>
            </a:pPr>
            <a:r>
              <a:rPr lang="ar-IQ" b="1" u="sng" dirty="0"/>
              <a:t>الفرع الثاني المسائل التي ينظم القانون احكامها العامة</a:t>
            </a:r>
          </a:p>
          <a:p>
            <a:pPr marL="0" indent="0" algn="just">
              <a:buNone/>
            </a:pPr>
            <a:r>
              <a:rPr lang="ar-IQ" dirty="0" smtClean="0"/>
              <a:t> </a:t>
            </a:r>
            <a:r>
              <a:rPr lang="ar-IQ" sz="1600" dirty="0"/>
              <a:t>وهي مجموعة من القضايا المالية التي تتسم بقدر كبير من الاهمية والتفصيل، لذا يوكل الى السلطة التشريعية مهمة تحديد مبادئها الاساس وتترك للسلطة التنفيذية مهمة تحديد تفاصيلها حسب الاختصاص والالمام بمجريات العمل كونها أعرف بمجريات التطبيق العملي لتلك القوانين وفقا لمقتضيات حسن سير المرافق العامة بانتظام واطراد، ولكن ما هي الاسباب الداعية الى ان يتضمن القانون المبادئ الاساس دون الدخول في التفاصيل التي يتركها للسلطة التنفيذية؟. يمكن القول بأن مرد ذلك اعتبارين، أولهما تاريخي: حيث أفضت الاعتبارات التأريخية والاعراف المستقرة في اغلب النظم الدستورية الى ترك المجال المذكور للسلطة التنفيذية لتمارسه بقراراتها الادارية بدلا من القوانين المشرعة من البرلمان، مثال ذلك ان يتضمن القانون بيان اسلوب وطريقة اعداد موازنة الدولة دونما التدخل في اعدادها، ومن ثم يكون من حق السلطة التنفيذية اعداد الموازنة في ضوء المبادى العامة التي اوردها القانون، وثانيهما: اعتبارات فنية التي تظهر واضحة في هذه الطائفة خلافا للموضوعات الواجب اصدارها بقانون، فإعداد الموازنة العامة تعد مسالة فنية ومالية ومحاسبية تتسم بقدر كبيرمن التعقيد لذا يجب ان يوكل الى جهة اكثر تخصصا وقربا من تفاصيل العمل واعتباراته الواقعية، وهو من صميم صلاحية السلطة التنفيذية، وفقا للضوابط والمبادئ التي جاء بها القانون، وتتمثل بالنواحي الاتية</a:t>
            </a:r>
          </a:p>
          <a:p>
            <a:pPr marL="0" indent="0" algn="just">
              <a:buNone/>
            </a:pPr>
            <a:r>
              <a:rPr lang="ar-IQ" sz="1600" b="1" dirty="0"/>
              <a:t>اولا - اعداد الموازنة العامة للدولة </a:t>
            </a:r>
            <a:r>
              <a:rPr lang="ar-IQ" sz="1600" b="1" dirty="0" smtClean="0"/>
              <a:t>:-</a:t>
            </a:r>
          </a:p>
          <a:p>
            <a:pPr marL="0" indent="0" algn="just">
              <a:buNone/>
            </a:pPr>
            <a:r>
              <a:rPr lang="ar-IQ" sz="1600" b="1" dirty="0"/>
              <a:t>ثانيا:اعداد الخطة العامة للدولة </a:t>
            </a:r>
            <a:endParaRPr lang="ar-IQ" sz="1600" b="1" dirty="0" smtClean="0"/>
          </a:p>
          <a:p>
            <a:pPr marL="0" indent="0" algn="just">
              <a:buNone/>
            </a:pPr>
            <a:r>
              <a:rPr lang="ar-IQ" sz="1600" b="1" dirty="0"/>
              <a:t>ثالثا- الفرائض المالية غير الضريبية </a:t>
            </a:r>
            <a:r>
              <a:rPr lang="ar-IQ" sz="1600" b="1" dirty="0" smtClean="0"/>
              <a:t>:-</a:t>
            </a:r>
          </a:p>
          <a:p>
            <a:pPr marL="0" indent="0" algn="just">
              <a:buNone/>
            </a:pPr>
            <a:r>
              <a:rPr lang="ar-IQ" sz="1600" b="1" dirty="0"/>
              <a:t>رابعا - قواعد جباية الاموال العامة واجراءات صرفها :- </a:t>
            </a:r>
            <a:endParaRPr lang="ar-IQ" sz="1600" b="1" dirty="0" smtClean="0"/>
          </a:p>
          <a:p>
            <a:pPr marL="0" indent="0" algn="just">
              <a:buNone/>
            </a:pPr>
            <a:r>
              <a:rPr lang="ar-IQ" sz="1600" b="1" dirty="0"/>
              <a:t>خامسا:القوانين المحددة لمقاصد الإصلاح الاجتماعي </a:t>
            </a:r>
            <a:r>
              <a:rPr lang="ar-IQ" sz="1600" b="1" dirty="0" smtClean="0"/>
              <a:t>للدولة</a:t>
            </a:r>
          </a:p>
          <a:p>
            <a:pPr marL="0" indent="0" algn="just">
              <a:buNone/>
            </a:pPr>
            <a:r>
              <a:rPr lang="ar-IQ" sz="1600" b="1" dirty="0"/>
              <a:t>سادسا - القوانين المحددة لمقاصد الإصلاح الاقتصادي للدولة:-</a:t>
            </a:r>
            <a:endParaRPr lang="ar-IQ" sz="1600" b="1" dirty="0"/>
          </a:p>
        </p:txBody>
      </p:sp>
    </p:spTree>
    <p:extLst>
      <p:ext uri="{BB962C8B-B14F-4D97-AF65-F5344CB8AC3E}">
        <p14:creationId xmlns:p14="http://schemas.microsoft.com/office/powerpoint/2010/main" val="1020160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fontScale="70000" lnSpcReduction="20000"/>
          </a:bodyPr>
          <a:lstStyle/>
          <a:p>
            <a:pPr marL="0" indent="0">
              <a:buNone/>
            </a:pPr>
            <a:r>
              <a:rPr lang="ar-IQ" dirty="0"/>
              <a:t>الفرع الثالث المسائل الواجب اخذ موافقة البرلمان المسبقة </a:t>
            </a:r>
            <a:r>
              <a:rPr lang="ar-IQ" dirty="0" smtClean="0"/>
              <a:t>عليها</a:t>
            </a:r>
          </a:p>
          <a:p>
            <a:pPr marL="0" indent="0">
              <a:buNone/>
            </a:pPr>
            <a:r>
              <a:rPr lang="ar-IQ" dirty="0"/>
              <a:t>الى جانب الحالات الانفة التي حدد موقف القانون منها اما ان تنظم بقانون،      او ان يتضمن القانون المبادئ والقواعد الاساس ويترك للسلطة التنفيذية قدرا من الحرية في التنفيذ ووضع التطبيقات وفقا للمقتضيات التي تمليها الاعتبارات العملية، توجد بعض الحالات التي تتطلب موافقة البرلمان عليها بوصفه ممثل الشعب نظرا لأهميتها على النواحي الاجتماعية والاقتصادية والسياسية ، لذا ينبغي الوقوف على رأي البرلمان قبل المضي بها قدما من قبل السلطة التنفيذية ، وهي وفقا لما جرى عليه العمل في الدساتير المقارنة تتعلق بإقرار الخطة العامة للتنمية الاقتصادية والاجتماعية، وعقد القرض العام.</a:t>
            </a:r>
          </a:p>
          <a:p>
            <a:pPr marL="0" indent="0">
              <a:buNone/>
            </a:pPr>
            <a:r>
              <a:rPr lang="ar-IQ" dirty="0"/>
              <a:t> </a:t>
            </a:r>
            <a:r>
              <a:rPr lang="ar-IQ" b="1" dirty="0"/>
              <a:t>اولا - اقرارالخطة العامة للتنمية الاقتصادية والاجتماعية:-</a:t>
            </a:r>
          </a:p>
          <a:p>
            <a:pPr marL="0" indent="0">
              <a:buNone/>
            </a:pPr>
            <a:r>
              <a:rPr lang="ar-IQ" dirty="0"/>
              <a:t>يعد التخطيط وسيلة علمية وفنية تبتغي برمجة الاعمال في اطار منسق ومدى زمني محدد يتم من خلاله العمل على توجيه موارد الدولة على اختلاف انواعها في اجراءات موحدة لتحقيق اهداف اقتصادية واجتماعية معينة كزيادة الانتاج او العدالة في توزيع الدخل القومي بين الفئات الاجتماعية المختلفة وتحقيق التنمية القومية، وفقا لأهداف الدولة وفلسفتها، فقد نصت (م/114) من الدستور المصري لسنة 1971 على ان (يقر مجلس الشعب الخطة العامة للتنمية الاقتصادية والاجتماعية ويحدد القانون طريقة اعداد الخطة وعرضها على مجلس الشعب)،  كما قرت (م/86) منه (يتولى مجلس الشعب سلطة التشريع ويقر السياسة العامة للدولة والخطة العامة للتنمية الاقتصادية والاجتماعية والموازنة العامة للدولة..)، وعلى ذلك يمكن استخلاص المبادئ الاتية: 1.يجب ان تعد الخطة وفقا للمبادئ التي تقررها السلطة التشريعية. 2.يجب ان تقر السلطة التشريعية الخطة بقانون، ولا يجوز للحكومة البدء بتنفيذ الخطة قبل اقرارها من البرلمان بموجب قانون يصدره بهذا الشأن. 3.ان تحدد الخطة الأهداف التي ترمي الى تحقيقها ووسائلها وفيما اذا كانت شاملة للاقتصاد القومي بشكل عام او ان تقتصر على جانب من جوانبه التفصيلية.أما دستور العراق لسنة 2005 فلم يأخذ بفكرة اعداد خطة عامة لسياسة الدولة، واناط الامر برمته الى مجلس الوزراء ليرسم السياسة العامة للدولة وفقا لتوجهات الحكومة وفلسفتها. </a:t>
            </a:r>
            <a:endParaRPr lang="ar-IQ" dirty="0"/>
          </a:p>
        </p:txBody>
      </p:sp>
    </p:spTree>
    <p:extLst>
      <p:ext uri="{BB962C8B-B14F-4D97-AF65-F5344CB8AC3E}">
        <p14:creationId xmlns:p14="http://schemas.microsoft.com/office/powerpoint/2010/main" val="39089232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fontScale="70000" lnSpcReduction="20000"/>
          </a:bodyPr>
          <a:lstStyle/>
          <a:p>
            <a:pPr marL="0" indent="0">
              <a:buNone/>
            </a:pPr>
            <a:r>
              <a:rPr lang="ar-IQ" b="1" dirty="0"/>
              <a:t>ثانيا - عقد القرض العام وتحميل الخزانة العامة التزامات مستقبلية:</a:t>
            </a:r>
          </a:p>
          <a:p>
            <a:pPr marL="0" indent="0">
              <a:buNone/>
            </a:pPr>
            <a:r>
              <a:rPr lang="ar-IQ" dirty="0"/>
              <a:t>نصت (م/121) من الدستور المصري لسنة 1971 على ان (لا يجوز للسلطة التنفيذية عقد قروض او الارتباط بمشروع يترتب عليه انفاق مبالغ من خزانة الدولة في فترة مقبلة الا بموافقة مجلس الشعب)، ويلاحظ ان النص الانف اقر باختصاص السلطة التنفيذية في عقد القروض العامة بالمثل اقر صلاحية البرلمان في تقرير مصير القرض الذي التزمت به السلطة التنفيذية وبشكل مسبق قبل ان تقدم الاخيرة على ابرامه، إذ يتوجب على الحكومة ان تقوم بالاجراءات التحضيرية والتمهيدية السابقة على توقيع عقد القرض والتوجه الى البرلمان لاستحصال موافقته على ابرامه، فان وافق كان للحكومة السير باجراءات ابرامه والا امتنع عليها ذلك لصراحة النصوص الانفة، والحكم المذكور يشمل عقد القرض العام الذي تروم الحكومه ابرامه سواء اكان القرض داخليا او خارجيا، وسواء اكانت الدولة مقرضة ام مقترضة[99].   أما الدستور الفرنسي لسنة 1985 فلم يتطرق الى مسألة عقد القروض العامة، بل نهج ما جرى عليه العرف والنصوص القانونية المستقرة في القوانين التي تنظم هذه المسألة، من ذلك قانون 22/نوفمبر/1790، 1/يونيه/1864، التي اوجبت اصدار قروض الدولة وعمليات تحويلها وتبديلها والتنازل عن ملكية اراضي وعقارات واموال الدومين العام الى القانون فيما تجاوزت قيمتها ملبون فرانك، الا ان (م/21) من قانون الموازنة لسنة 1921 نظم هذه القاعدة بنصها(لا يجوز عقد قرض عام باي شكل الا بقانون خاص، ويجيز قانون الموازنة السنوي –من خلال تحديد مبلغ القرض وطبيعته ومداه-اصدار سندات لمصلحة الخزانة العامة يحل استحقاقها في نفس السنة ولا يجوز اي اصدار اضافي الا بقانون ويحدد شروط واساليب الاصدار بمراسيم تنشر بالجريدة الرسمية)[100]، بيد ان النظام الدستوري للجمهورية الخامسة اكتفى بان يقوم البرلمان باعطاء ترخيص عام سنوي في قانون الموازنة للحكومة بالقروض التي تروم عقدها لتتولى الاخيرة تنظيمها بقراراتها الادارية التنظيمية وفقا لما اقرته(م/15) الفقرة(2) من الامر الاساسي لسنة 1959[101]، وفي ذات الاتجاه نجد الدستور العراقي لسنة 2005 لم يتطرق الى مسألة عقد القرض العام –وبغض النظرعن شكله ونوعه- تاركا امر تنظيمه وتفصيله الى قانون الموازنة الاتحادية[102]، وقانون الادارة المالية والدين العام لتتولى تنظيمها وفقا للاجراءات المستقرة فيهما</a:t>
            </a:r>
          </a:p>
          <a:p>
            <a:pPr marL="0" indent="0">
              <a:buNone/>
            </a:pPr>
            <a:endParaRPr lang="ar-IQ" dirty="0"/>
          </a:p>
        </p:txBody>
      </p:sp>
    </p:spTree>
    <p:extLst>
      <p:ext uri="{BB962C8B-B14F-4D97-AF65-F5344CB8AC3E}">
        <p14:creationId xmlns:p14="http://schemas.microsoft.com/office/powerpoint/2010/main" val="1685911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fontScale="92500"/>
          </a:bodyPr>
          <a:lstStyle/>
          <a:p>
            <a:pPr marL="0" indent="0">
              <a:buNone/>
            </a:pPr>
            <a:r>
              <a:rPr lang="ar-IQ" dirty="0"/>
              <a:t>المطلب الثالث</a:t>
            </a:r>
          </a:p>
          <a:p>
            <a:pPr marL="0" indent="0">
              <a:buNone/>
            </a:pPr>
            <a:r>
              <a:rPr lang="ar-IQ" dirty="0"/>
              <a:t>تفويض الاختصاص التشريعي للبرلمان في  الشؤون المالية</a:t>
            </a:r>
          </a:p>
          <a:p>
            <a:pPr marL="0" indent="0">
              <a:buNone/>
            </a:pPr>
            <a:r>
              <a:rPr lang="ar-IQ" dirty="0"/>
              <a:t>      سلف القول،إن مبدأ سيادة القانون في الشؤون المالية يعدّ قمة المكاسب التي أحرزتها الأمم المختلفة وهي بصدد نضالها ضد السلطات المطلقة للحكام في تلك الشؤون حتى بدا اليوم أمراً مسلماً به لدى أغلب النظم الدستورية المعاصرة التي أعلنت عن تمسكها الشديد به، وألا تنظم الشؤون المالية إلا بمقتضى قانون تسنه السلطة التشريعية المختصة ممثلة الأمة والمعبرة عن أرادتها[104]. بيد أن هذا المبدأ كان من جانب آخر محلاً لتطور كبير في أغلب الأنظمة الدستورية التي قبلت ورود إستثناء على حكمه تمثل في تخلي السلطة التشريعية عن إختصاصها الأصيل في سن القوانين المالية وإناطته إلى السلطة التنفيذية في أحوال خاصة ولمدة معينة تباشره من خلال قرارات إدارية تنظيمية لها قوة القانون [105]، تؤدي دوراً منشئاً في الشؤون المالية، ومن ثم غدت تلك القرارات تغزو الميدان المالي بمقتضى تخويل من جانب السلطة التشريعية وذلك على درجات متفاوتة شهدها التشريع العراقي و المقارن</a:t>
            </a:r>
          </a:p>
          <a:p>
            <a:pPr marL="0" indent="0">
              <a:buNone/>
            </a:pPr>
            <a:endParaRPr lang="ar-IQ" dirty="0"/>
          </a:p>
        </p:txBody>
      </p:sp>
    </p:spTree>
    <p:extLst>
      <p:ext uri="{BB962C8B-B14F-4D97-AF65-F5344CB8AC3E}">
        <p14:creationId xmlns:p14="http://schemas.microsoft.com/office/powerpoint/2010/main" val="38141656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marL="0" indent="0">
              <a:buNone/>
            </a:pPr>
            <a:r>
              <a:rPr lang="ar-IQ" b="1" dirty="0"/>
              <a:t>الفرع الاول: مفهوم التفويض التشريعي:-</a:t>
            </a:r>
          </a:p>
          <a:p>
            <a:pPr marL="0" indent="0">
              <a:buNone/>
            </a:pPr>
            <a:r>
              <a:rPr lang="ar-IQ" b="1" dirty="0"/>
              <a:t>أولا : معنى التفويض التشريعي:-</a:t>
            </a:r>
          </a:p>
          <a:p>
            <a:pPr marL="0" indent="0">
              <a:buNone/>
            </a:pPr>
            <a:r>
              <a:rPr lang="ar-IQ" dirty="0"/>
              <a:t>يقصد بالتفويض التشريعي؛ قيام السلطة التنفيذية باصدار قرارات لها قوة القانون بناء على تفويض من البرلمان، وذلك لتنظيم بعض المسائل التي تعد من صميم اختصاص البرلمان التي يجب ان ينظمها بقانون، وشهد التفويض التشريعي في المجال المالي تطبيقا رحبا في النظم الدستورية المقارنة، منها على سبيل المثال فرنسا ومصر، ولم تتضمن الدساتير العراقية المتعاقبة النص عليه ، توكيداً لمبدأ سيادة القانون وتعزيراً لمبدأ الفصل بين السلطات.</a:t>
            </a:r>
          </a:p>
          <a:p>
            <a:pPr marL="0" indent="0">
              <a:buNone/>
            </a:pPr>
            <a:endParaRPr lang="ar-IQ" dirty="0"/>
          </a:p>
        </p:txBody>
      </p:sp>
    </p:spTree>
    <p:extLst>
      <p:ext uri="{BB962C8B-B14F-4D97-AF65-F5344CB8AC3E}">
        <p14:creationId xmlns:p14="http://schemas.microsoft.com/office/powerpoint/2010/main" val="31946096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lstStyle/>
          <a:p>
            <a:pPr marL="0" indent="0">
              <a:buNone/>
            </a:pPr>
            <a:r>
              <a:rPr lang="ar-IQ" dirty="0"/>
              <a:t> ثانيا - تمييز التفويض التشريعي عن غيره من الصلاحيات الدستورية:</a:t>
            </a:r>
          </a:p>
          <a:p>
            <a:pPr marL="0" indent="0">
              <a:buNone/>
            </a:pPr>
            <a:r>
              <a:rPr lang="ar-IQ" dirty="0"/>
              <a:t>من نافلة القول، إن ممارسة السلطة التنفيذية لصلاحياتها الدستورية في تنظيم المسائل المالية بمقتضى قرارات ادارية تنظيمية بدلا من النصوص التشريعية التي تعد في الاصل من صميم اختصاص السلطة التشريعية- يختلف عن غيرها من الصلاحيات المقررة للسلطة التنفيذية بموجب الدستور والتي تمارس في الظروف الاعتيادية وفي ظل الظروف الاستثنائية والتي تسمى في القانون المقارن (باللوائح)، ويمكن بيانها على النحو الاتي</a:t>
            </a:r>
          </a:p>
          <a:p>
            <a:pPr marL="0" indent="0">
              <a:buNone/>
            </a:pPr>
            <a:r>
              <a:rPr lang="ar-IQ" dirty="0"/>
              <a:t> 1.لوائح الظروف الاعتيادية </a:t>
            </a:r>
            <a:r>
              <a:rPr lang="ar-IQ" dirty="0" smtClean="0"/>
              <a:t>:</a:t>
            </a:r>
          </a:p>
          <a:p>
            <a:pPr marL="0" indent="0">
              <a:buNone/>
            </a:pPr>
            <a:r>
              <a:rPr lang="ar-IQ" dirty="0"/>
              <a:t> 2.لوائح الظروف الاستثنائية</a:t>
            </a:r>
            <a:r>
              <a:rPr lang="ar-IQ" dirty="0" smtClean="0"/>
              <a:t>:-</a:t>
            </a:r>
          </a:p>
          <a:p>
            <a:pPr marL="0" indent="0">
              <a:buNone/>
            </a:pPr>
            <a:r>
              <a:rPr lang="ar-IQ" dirty="0"/>
              <a:t>‌أ.لوائح الضرورة </a:t>
            </a:r>
            <a:r>
              <a:rPr lang="ar-IQ" dirty="0" smtClean="0"/>
              <a:t>:-</a:t>
            </a:r>
          </a:p>
          <a:p>
            <a:pPr marL="0" indent="0">
              <a:buNone/>
            </a:pPr>
            <a:r>
              <a:rPr lang="ar-IQ" dirty="0"/>
              <a:t> ‌ب. اللوائح التفويضية : </a:t>
            </a:r>
            <a:endParaRPr lang="ar-IQ" dirty="0"/>
          </a:p>
        </p:txBody>
      </p:sp>
    </p:spTree>
    <p:extLst>
      <p:ext uri="{BB962C8B-B14F-4D97-AF65-F5344CB8AC3E}">
        <p14:creationId xmlns:p14="http://schemas.microsoft.com/office/powerpoint/2010/main" val="30582779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lnSpcReduction="10000"/>
          </a:bodyPr>
          <a:lstStyle/>
          <a:p>
            <a:pPr marL="0" indent="0" algn="ctr">
              <a:buNone/>
            </a:pPr>
            <a:r>
              <a:rPr lang="ar-IQ" b="1" dirty="0"/>
              <a:t>الفرع الثاني  </a:t>
            </a:r>
          </a:p>
          <a:p>
            <a:pPr marL="0" indent="0" algn="ctr">
              <a:buNone/>
            </a:pPr>
            <a:r>
              <a:rPr lang="ar-IQ" b="1" dirty="0"/>
              <a:t> شروط التفويض التشريعي وطبيعته القانونية</a:t>
            </a:r>
          </a:p>
          <a:p>
            <a:pPr marL="0" indent="0">
              <a:buNone/>
            </a:pPr>
            <a:r>
              <a:rPr lang="ar-IQ" b="1" u="sng" dirty="0"/>
              <a:t> </a:t>
            </a:r>
            <a:r>
              <a:rPr lang="ar-IQ" sz="1600" b="1" u="sng" dirty="0"/>
              <a:t>أولا: شروط التفويض التشريعي </a:t>
            </a:r>
            <a:r>
              <a:rPr lang="ar-IQ" sz="1600" u="sng" dirty="0"/>
              <a:t>:</a:t>
            </a:r>
          </a:p>
          <a:p>
            <a:pPr marL="0" indent="0">
              <a:buNone/>
            </a:pPr>
            <a:r>
              <a:rPr lang="ar-IQ" sz="1600" dirty="0"/>
              <a:t>1.وجود ضرورة </a:t>
            </a:r>
            <a:r>
              <a:rPr lang="ar-IQ" sz="1600" dirty="0" smtClean="0"/>
              <a:t>:-</a:t>
            </a:r>
          </a:p>
          <a:p>
            <a:pPr marL="0" indent="0">
              <a:buNone/>
            </a:pPr>
            <a:r>
              <a:rPr lang="ar-IQ" sz="1600" dirty="0" smtClean="0"/>
              <a:t>2.وجود </a:t>
            </a:r>
            <a:r>
              <a:rPr lang="ar-IQ" sz="1600" dirty="0"/>
              <a:t>البرلمان </a:t>
            </a:r>
            <a:r>
              <a:rPr lang="ar-IQ" sz="1600" dirty="0" smtClean="0"/>
              <a:t>:-</a:t>
            </a:r>
          </a:p>
          <a:p>
            <a:pPr marL="0" indent="0">
              <a:buNone/>
            </a:pPr>
            <a:r>
              <a:rPr lang="ar-IQ" sz="1600" dirty="0" smtClean="0"/>
              <a:t>3.صدور </a:t>
            </a:r>
            <a:r>
              <a:rPr lang="ar-IQ" sz="1600" dirty="0"/>
              <a:t>اذن من البرلمان</a:t>
            </a:r>
            <a:r>
              <a:rPr lang="ar-IQ" sz="1600" dirty="0" smtClean="0"/>
              <a:t>:-</a:t>
            </a:r>
          </a:p>
          <a:p>
            <a:pPr marL="0" indent="0">
              <a:buNone/>
            </a:pPr>
            <a:r>
              <a:rPr lang="ar-IQ" sz="1600" b="1" u="sng" dirty="0"/>
              <a:t> ثانيا </a:t>
            </a:r>
            <a:r>
              <a:rPr lang="ar-IQ" sz="1600" b="1" u="sng" dirty="0" smtClean="0"/>
              <a:t>- الطبيعة </a:t>
            </a:r>
            <a:r>
              <a:rPr lang="ar-IQ" sz="1600" b="1" u="sng" dirty="0"/>
              <a:t>القانونية للتفويض</a:t>
            </a:r>
            <a:r>
              <a:rPr lang="ar-IQ" sz="1600" b="1" u="sng" dirty="0" smtClean="0"/>
              <a:t>:</a:t>
            </a:r>
          </a:p>
          <a:p>
            <a:pPr marL="0" indent="0">
              <a:buNone/>
            </a:pPr>
            <a:r>
              <a:rPr lang="ar-IQ" sz="1600" b="1" u="sng" dirty="0"/>
              <a:t> 1.المرحلة الاولى : </a:t>
            </a:r>
            <a:r>
              <a:rPr lang="ar-IQ" sz="1600" b="1" u="sng" dirty="0" smtClean="0"/>
              <a:t>-</a:t>
            </a:r>
          </a:p>
          <a:p>
            <a:pPr marL="0" indent="0">
              <a:buNone/>
            </a:pPr>
            <a:r>
              <a:rPr lang="ar-IQ" sz="1600" dirty="0"/>
              <a:t>ما بين اصدار الاعمال التفويضية وانتهاء مدة التفويض: فهنا تعد القرارات التي تصدر بناء على التفويض مجرد قرارات ادارية من حيث طبيعتها القانونية وتخضع لرقابة القضاء الاداري من حيث الالغاء والتعويض، بيد أن لها نفس قوة القانون، تلك القوة مستمدة من قانون التفويض نفسه ومن الصلاحية الدستورية المقررة للسلطة التنفيذية</a:t>
            </a:r>
            <a:r>
              <a:rPr lang="ar-IQ" sz="1600" dirty="0" smtClean="0"/>
              <a:t>.</a:t>
            </a:r>
          </a:p>
          <a:p>
            <a:pPr marL="0" indent="0">
              <a:buNone/>
            </a:pPr>
            <a:r>
              <a:rPr lang="ar-IQ" sz="1600" dirty="0"/>
              <a:t>.المرحلة الثانية :-</a:t>
            </a:r>
          </a:p>
          <a:p>
            <a:pPr marL="0" indent="0">
              <a:buNone/>
            </a:pPr>
            <a:r>
              <a:rPr lang="ar-IQ" sz="1600" dirty="0"/>
              <a:t>مرحلة ما بعد انتهاء مدة التفويض: اذ يجب ان تعرض هذه الاعمال -التي صدرت بناء على التفويض- على البرلمان بمجرد انتهاء مدة التفويض للنظر فيها، وهنا نكون امام الفرضيتين الاتيتين[114]: ‌أ.عدم عرض القرارات التي تصدرها السلطة التنفيذية على السلطة التشريعية بعد انتهاء مدة التفويض، حيث تفقد تلك القرارات قوتها القانونية وتعد كأن لم تكن اعتبارا من التاريخ الواجب فيه عرضها على البرلمان ولم تعرض[115]، وان كان جانب من الفقه يقرر بانها تزول من تاريخ صدورها[116]. ‌ب.عرض القرارات التي تصدرها السلطة التنفيذية على السلطة التشريعية بعد انتهاء مدة التفويض، فهنا اما ان يرفضها البرلمان -وهو نادر في التطبيق العملي- مما يرتب ذات الاثار المشار اليها انفا من زوال صفتها القانونية واثارها، او ان يقرها البرلمان وفي هذه الحالة تتحول الى قانون من حيث طبيعتها القانونية ولا تخضع لرقابة القضاء الاداري وانما لرقابة المحكمة الدستورية. </a:t>
            </a:r>
          </a:p>
          <a:p>
            <a:pPr marL="0" indent="0">
              <a:buNone/>
            </a:pPr>
            <a:endParaRPr lang="ar-IQ" sz="1600" dirty="0"/>
          </a:p>
        </p:txBody>
      </p:sp>
    </p:spTree>
    <p:extLst>
      <p:ext uri="{BB962C8B-B14F-4D97-AF65-F5344CB8AC3E}">
        <p14:creationId xmlns:p14="http://schemas.microsoft.com/office/powerpoint/2010/main" val="16187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0"/>
            <a:ext cx="8229600" cy="5878286"/>
          </a:xfrm>
        </p:spPr>
        <p:txBody>
          <a:bodyPr>
            <a:normAutofit fontScale="62500" lnSpcReduction="20000"/>
          </a:bodyPr>
          <a:lstStyle/>
          <a:p>
            <a:pPr marL="0" indent="0">
              <a:buNone/>
            </a:pPr>
            <a:r>
              <a:rPr lang="ar-IQ" dirty="0"/>
              <a:t>أولا – تمهيد :</a:t>
            </a:r>
          </a:p>
          <a:p>
            <a:pPr marL="0" indent="0" algn="just">
              <a:buNone/>
            </a:pPr>
            <a:r>
              <a:rPr lang="ar-IQ" dirty="0"/>
              <a:t>منذُ إطلالة الفجر الأول للدولة، عُرفت الأعباء المالية العامة الملقاة على عاتق أفراد الشعب كوسيلة تلجأ إليها السلطة السياسية لتمويل نفقاتها المختلفة ، فما من نظام حكم نشأ إلا وكان باعثه إعتبارات مالية تشيد على أساسها معالم النظام السياسي وتدعم بموجبها ركائـزه، وقد بدت معالم هذا الإتجاه واضحة في الأفق بعد أن تخطت الدولة نطاق وظائفها التقليدية المقتصرة على وظائف الدولة الحارسة، لتبلغ نطاقها الحديث ذا النزعة المتدخلة في كافة ميادين الحياة العامة، ومن ثم ظهرت دواعي حاجتها إلى المزيد من الموارد المالية لمواجهة تلكم الوظائف والمهام . وإن تعدد الموارد المالية التي تعتمد عليها الدولة في إقامة صرح نظامها المالي اغرى الدولة في ان تلجأ اليها باعتبارها واحدة من أبرز أدوات السياسة المالية، لما تمتاز به من ضخامة في حصيلتها وسهولة في فرضها ولبلوغها لمقاصد عدّةفي الجوانب السياسية و الإقتصادية والإجتماعية، على نحو عُدّت معه مسألة فرض الأعباء المالية على افراد الشعب خصيصة من خصائص السيادة وواحدة من أبرز مظاهرها تملك الدولة صلاحية اللجوءإليها من أجل تعزيز مكانتهاوتوطيد إستقلالها. وما أن توكد للدولة حقها في فرض الأعباء العامة على افراد الشعب وجبايتها حتى برزت معالم جورها ومظاهر إستبدادها، بأن باتت صلاحيتها واسعة مطلقة لا تعترف بأي قيد من شأنه الحد من جبروتها في ممارستها لتلك الشؤون على نحو مس بشكل مؤكد حقوق الأفراد وحرياتهم وحرمة أموالهم، وإن ذلكالتنكب للحرية الفردية كان باعثاً لإنبثاق تيار فكري حدا بالفقه إلى البحث في سلطات الدولة وإختصاصاتها لعله يهتدي إلى ضالته في تقييد سلطتها بمقتضى قواعد قانونية يمارس من خلالها نظام   الحكم لمصلحة أفراد الشعب، بإن لاتفرض أية أعباء مالية على كاهلهم إلا من خلال قواعد قانونية واضحة معلنة تسنها سلطة مختصة بذلك تتولى مهمة الإفصاح عن الإرادة العامة للأمة، تلك الإرهاصات كانت مدعاة لأمم وشعوب عدّة للكفاح في شتى بقاعها من أجل إخماد سلطة الحكام المطلقة بعد أن كانوا غائصين في نشوة الإستبداد وذروة الحكم المطلق، حتى تكلل ذلك الكفاح بأن أحرزت تلكم الأمم عهوداً ومواثيق من قبل حكامها تعهدوا بمقتضاها أن ينظموا المسائل المالية عموماً والضريبية على وجه الخصوص بمقتضى قواعد قانونية مشرعة من قبل سلطة مختصة تعبر بذلك عن إرادة أفراد الشعب وتمثله أصدق تمثيل،الأمر الذي أسفر عنه بزوغ (مبدأ سيادة القانون في الشؤون المالية) ليعلن عن الاختصاص الحصري للبرلمان في الشؤون المالية، وليكون واحداً من أهم المبادئ الإصلاحية ذات القيمة الدستورية السامية تصدح بها تضاعيف الوثائق الدستورية وتجسيداً حقيقياً لفكرة الملاءمة بين السلطة السياسية وحاجاتها المستمرة للموارد المالية و كفالة الحرية الفردية، بشكل يحول دون إسراف الدولة في فرضها للأعباء المالية ويمنع شططهافي المساس بحقوق الأفراد وحرياتهم خلافاً لما إرتضاه القانون سبيلا، وعلى نحو ما إستقر عليه العمل في أغلب الأنظمة الديمقراطية التي أسست القانون بحسبانه أداة الإستقرار السياسي والإقتصادي، في ظل تألق مفاهيم العدالة والمساواة وشيوع مظاهر السيادة التمثيلية.</a:t>
            </a:r>
          </a:p>
        </p:txBody>
      </p:sp>
    </p:spTree>
    <p:extLst>
      <p:ext uri="{BB962C8B-B14F-4D97-AF65-F5344CB8AC3E}">
        <p14:creationId xmlns:p14="http://schemas.microsoft.com/office/powerpoint/2010/main" val="13153871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fontScale="70000" lnSpcReduction="20000"/>
          </a:bodyPr>
          <a:lstStyle/>
          <a:p>
            <a:pPr marL="0" indent="0" algn="ctr">
              <a:buNone/>
            </a:pPr>
            <a:r>
              <a:rPr lang="ar-IQ" dirty="0"/>
              <a:t> </a:t>
            </a:r>
            <a:r>
              <a:rPr lang="ar-IQ" sz="2000" b="1" dirty="0"/>
              <a:t>الفرع الثالث</a:t>
            </a:r>
          </a:p>
          <a:p>
            <a:pPr marL="0" indent="0" algn="ctr">
              <a:buNone/>
            </a:pPr>
            <a:r>
              <a:rPr lang="ar-IQ" sz="2000" b="1" dirty="0"/>
              <a:t>التفويض التشريعي في الشؤون المالية</a:t>
            </a:r>
          </a:p>
          <a:p>
            <a:pPr marL="0" indent="0">
              <a:buNone/>
            </a:pPr>
            <a:r>
              <a:rPr lang="ar-IQ" dirty="0"/>
              <a:t>أولا - نطاق التفويض في التشريع </a:t>
            </a:r>
            <a:r>
              <a:rPr lang="ar-IQ" dirty="0" smtClean="0"/>
              <a:t>الفرنسي</a:t>
            </a:r>
            <a:endParaRPr lang="ar-IQ" dirty="0"/>
          </a:p>
          <a:p>
            <a:pPr marL="0" indent="0">
              <a:buNone/>
            </a:pPr>
            <a:r>
              <a:rPr lang="ar-IQ" b="1" dirty="0"/>
              <a:t>1.الموقف التشريعي </a:t>
            </a:r>
            <a:r>
              <a:rPr lang="ar-IQ" b="1" dirty="0" smtClean="0"/>
              <a:t>:-</a:t>
            </a:r>
          </a:p>
          <a:p>
            <a:pPr marL="0" indent="0">
              <a:buNone/>
            </a:pPr>
            <a:r>
              <a:rPr lang="ar-IQ" b="1" dirty="0"/>
              <a:t>2.الموقف الفقهي: </a:t>
            </a:r>
            <a:r>
              <a:rPr lang="ar-IQ" b="1" dirty="0" smtClean="0"/>
              <a:t>-</a:t>
            </a:r>
          </a:p>
          <a:p>
            <a:pPr marL="0" indent="0">
              <a:buNone/>
            </a:pPr>
            <a:r>
              <a:rPr lang="ar-IQ" dirty="0"/>
              <a:t>ويبرر الفقه الفرنسي الأسباب التي دعت المشرع إلى الأخذ بالتفويض في الشؤون المالية بالإعتبارات </a:t>
            </a:r>
            <a:r>
              <a:rPr lang="ar-IQ" dirty="0" smtClean="0"/>
              <a:t>الآتية</a:t>
            </a:r>
          </a:p>
          <a:p>
            <a:pPr marL="0" indent="0">
              <a:buNone/>
            </a:pPr>
            <a:r>
              <a:rPr lang="ar-IQ" b="1" dirty="0"/>
              <a:t>‌أ</a:t>
            </a:r>
            <a:r>
              <a:rPr lang="ar-IQ" dirty="0"/>
              <a:t>.تغير نظرة مشرعي الثورة إلى الملكية الخاصة فلم تعدّ حقاً مقدساً يحظر المساس به، بل أخذ ينظر لها نظرة مختلفة تمثلت بإعتبارها وظيفة إجتماعية ينظمها المجتمع بقوانينه على النحو الذي يحقق مصالحه السياسية والإقتصادية والإجتماعية والمالية ، فلم تعدّ الضريبة على سبيل المثال إعتداء على حق مقدس سيما بعد ظهور الدولة المتدخلة التي تسعى إلى تحقيق الاستقرار والرفاهية لأفراد المجتمع.</a:t>
            </a:r>
          </a:p>
          <a:p>
            <a:pPr marL="0" indent="0">
              <a:buNone/>
            </a:pPr>
            <a:r>
              <a:rPr lang="ar-IQ" b="1" dirty="0"/>
              <a:t>‌ب.</a:t>
            </a:r>
            <a:r>
              <a:rPr lang="ar-IQ" dirty="0"/>
              <a:t>إن النظام المالي الجديد أتسم بطابع فني معقد الأمر الذي جعل من المتعذر على النواب في البرلمان فهمه ومعالجته لذا شعروا بعجزهم المؤكد عن إجراء أية إصلاحات أو تنظيمات يتطلبها العمل و رأوا ضرورة تخلي المجالس النيابية عن سلطتها في هذه الشؤون عن طريق التفويض للسلطة التنفيذية لكي تمارسها بما يتوفر لها من خبرة ومهارة على استيعابها وتنظيمها على نحو أفضل.  </a:t>
            </a:r>
          </a:p>
          <a:p>
            <a:pPr marL="0" indent="0">
              <a:buNone/>
            </a:pPr>
            <a:r>
              <a:rPr lang="ar-IQ" b="1" dirty="0"/>
              <a:t>‌ج.</a:t>
            </a:r>
            <a:r>
              <a:rPr lang="ar-IQ" dirty="0"/>
              <a:t>عجز البرلمان عن إجراء إصلاحات قانونية في الشؤون المالية بقوانين عادية بسبب بطئ الإجراءات التشريعية وميل أعضائها وجنوحهم إلى إرضاء الناخبين بعدم تعديل القانونين المالية بما يمسهم، إضافة إلى وقوع العديد من أعضاء البرلمان تحت تأثير أصحاب المهن والمصالح الذين عمدوا إلى الحيلولة دون تعديل القانون بما يؤدي إلى زيادة أعبائهم المالية . على إن الفقه الفرنسي وأن كان يبرر التفويض في الشؤون المالية إلا أنه منقسم على نفسه إلى اتجاهين في تقويمه لمسلك المشرع من ظاهرة التفويض</a:t>
            </a:r>
            <a:r>
              <a:rPr lang="ar-IQ" dirty="0" smtClean="0"/>
              <a:t>.</a:t>
            </a:r>
          </a:p>
          <a:p>
            <a:pPr marL="0" indent="0">
              <a:buNone/>
            </a:pPr>
            <a:r>
              <a:rPr lang="ar-IQ" dirty="0" smtClean="0"/>
              <a:t> </a:t>
            </a:r>
            <a:r>
              <a:rPr lang="ar-IQ" b="1" dirty="0"/>
              <a:t>3.الموقف القضائي:-</a:t>
            </a:r>
          </a:p>
          <a:p>
            <a:pPr marL="0" indent="0">
              <a:buNone/>
            </a:pPr>
            <a:endParaRPr lang="ar-IQ" dirty="0"/>
          </a:p>
          <a:p>
            <a:pPr marL="0" indent="0">
              <a:buNone/>
            </a:pPr>
            <a:endParaRPr lang="ar-IQ" dirty="0"/>
          </a:p>
        </p:txBody>
      </p:sp>
    </p:spTree>
    <p:extLst>
      <p:ext uri="{BB962C8B-B14F-4D97-AF65-F5344CB8AC3E}">
        <p14:creationId xmlns:p14="http://schemas.microsoft.com/office/powerpoint/2010/main" val="6578867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lstStyle/>
          <a:p>
            <a:pPr marL="0" indent="0">
              <a:buNone/>
            </a:pPr>
            <a:r>
              <a:rPr lang="ar-IQ" dirty="0" smtClean="0"/>
              <a:t>ثانيا </a:t>
            </a:r>
            <a:r>
              <a:rPr lang="ar-IQ" dirty="0"/>
              <a:t>- نطاق التفويض في التشريع المصري:</a:t>
            </a:r>
          </a:p>
          <a:p>
            <a:pPr marL="0" indent="0">
              <a:buNone/>
            </a:pPr>
            <a:r>
              <a:rPr lang="ar-IQ" dirty="0" smtClean="0"/>
              <a:t>1.الموقف التشريعي:-</a:t>
            </a:r>
          </a:p>
          <a:p>
            <a:pPr marL="0" indent="0">
              <a:buNone/>
            </a:pPr>
            <a:r>
              <a:rPr lang="ar-IQ" dirty="0"/>
              <a:t>2.الموقف الفقهي</a:t>
            </a:r>
            <a:r>
              <a:rPr lang="ar-IQ" dirty="0" smtClean="0"/>
              <a:t>:-</a:t>
            </a:r>
          </a:p>
          <a:p>
            <a:pPr marL="0" indent="0">
              <a:buNone/>
            </a:pPr>
            <a:r>
              <a:rPr lang="ar-IQ" dirty="0"/>
              <a:t>3.الموقف القضائي:-</a:t>
            </a:r>
          </a:p>
          <a:p>
            <a:pPr marL="0" indent="0">
              <a:buNone/>
            </a:pPr>
            <a:r>
              <a:rPr lang="ar-IQ" dirty="0"/>
              <a:t> ثالثا - نطاق التفويض في التشريع العراقي:</a:t>
            </a:r>
            <a:endParaRPr lang="ar-IQ" dirty="0"/>
          </a:p>
        </p:txBody>
      </p:sp>
    </p:spTree>
    <p:extLst>
      <p:ext uri="{BB962C8B-B14F-4D97-AF65-F5344CB8AC3E}">
        <p14:creationId xmlns:p14="http://schemas.microsoft.com/office/powerpoint/2010/main" val="2539051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8382000" cy="5791200"/>
          </a:xfrm>
        </p:spPr>
        <p:txBody>
          <a:bodyPr>
            <a:normAutofit fontScale="40000" lnSpcReduction="20000"/>
          </a:bodyPr>
          <a:lstStyle/>
          <a:p>
            <a:pPr marL="0" indent="0">
              <a:buNone/>
            </a:pPr>
            <a:r>
              <a:rPr lang="ar-IQ" dirty="0"/>
              <a:t>المطلب الاول</a:t>
            </a:r>
          </a:p>
          <a:p>
            <a:pPr marL="0" indent="0">
              <a:buNone/>
            </a:pPr>
            <a:r>
              <a:rPr lang="ar-IQ" dirty="0"/>
              <a:t>التعريف بالاختصاص التشريعي للبرلمان في الشؤون المالية</a:t>
            </a:r>
          </a:p>
          <a:p>
            <a:pPr marL="0" indent="0">
              <a:buNone/>
            </a:pPr>
            <a:r>
              <a:rPr lang="ar-IQ" dirty="0"/>
              <a:t>من الثابت أن الشؤون المالية تعدّ أساس تعتمد عليها الدولة الحديثة في بلوغ أهدافها السياسية والإقتصادية والإجتماعية إضافة إلى هدفها المالي، ومن هنا نجد إن الدساتير العراقية والمقارنة توجب تنظيم أحكامها ومبادئها على أسس وقواعد قانونية تضمن للدولة انتظامها، كما تصون ملكية الفرد وثروته وتحول دون المساس بهما بشكل غير قانوني.</a:t>
            </a:r>
          </a:p>
          <a:p>
            <a:pPr marL="0" indent="0">
              <a:buNone/>
            </a:pPr>
            <a:r>
              <a:rPr lang="ar-IQ" dirty="0"/>
              <a:t>الفرع الاول </a:t>
            </a:r>
          </a:p>
          <a:p>
            <a:pPr marL="0" indent="0">
              <a:buNone/>
            </a:pPr>
            <a:r>
              <a:rPr lang="ar-IQ" dirty="0"/>
              <a:t>مبدأ سيادة القانون في الشؤون المالية</a:t>
            </a:r>
          </a:p>
          <a:p>
            <a:pPr marL="0" indent="0">
              <a:buNone/>
            </a:pPr>
            <a:endParaRPr lang="ar-IQ" dirty="0"/>
          </a:p>
          <a:p>
            <a:pPr marL="0" indent="0">
              <a:buNone/>
            </a:pPr>
            <a:r>
              <a:rPr lang="ar-IQ" dirty="0"/>
              <a:t>يراد به سيادة حكم القانون في الشؤون المالية كافة، بأن لا تنظم أحكامها ولا تعدل ولا تجبى حصيلتها ولا يعفى أحد من أدائها إلا بمقتضى قانون تسنه السلطة التشريعية المختصة ممثلة الشعب[1]، والتي لها وحدها الإختصاص الأصيل في سن كافة القوانين ومنها القوانين المالية على النحو الذي تقضي به النظم الدستوريةالحديثة [2].</a:t>
            </a:r>
          </a:p>
          <a:p>
            <a:pPr marL="0" indent="0">
              <a:buNone/>
            </a:pPr>
            <a:r>
              <a:rPr lang="ar-IQ" dirty="0"/>
              <a:t>فسيادة القانون في الشؤون المالية توجب جعل مسألة تدخل الدولة في تلك الشؤون مقتصرة على السلطة التشريعية تمارسها بقانون تسنه لهذا الغرض وفقاً للأوضاع والإجراءات الدستورية المعمول بها في كل دولة [3]،</a:t>
            </a:r>
          </a:p>
          <a:p>
            <a:pPr marL="0" indent="0">
              <a:buNone/>
            </a:pPr>
            <a:r>
              <a:rPr lang="ar-IQ" dirty="0"/>
              <a:t>إذ يعدّ مبدأ سيادة القانون في الشؤون المالية قمة المكاسب الثمينة التي أحرزتها الأمم والشعوب المختلفة فيصراعها مع السلطات المطلقة للحكام وإرسائها لنظام الحكم الديمقراطي[4]،</a:t>
            </a:r>
          </a:p>
          <a:p>
            <a:pPr marL="0" indent="0">
              <a:buNone/>
            </a:pPr>
            <a:r>
              <a:rPr lang="ar-IQ" dirty="0"/>
              <a:t>حتى بات هذاالمبدأ بحق ضمانة من ضمانات حقوق الأفراد وحرياتهم التي تكون بمنأى عن أي تعدً أو مساس بها من قبل سائر السلطات العامة بغير قانون [5]،</a:t>
            </a:r>
          </a:p>
          <a:p>
            <a:pPr marL="0" indent="0">
              <a:buNone/>
            </a:pPr>
            <a:r>
              <a:rPr lang="ar-IQ" dirty="0"/>
              <a:t>إيمانا منهم بأن الأخير ما وجد إلا لتحقيق مصلحة المجتمع وضمان تطوره وإستقراره و إن تنظيم الشؤون المالية من ضرائب ورسوم وقروض وموازنة العامة يتعلق بأفراد الشعب فيه مساس أكيد بحقوقهم وحرياتهم وحرمة أموالهم الخاصة [6]،الأمر الذي يوجب جعل ذلك المساس الخطير مقتصراً على السلطة التشريعية تمارسه وفقاً لإختصاصاتها الدستورية على إعتبار إن سلطتها تلك خصيصة من خصائص السيادة أساس شرعيتها هو القانون[7]. </a:t>
            </a:r>
          </a:p>
          <a:p>
            <a:pPr marL="0" indent="0">
              <a:buNone/>
            </a:pPr>
            <a:r>
              <a:rPr lang="ar-IQ" dirty="0"/>
              <a:t>وبالمثل يعدّ مبدأ سيادة القانون في الشؤون الماليةأساساً لإقرار حق الدولة في إستيفاء الموارد المالية وخلقها من مصادرها المختلفة ومن كافة أفراد الشعب على أساس من العدالة والمساواة ،إذ يخول الدولة صلاحية تنظيم الموارد المالية على النحو الذي ترتأيه بغية رفد الخزانة العامة بها لمواجهة الأعباء العامة الملقاة على عاتقها [8]، ومن ثم عدّ هذا المبدأأساساً لمشروعية تدخل السلطة التنفيذية في انفاقها العام وتنظيم ايراداتها العامة باعتباره حقاً قانونياً للدولة تمارسه وفقاً لحدود القانون الذي تسنه السلطة التشريعية، ومن ثم فإن ذلك المبدأ يضع أساساً مقبولاً لاجراءات السلطة التنفيذية في تنفيذها لبرامجها وخططها الاقتصادية المتعلقة بالشؤون المالية[9]. </a:t>
            </a:r>
          </a:p>
          <a:p>
            <a:pPr marL="0" indent="0">
              <a:buNone/>
            </a:pPr>
            <a:r>
              <a:rPr lang="ar-IQ" dirty="0"/>
              <a:t>وعلى ذلك يبدو لنا بجلاء كون مبدأ سيادة القانون في الشؤون الماليةيعدّ ضمانة مزدوجة لحقوق الحكام والمحكومين على السواء [10]، إذ تجسد في مضمون هذا المبدأ وعلى نحو متوازن التوفيق والملاءمة بين فكرتي السلطة العامة والحرية الفردية[11]، بإعتبارهما مظهرين متلازمين فيه[12]،إذ لا تستطيع السلطات العامة ممارسة إختصاصها في مواجهة أفراد الشعب إلا من خلال القانون الذي يفرضه منطق الإحساس بتلك السلطة والتي تمارس بمقتضاها الدولة إختصاصاتها السيادية في تنظيم تلك الشؤون بقانون على نحو يضمن إستمرار الدولة في أدائها لوظائفها العامة ويصون الحرية الفردية ويحول دون المساس بها بغير مسوغ قانوني[13].</a:t>
            </a:r>
          </a:p>
          <a:p>
            <a:pPr marL="0" indent="0">
              <a:buNone/>
            </a:pPr>
            <a:r>
              <a:rPr lang="ar-IQ" dirty="0"/>
              <a:t>كما إن مبدأ سيادة القانون في الشؤون المالية يجسد مبدءاً توجيهياً عاماً يحدد الفكرة القانونية السائدة التي تهيمن على ثنايا النصوص الدستورية، والتي تبتغي جعل الدولة ذات نزعة تدخلية تلج في مختلف ميادين الحياة العامة السياسية والإقتصادية والإجتماعية بغية تنظيم الجوانب الهامة المختلفة في المجتمع [14]، ومن ثم إتخذت الدولة من تنظيم تلك الشؤون مبرراً لذلك التدخل وسبباً له، فعلى سبيل المثال لم تعدّ الضرائب ذات هدف مالي بحت على نحو ما تقضي به الأفكار التقليدية، بل أضحت واحدة من ابرز الوسائل التي تستخدمها الدولة لتحقيق أهداف مختلفة على الصعيد السياسي والإقتصادي والإجتماعي يفوق هدفها المالي البحت ويتعداه وفقاً للمفهوم الحديث للضريبة [15]، وعلى ذلك فإن مبدأ سيادة القانون في الشؤون المالية يرسم فلسفة الدولة التدخلية في تنظيم الشؤون الانفة ويجعل من الأخيرة واجباً وطنياً وأخلاقياً يقع عبؤه على كل مواطن يتحمله لمصلحة دولته إعلاناً لفكرة التضامن الإجتماعي وإرساءً </a:t>
            </a:r>
            <a:r>
              <a:rPr lang="ar-IQ" dirty="0" smtClean="0"/>
              <a:t>لفكرة السيادة [].</a:t>
            </a:r>
            <a:endParaRPr lang="ar-IQ" dirty="0"/>
          </a:p>
          <a:p>
            <a:pPr marL="0" indent="0">
              <a:buNone/>
            </a:pPr>
            <a:r>
              <a:rPr lang="ar-IQ" dirty="0"/>
              <a:t>وأخيراً، فإن مبدأ سيادة القانون في الشؤون المالية وإنسجاماً مع المبادئ الديمقراطية الحديثة يحتم تنظيم تلك شؤون من خلال قانون تسنه السلطة التشريعية المختصة والمعبرة عن إرادة الأمة صاحبة الإختصاص الأصيل في سن سائر القوانين الأخرى، وعلى ذلك يعدّ هذا المبدأ قاعدة من قواعد توزيع الإختصاص بين السلطة التشريعية والسلطة التنفيذية، عندما أشترط أن يتم تنظيم الشؤون المالية بقانون وإن سن الأخير يعدّ من اختصاصات السلطة التشريعية وحدها دون غيرها من السلطات الأخرى، ومن ثم يكون هذا المبدأ قد حدد إختصاص السلطة التشريعية في ممارستها   لنشاطها في سن القانون دون السماح لها بصلاحية تفويضه أو إناطة غيرها في مجال </a:t>
            </a:r>
            <a:r>
              <a:rPr lang="ar-IQ" dirty="0" smtClean="0"/>
              <a:t>ممارسته.</a:t>
            </a:r>
            <a:endParaRPr lang="ar-IQ" dirty="0"/>
          </a:p>
        </p:txBody>
      </p:sp>
    </p:spTree>
    <p:extLst>
      <p:ext uri="{BB962C8B-B14F-4D97-AF65-F5344CB8AC3E}">
        <p14:creationId xmlns:p14="http://schemas.microsoft.com/office/powerpoint/2010/main" val="2462233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lstStyle/>
          <a:p>
            <a:pPr marL="0" indent="0">
              <a:buNone/>
            </a:pPr>
            <a:r>
              <a:rPr lang="ar-IQ" dirty="0"/>
              <a:t>الفرع الثاني </a:t>
            </a:r>
          </a:p>
          <a:p>
            <a:pPr marL="0" indent="0">
              <a:buNone/>
            </a:pPr>
            <a:r>
              <a:rPr lang="ar-IQ" dirty="0"/>
              <a:t>القيمة الدستورية لمبدأ سيادة القانون في الشؤون المالية</a:t>
            </a:r>
          </a:p>
          <a:p>
            <a:pPr marL="0" indent="0">
              <a:buNone/>
            </a:pPr>
            <a:r>
              <a:rPr lang="ar-IQ" dirty="0"/>
              <a:t>كنا قد لمحنا أنفاً بأن سيادة القانون في الشؤون المالية يعدّ من المبادئ الدستورية السامية التي تبتغي بسط حكم القانون المكتوب في الشؤون المالية وإخضاع أفراد الشعب والسلطات العامة لقواعد قانونية عامة ومجردة موضوعة سلفاً على النحو الذي توجبه المبادئ الأساسية للنظم الديمقراطية الحديثة بإعتباره خصيصة من خصائص الدولة القانونية ومظهراً من مظاهرها[18]، باعتبار إن له ما للمبادئ الدستورية من سمو إذ يعلو على ما سواه من المبادئ والقواعد القانونية الأخرى ذات الصلة بالشؤون المالية، الأمر الذي يقتضي إحترامه من قبل السلطات العامة والتقيد بحكمه وهي بصدد ممارستها لاوجه نشاطها لما يجسده هذا المبدأ من قيمة قانونية عليا. </a:t>
            </a:r>
          </a:p>
          <a:p>
            <a:pPr marL="0" indent="0">
              <a:buNone/>
            </a:pPr>
            <a:endParaRPr lang="ar-IQ" dirty="0" smtClean="0"/>
          </a:p>
          <a:p>
            <a:pPr marL="0" indent="0">
              <a:buNone/>
            </a:pPr>
            <a:endParaRPr lang="ar-IQ" dirty="0"/>
          </a:p>
          <a:p>
            <a:pPr marL="0" indent="0">
              <a:buNone/>
            </a:pPr>
            <a:endParaRPr lang="ar-IQ" dirty="0" smtClean="0"/>
          </a:p>
          <a:p>
            <a:pPr marL="0" indent="0">
              <a:buNone/>
            </a:pPr>
            <a:endParaRPr lang="ar-IQ" dirty="0"/>
          </a:p>
          <a:p>
            <a:pPr marL="0" indent="0">
              <a:buNone/>
            </a:pPr>
            <a:endParaRPr lang="ar-IQ" dirty="0"/>
          </a:p>
        </p:txBody>
      </p:sp>
    </p:spTree>
    <p:extLst>
      <p:ext uri="{BB962C8B-B14F-4D97-AF65-F5344CB8AC3E}">
        <p14:creationId xmlns:p14="http://schemas.microsoft.com/office/powerpoint/2010/main" val="622189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fontScale="62500" lnSpcReduction="20000"/>
          </a:bodyPr>
          <a:lstStyle/>
          <a:p>
            <a:pPr marL="0" indent="0">
              <a:buNone/>
            </a:pPr>
            <a:r>
              <a:rPr lang="ar-IQ" b="1" dirty="0"/>
              <a:t>أولاً -السمو الموضوعي لمبدأ سيادة القانون في الشؤون المالية : </a:t>
            </a:r>
          </a:p>
          <a:p>
            <a:pPr marL="0" indent="0">
              <a:buNone/>
            </a:pPr>
            <a:r>
              <a:rPr lang="ar-IQ" dirty="0"/>
              <a:t>يتجلى لنا السمو الموضوعي لمبدأ سيادة القانون في الشؤون المالية من خلال مضمون هذا المبدأ والذي يقضي بتسييد حكم القانون في الشؤون المالية [19]، إذ يعدّ أهم المكاسب التي أحرزتها الأمم والشعوب المختلفة وهي بصدد نضالها ضد السلطات المطلقة للحكام في تلك الشؤون وتجسيداً لإنتصارها في تقييد تلك السلطات لمصلحة الشعب إيذاناً ببدء عهد المبادئ الديمقراطية الحديثة التي تجعل القانون مصدر جميع أوجه تدخل الدولة في تنظيم المسائل المالية والضريبية من حيث فرضها وجبايتها بل وحتى الإعفاء من أدائها [20]. وعلى ذلك عدّ هذا المبدأ بحق الضمان الفعال والحاسم لحقوق الأفراد وحرياتهم وحرمة أموالهم يحول دون المساس بها بغير مسوغ قانوني، كما يضمن في الوقت ذاته حق الخزانة العامة في إستيفاء الموارد المالية على أسس وقواعد قانونية مشرعة تعدّ ركيزة من الركائز التي تحدد الإطار العام لسياسة الدولة في مختلف الميادين، وترسم     الإطار القانوني لجميع أوجه نشاط السلطات العامة التي يجب أن تعمل ضمن نطاقه وحدوده فيما يخص الشؤون المالية[21]. </a:t>
            </a:r>
          </a:p>
          <a:p>
            <a:pPr marL="0" indent="0">
              <a:buNone/>
            </a:pPr>
            <a:r>
              <a:rPr lang="ar-IQ" b="1" dirty="0"/>
              <a:t>ثانياً - السمو الشكلي لمبدأ سيادة القانون في الشؤون المالية: </a:t>
            </a:r>
          </a:p>
          <a:p>
            <a:pPr marL="0" indent="0">
              <a:buNone/>
            </a:pPr>
            <a:r>
              <a:rPr lang="ar-IQ" dirty="0"/>
              <a:t>كما ويتجلى لنا السمو الشكلي لمبدأ سيادة القانون في الشؤون المالية بإعتباره أحد المبادئ الدستورية السامية التي إستمدت أساسها ومضمونها من سلطة عليا تسمو على سائر السلطات العامة التي أنشأها الدستور ذاته، وتسمى بـــ (السلطة المؤسِسة)[22]، الأمر الذي يتطلب إجراءات ووسائل خاصة في تعديل هذا المبدأ أو غيره من المبادئ الدستورية أكثر شدة من تلك التي تتطلب من أجل تعديل سائر القوانين العادية[23]، على النحو الذي أدى إلى ثبات مبدأ سيادة القانون في الشؤون المالية وإستقراره[24]. فالسلطة المؤسِسة التي تتولى مهمة سن المبادئ والقواعد الدستورية تعبر عن المرحلة التي تكلل فيها نجاح أفراد الشعب في الوصول إلى السلطة وممارستها من خلال هيئة منتخبة من قبله تتولى مهمة وضع الوثيقة الدستورية على نحو ما إستقر عليه فكر رجال الثورة الفرنسية وذاع صيته في أغلب النظم الدستورية المعاصرة [25]. ففي تلك المرحلة التي توج بها مبدأ سيادة القانون في الشؤون المالية بالنص عليه في صلب الوثيقة الدستورية إتسم هذا المبدأ بسمة الجمود، بأن أضحى واحداً من المبادئ ذات الصبغة الجامدة لاتكون محلاً لأي تعديل أو تغيير من قبل السلطات العامة لابل وحتى من لدن ذات السلطة التي وضعته لما يجسده من قيمة قانونية وإنسانية عليا تسمو على سائر أعمال السلطات العامة في الدولة وأياً كانت طبيعة دساتيرها سواء أكانت جامدة أم مرنة، وذلك لأهميته الكبيرة ومكانته المرموقة بالنسبة للدولة والأفراد على السواء[26]. </a:t>
            </a:r>
          </a:p>
        </p:txBody>
      </p:sp>
    </p:spTree>
    <p:extLst>
      <p:ext uri="{BB962C8B-B14F-4D97-AF65-F5344CB8AC3E}">
        <p14:creationId xmlns:p14="http://schemas.microsoft.com/office/powerpoint/2010/main" val="1756382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lstStyle/>
          <a:p>
            <a:pPr marL="0" indent="0" algn="ctr">
              <a:buNone/>
            </a:pPr>
            <a:r>
              <a:rPr lang="ar-IQ" dirty="0"/>
              <a:t> </a:t>
            </a:r>
            <a:r>
              <a:rPr lang="ar-IQ" b="1" dirty="0"/>
              <a:t>الفرع الثالث</a:t>
            </a:r>
          </a:p>
          <a:p>
            <a:pPr marL="0" indent="0" algn="ctr">
              <a:buNone/>
            </a:pPr>
            <a:r>
              <a:rPr lang="ar-IQ" b="1" dirty="0"/>
              <a:t>النتائج المترتبة على سمو مبدأ سيادة القانون في الشؤون المالية</a:t>
            </a:r>
          </a:p>
          <a:p>
            <a:pPr marL="0" indent="0">
              <a:buNone/>
            </a:pPr>
            <a:r>
              <a:rPr lang="ar-IQ" dirty="0"/>
              <a:t>إقتضى سمو مبدأ سيادة القانون في الشؤون المالية وعلوه على ما سواه من المبادئ والقواعد القانونية الأخرى ذات الصلة الوثيقة بالشؤون الدستورية، إلى أن تتدرج الأخيرة في قيمتها القانونية في مدارج مختلفة تبعاً لمعايير متعددة تقترب في مضمونها من جوهر وحقيقة مبدأ سيادة القانون في الشؤون المالية، ومن ناحية أخرى يتعين على السلطات العامة وهي بصدد ممارستها لأوجه نشاطها أن تستند إلى أي من تلكم القواعد القانونية ذات الصفة المتدرجة في قوتها لكي يمكن أن ينعت عملها بصفة المشروعية ويكون جديراً بالطاعة والإحترام من قبل السلطات العامة الأخرى وأفراد الشعب . </a:t>
            </a:r>
          </a:p>
          <a:p>
            <a:pPr marL="0" indent="0">
              <a:buNone/>
            </a:pPr>
            <a:endParaRPr lang="ar-IQ" dirty="0"/>
          </a:p>
        </p:txBody>
      </p:sp>
    </p:spTree>
    <p:extLst>
      <p:ext uri="{BB962C8B-B14F-4D97-AF65-F5344CB8AC3E}">
        <p14:creationId xmlns:p14="http://schemas.microsoft.com/office/powerpoint/2010/main" val="2515235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fontScale="70000" lnSpcReduction="20000"/>
          </a:bodyPr>
          <a:lstStyle/>
          <a:p>
            <a:pPr marL="0" indent="0">
              <a:buNone/>
            </a:pPr>
            <a:r>
              <a:rPr lang="ar-IQ" b="1" dirty="0"/>
              <a:t>أولاً - تدعيم مبدأ المشروعية وتوسيع نطاقه في الشؤون المالية:</a:t>
            </a:r>
          </a:p>
          <a:p>
            <a:pPr marL="0" indent="0" algn="just">
              <a:buNone/>
            </a:pPr>
            <a:r>
              <a:rPr lang="ar-IQ" dirty="0" smtClean="0"/>
              <a:t>إن </a:t>
            </a:r>
            <a:r>
              <a:rPr lang="ar-IQ" dirty="0"/>
              <a:t>خضوع الدولة بحكامها ومحكوميها للقانون يحتم على السلطات العامة كافة ألا تزاول أي عمل من الأعمال إلا بعد الإستناد على قواعد قانونية واضحة ومعلنة ترسم حدود نشاطها وتحدد الإطار العام الواجب التقيد به بصدد ممارستها لإوجه نشاطاتها المختلفة [27]،وهذا ما يصطلح عليه بمبدأ المشروعية [28]. فقد أبت الدولة الحديثة إلا أن ُتؤسس على مبدأ المشروعية بإعتباره ركناً جوهرياً من أركان الدولة القانونية [29]، لما يقضي به من تسييد حكم القانون في شتى مجالات نشاط السلطات العامة ضماناً لحقوق أفراد الشعب وحرياتهم وأيماناً من إن السلطة ليست غاية في حد ذاتها، بل هي وسيلة لتحقيق الصالح العام، ومن ثم تعين تقييد صلاحية السلطات العامة بنصوص قانونية تحدد مجالات ممارسة أوجه نشاطها لكي يكون القانون بدوره تسجيلاً رسمياً لفـكرة المصلحة العـامة، ذلك القانون الذي يجب أن يفهم   بمعناه الواسع [30]، بإن يشمل جميع القواعد العامة والمجردة السائدة في نطاق الدولة الواحدة وسواء أكانت عرفية أم مكتوبة وسواء أكانت الأخيرة دستورية أم تشريعية أم قرارات إدارية تنظيمية [31]. ويجد مبدأ المشروعية تطبيقاً رحباً في الشؤونالمالية، إذ يتعين على السلطات العامة أن تباشر نشاطها العام بمقتضى قواعد قانونيةتخولها هذه الصلاحية ، بمعنىإن أي عمل يصدر من إحدىالسلطات العامة ينبغي أن يستند إلى قاعدة قانونية تبرره وتغدو سنداً شرعياًلإتخاذهوترتيبآثارهمن الناحيةالقانونية، ولا يتأتى لها التصرف على نحو معين بغير سند قانوني وإلا فلا يعدّ صحيحاً ومنتجاًلآثاره إلاإذا كانمطابقاً لحكم القانون[32]، أي يعدّ باطلاًوغير ذي قيمةقانونية ما لميكن متوافقاً أو مستنداً إلى قواعدقانونيةنافذة ترسم حدوده القانونية [33]. وعلى ذلك يجب على السلطة التشريعية أن تزاول إختصاصها الأصيل بسن القوانين المالية بمقتضى القواعد والمبادئ الدستورية التي تحدد صلاحياتها وترسم حدودها وإجراءات ممارستها[34]، وبالمثل أيضاً يتعين على السلطة التنفيذية، أن تمارس نشاطها التنفيذي في الحدود التي اقرها القانون والعمل في دائرته ومن ثم تباشر نشاطها على النحو الذي يتفق مع إختصاصها القانوني، ولا يكون لعملها أية قيمة قانونية إلا بقدر موافقته للقواعد القانونية العليا التي تحكمها، ومن هنا عدّت المشروعية الصفة التي تلحق كل عمل مطابق لحكم القانون .</a:t>
            </a:r>
          </a:p>
          <a:p>
            <a:pPr marL="0" indent="0">
              <a:buNone/>
            </a:pPr>
            <a:endParaRPr lang="ar-IQ" dirty="0"/>
          </a:p>
        </p:txBody>
      </p:sp>
    </p:spTree>
    <p:extLst>
      <p:ext uri="{BB962C8B-B14F-4D97-AF65-F5344CB8AC3E}">
        <p14:creationId xmlns:p14="http://schemas.microsoft.com/office/powerpoint/2010/main" val="2322920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fontScale="70000" lnSpcReduction="20000"/>
          </a:bodyPr>
          <a:lstStyle/>
          <a:p>
            <a:pPr marL="0" indent="0">
              <a:buNone/>
            </a:pPr>
            <a:r>
              <a:rPr lang="ar-IQ" b="1" dirty="0"/>
              <a:t>ثانياً - تدرج القواعد القانونية المالية</a:t>
            </a:r>
            <a:r>
              <a:rPr lang="ar-IQ" dirty="0"/>
              <a:t>: </a:t>
            </a:r>
          </a:p>
          <a:p>
            <a:pPr marL="0" indent="0" algn="just">
              <a:buNone/>
            </a:pPr>
            <a:r>
              <a:rPr lang="ar-IQ" dirty="0"/>
              <a:t>إذا كان مبدأ المشروعية يعني سيادة حكم القانون ضمن إطار الدولة الواحدة والذي يتضمن قواعد قانونية وأياً كان المصدر الذي تستمد منه قوتها القانونية، لذا فقد     تعين على السلطات العامة الإلتزام بها وهي بصدد ممارستها لإوجه نشاطها العام [35]، فإن من مؤدى ذلك وجوب خضوع القواعد القانونية الأدنى لاحكام القواعد القانونية الأعلى حتى تتمكن من ترتيب آثارها على وجه يعتد به قانوناً، وعلى العكس من ذلك، إن صدور قاعدة قانونية مخالفة لقاعدة أخرى تعلوها لايمكن أن يترتب عليها أي أثر قانوني و لا تكون ملزمة للسلطات العامة و أفراد الشعب[36]. وإذا كان مبدأ سيادة القانون في الشؤون المالية يقتضي تسييد حكم القانون في الشؤون المالية داخل الدولة و يمثل أساس مشروعية تنظيم المسائل المذكورة بمقتضى قواعد قانونية متعددة تختلف في قوتها القانونية بإختلاف المصدر الذي تستقي منه أساسها ومصدر لزومها، وهي على نحو ما أوضحناه سابقاً، يمكن أن تأخذ شكل قواعد دستورية، أو قواعد قانونية عادية تسنها السلطة التشريعية، كما يمكن أن تصدر من قبل السلطة التنفيذية في إطار ممارستها لصلاحيتها التنظيمية والتنفيذية للشؤون المالية ،فضلاً عن القواعد العرفية التي إستقرت السلطة التنفيذية ودرجت على إتباعها في شأن القانون ،والمبادئ القانونية العامة والأحكام القضائية التي يضعها القضاء المختص ويعلنها في أحكامه [37]. وعند إمعان النظر في تلك القواعد القانونية المالية نجدها لاتملك ذات القيمة القانونية بل تتدرج فيما بينها تدرجاً تسلسلياً يقوم على أسس موضوعية[38]وأخرى شكلية[39] ، يجعل بعضها أسمى من البعض الآخر، وإن إنصرفت جميعها إلى تنظيم الشؤون المالية بحيث ينتج عن ذلك الإرتباط التسلسلي ما يصطلح عليه بظاهرة تدرج  القواعد القانونية ،والذي يتخذ شكل هرم قمته قاعدة قانونية عليا وأسفله قاعدة قانونية دنيا. وعلى ذلك فإن مبدأ تدرج القواعد القانونية المتعددة في الشؤون المالية يتطلب خضوع القاعدة القانونية الدنيا لاحكام القاعدة القانونية العليا لأن في ذلك الخضوع ما يضفي على القاعدة الأولى (القاعدة الدنيا) قيمتها القانونية الملزمة ويجعل الأعمال المستندة إليها تستحق بأن توصف بوصف الأعمال القانونية المشروعة[40]. </a:t>
            </a:r>
          </a:p>
          <a:p>
            <a:pPr marL="0" indent="0">
              <a:buNone/>
            </a:pPr>
            <a:endParaRPr lang="ar-IQ" dirty="0"/>
          </a:p>
        </p:txBody>
      </p:sp>
    </p:spTree>
    <p:extLst>
      <p:ext uri="{BB962C8B-B14F-4D97-AF65-F5344CB8AC3E}">
        <p14:creationId xmlns:p14="http://schemas.microsoft.com/office/powerpoint/2010/main" val="4146097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lstStyle/>
          <a:p>
            <a:pPr marL="0" indent="0">
              <a:buNone/>
            </a:pPr>
            <a:r>
              <a:rPr lang="ar-IQ" b="1" dirty="0"/>
              <a:t>الفرع الرابع القيمة القانونية لمبدأ سيادة القانون في الشؤون المالية </a:t>
            </a:r>
          </a:p>
          <a:p>
            <a:pPr marL="0" indent="0" algn="just">
              <a:buNone/>
            </a:pPr>
            <a:r>
              <a:rPr lang="ar-IQ" dirty="0" smtClean="0"/>
              <a:t>لقد </a:t>
            </a:r>
            <a:r>
              <a:rPr lang="ar-IQ" dirty="0"/>
              <a:t>وجد ذلك المعنى لسيادة القانون في الشؤون المالية رواجاً كبيراً وصدى في مختلف النظم الدستورية العراقية والمقارنة، إذ تلقفته ونصت عليه في صلب وثائقها الدستورية، لما يجسده من إنتصار للشعوب في صراعها ضد الحكم الإستبدادي المطلق وإعلاناً للمبادئ الديمقراطية الحديثة وإرساءً لها. ولكن هل إن النص على مبدأ سيادة القانون في الشؤون المالية بصورة صريحة في ثنايا الوثائق الدستورية على النحو المتقدم يجعل هذا المبدأ من قبيل المبادئ الدستورية و يكسبه قيمة قانونية عليا؟ لاشك إن الإجابة عن هذا التساؤل تقود بالضرورة إلى البحث عن مضمون المبادئ الدستورية ومعرفة عما إذا كان ذلك المضمون ينطبق على مبدأ سيادة القانون في الشؤون المالية من عدمه، وتلك مسألة قد إختلف بشأنها فقه القانون العام وإنقسم بصددها إلى اتجاهين، أحدهما شكلي وآخر موضوعي[41]. </a:t>
            </a:r>
          </a:p>
          <a:p>
            <a:pPr marL="0" indent="0">
              <a:buNone/>
            </a:pPr>
            <a:endParaRPr lang="ar-IQ" dirty="0"/>
          </a:p>
        </p:txBody>
      </p:sp>
    </p:spTree>
    <p:extLst>
      <p:ext uri="{BB962C8B-B14F-4D97-AF65-F5344CB8AC3E}">
        <p14:creationId xmlns:p14="http://schemas.microsoft.com/office/powerpoint/2010/main" val="17799777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157</TotalTime>
  <Words>5007</Words>
  <Application>Microsoft Office PowerPoint</Application>
  <PresentationFormat>On-screen Show (4:3)</PresentationFormat>
  <Paragraphs>105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أ.د.م سناء محمد سدخان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أ.د.م سناء محمد سدخان </dc:title>
  <dc:creator>pc-noora</dc:creator>
  <cp:lastModifiedBy>pc-noora</cp:lastModifiedBy>
  <cp:revision>13</cp:revision>
  <dcterms:created xsi:type="dcterms:W3CDTF">2006-08-16T00:00:00Z</dcterms:created>
  <dcterms:modified xsi:type="dcterms:W3CDTF">2019-04-01T06:52:38Z</dcterms:modified>
</cp:coreProperties>
</file>