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notesMasterIdLst>
    <p:notesMasterId r:id="rId15"/>
  </p:notesMasterIdLst>
  <p:sldIdLst>
    <p:sldId id="265" r:id="rId2"/>
    <p:sldId id="256" r:id="rId3"/>
    <p:sldId id="257" r:id="rId4"/>
    <p:sldId id="266" r:id="rId5"/>
    <p:sldId id="267" r:id="rId6"/>
    <p:sldId id="268" r:id="rId7"/>
    <p:sldId id="269" r:id="rId8"/>
    <p:sldId id="258" r:id="rId9"/>
    <p:sldId id="270" r:id="rId10"/>
    <p:sldId id="271" r:id="rId11"/>
    <p:sldId id="272" r:id="rId12"/>
    <p:sldId id="273" r:id="rId13"/>
    <p:sldId id="274" r:id="rId1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ابن الديار" initials="ابن" lastIdx="0"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C327899-74C4-4E3A-B9E2-F05786A062D0}" type="datetimeFigureOut">
              <a:rPr lang="ar-IQ" smtClean="0"/>
              <a:t>28/07/1440</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8BCF3FD-D3E1-4AAC-BA25-8299886B228F}" type="slidenum">
              <a:rPr lang="ar-IQ" smtClean="0"/>
              <a:t>‹#›</a:t>
            </a:fld>
            <a:endParaRPr lang="ar-IQ"/>
          </a:p>
        </p:txBody>
      </p:sp>
    </p:spTree>
    <p:extLst>
      <p:ext uri="{BB962C8B-B14F-4D97-AF65-F5344CB8AC3E}">
        <p14:creationId xmlns:p14="http://schemas.microsoft.com/office/powerpoint/2010/main" val="215257237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28BCF3FD-D3E1-4AAC-BA25-8299886B228F}" type="slidenum">
              <a:rPr lang="ar-IQ" smtClean="0"/>
              <a:t>2</a:t>
            </a:fld>
            <a:endParaRPr lang="ar-IQ"/>
          </a:p>
        </p:txBody>
      </p:sp>
    </p:spTree>
    <p:extLst>
      <p:ext uri="{BB962C8B-B14F-4D97-AF65-F5344CB8AC3E}">
        <p14:creationId xmlns:p14="http://schemas.microsoft.com/office/powerpoint/2010/main" val="28633365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0" name="مثلث قائم الزاوية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عنوان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grpSp>
        <p:nvGrpSpPr>
          <p:cNvPr id="2" name="مجموعة 1"/>
          <p:cNvGrpSpPr/>
          <p:nvPr/>
        </p:nvGrpSpPr>
        <p:grpSpPr>
          <a:xfrm>
            <a:off x="-3765" y="4953000"/>
            <a:ext cx="9147765" cy="1912088"/>
            <a:chOff x="-3765" y="4832896"/>
            <a:chExt cx="9147765" cy="2032192"/>
          </a:xfrm>
        </p:grpSpPr>
        <p:sp>
          <p:nvSpPr>
            <p:cNvPr id="7" name="شكل حر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شكل حر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شكل حر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رابط مستقيم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عنصر نائب للتاريخ 29"/>
          <p:cNvSpPr>
            <a:spLocks noGrp="1"/>
          </p:cNvSpPr>
          <p:nvPr>
            <p:ph type="dt" sz="half" idx="10"/>
          </p:nvPr>
        </p:nvSpPr>
        <p:spPr/>
        <p:txBody>
          <a:bodyPr/>
          <a:lstStyle>
            <a:lvl1pPr>
              <a:defRPr>
                <a:solidFill>
                  <a:srgbClr val="FFFFFF"/>
                </a:solidFill>
              </a:defRPr>
            </a:lvl1pPr>
            <a:extLst/>
          </a:lstStyle>
          <a:p>
            <a:fld id="{604053E0-CFCA-449E-9355-547425ED3205}" type="datetime8">
              <a:rPr lang="ar-IQ" smtClean="0"/>
              <a:t>03 نيسان، 19</a:t>
            </a:fld>
            <a:endParaRPr lang="ar-IQ"/>
          </a:p>
        </p:txBody>
      </p:sp>
      <p:sp>
        <p:nvSpPr>
          <p:cNvPr id="19" name="عنصر نائب للتذييل 18"/>
          <p:cNvSpPr>
            <a:spLocks noGrp="1"/>
          </p:cNvSpPr>
          <p:nvPr>
            <p:ph type="ftr" sz="quarter" idx="11"/>
          </p:nvPr>
        </p:nvSpPr>
        <p:spPr/>
        <p:txBody>
          <a:bodyPr/>
          <a:lstStyle>
            <a:lvl1pPr>
              <a:defRPr>
                <a:solidFill>
                  <a:schemeClr val="accent1">
                    <a:tint val="20000"/>
                  </a:schemeClr>
                </a:solidFill>
              </a:defRPr>
            </a:lvl1pPr>
            <a:extLst/>
          </a:lstStyle>
          <a:p>
            <a:endParaRPr lang="ar-IQ"/>
          </a:p>
        </p:txBody>
      </p:sp>
      <p:sp>
        <p:nvSpPr>
          <p:cNvPr id="27" name="عنصر نائب لرقم الشريحة 26"/>
          <p:cNvSpPr>
            <a:spLocks noGrp="1"/>
          </p:cNvSpPr>
          <p:nvPr>
            <p:ph type="sldNum" sz="quarter" idx="12"/>
          </p:nvPr>
        </p:nvSpPr>
        <p:spPr/>
        <p:txBody>
          <a:bodyPr/>
          <a:lstStyle>
            <a:lvl1pPr>
              <a:defRPr>
                <a:solidFill>
                  <a:srgbClr val="FFFFFF"/>
                </a:solidFill>
              </a:defRPr>
            </a:lvl1pPr>
            <a:extLst/>
          </a:lstStyle>
          <a:p>
            <a:fld id="{0374A73D-D570-4D74-B9BC-33BAA8031BBC}"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481329"/>
            <a:ext cx="8229600" cy="4386071"/>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E1778ACF-2660-42D1-B02E-F36795E11957}" type="datetime8">
              <a:rPr lang="ar-IQ" smtClean="0"/>
              <a:t>03 نيسان، 19</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44013" y="274640"/>
            <a:ext cx="1777470" cy="5592761"/>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1"/>
            <a:ext cx="6324600" cy="5592760"/>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72907900-161E-4D59-8920-70CAB8A25847}" type="datetime8">
              <a:rPr lang="ar-IQ" smtClean="0"/>
              <a:t>03 نيسان، 19</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A83335BE-948D-4E33-AC79-4EC7E36C7944}" type="datetime8">
              <a:rPr lang="ar-IQ" smtClean="0"/>
              <a:t>03 نيسان، 19</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0374A73D-D570-4D74-B9BC-33BAA8031BBC}" type="slidenum">
              <a:rPr lang="ar-IQ" smtClean="0"/>
              <a:t>‹#›</a:t>
            </a:fld>
            <a:endParaRPr lang="ar-IQ"/>
          </a:p>
        </p:txBody>
      </p:sp>
      <p:sp>
        <p:nvSpPr>
          <p:cNvPr id="7" name="عنوان 6"/>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823E8FE8-DAE7-4C91-B4AD-46D90DFF6669}" type="datetime8">
              <a:rPr lang="ar-IQ" smtClean="0"/>
              <a:t>03 نيسان، 19</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0374A73D-D570-4D74-B9BC-33BAA8031BBC}" type="slidenum">
              <a:rPr lang="ar-IQ" smtClean="0"/>
              <a:t>‹#›</a:t>
            </a:fld>
            <a:endParaRPr lang="ar-IQ"/>
          </a:p>
        </p:txBody>
      </p:sp>
      <p:sp>
        <p:nvSpPr>
          <p:cNvPr id="7" name="شارة رتبة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شارة رتبة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Ref idx="1002">
        <a:schemeClr val="bg1"/>
      </p:bgRef>
    </p:bg>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457ECD92-7D89-46D5-A6F3-D7CC3E3F3E0D}" type="datetime8">
              <a:rPr lang="ar-IQ" smtClean="0"/>
              <a:t>03 نيسان، 19</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0374A73D-D570-4D74-B9BC-33BAA8031BBC}" type="slidenum">
              <a:rPr lang="ar-IQ" smtClean="0"/>
              <a:t>‹#›</a:t>
            </a:fld>
            <a:endParaRPr lang="ar-IQ"/>
          </a:p>
        </p:txBody>
      </p:sp>
      <p:sp>
        <p:nvSpPr>
          <p:cNvPr id="8" name="عنوان 7"/>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5035C4BF-A78B-446D-8488-382C5E9AEC18}" type="datetime8">
              <a:rPr lang="ar-IQ" smtClean="0"/>
              <a:t>03 نيسان، 19</a:t>
            </a:fld>
            <a:endParaRPr lang="ar-IQ"/>
          </a:p>
        </p:txBody>
      </p:sp>
      <p:sp>
        <p:nvSpPr>
          <p:cNvPr id="8" name="عنصر نائب للتذييل 7"/>
          <p:cNvSpPr>
            <a:spLocks noGrp="1"/>
          </p:cNvSpPr>
          <p:nvPr>
            <p:ph type="ftr" sz="quarter" idx="11"/>
          </p:nvPr>
        </p:nvSpPr>
        <p:spPr/>
        <p:txBody>
          <a:bodyPr/>
          <a:lstStyle>
            <a:extLst/>
          </a:lstStyle>
          <a:p>
            <a:endParaRPr lang="ar-IQ"/>
          </a:p>
        </p:txBody>
      </p:sp>
      <p:sp>
        <p:nvSpPr>
          <p:cNvPr id="9" name="عنصر نائب لرقم الشريحة 8"/>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bg>
      <p:bgRef idx="1002">
        <a:schemeClr val="bg1"/>
      </p:bgRef>
    </p:bg>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extLst/>
          </a:lstStyle>
          <a:p>
            <a:fld id="{3960F7A3-4CE6-4DD4-8D21-3B542ECDD686}" type="datetime8">
              <a:rPr lang="ar-IQ" smtClean="0"/>
              <a:t>03 نيسان، 19</a:t>
            </a:fld>
            <a:endParaRPr lang="ar-IQ"/>
          </a:p>
        </p:txBody>
      </p:sp>
      <p:sp>
        <p:nvSpPr>
          <p:cNvPr id="4" name="عنصر نائب للتذييل 3"/>
          <p:cNvSpPr>
            <a:spLocks noGrp="1"/>
          </p:cNvSpPr>
          <p:nvPr>
            <p:ph type="ftr" sz="quarter" idx="11"/>
          </p:nvPr>
        </p:nvSpPr>
        <p:spPr/>
        <p:txBody>
          <a:bodyPr/>
          <a:lstStyle>
            <a:extLst/>
          </a:lstStyle>
          <a:p>
            <a:endParaRPr lang="ar-IQ"/>
          </a:p>
        </p:txBody>
      </p:sp>
      <p:sp>
        <p:nvSpPr>
          <p:cNvPr id="5" name="عنصر نائب لرقم الشريحة 4"/>
          <p:cNvSpPr>
            <a:spLocks noGrp="1"/>
          </p:cNvSpPr>
          <p:nvPr>
            <p:ph type="sldNum" sz="quarter" idx="12"/>
          </p:nvPr>
        </p:nvSpPr>
        <p:spPr/>
        <p:txBody>
          <a:bodyPr/>
          <a:lstStyle>
            <a:extLst/>
          </a:lstStyle>
          <a:p>
            <a:fld id="{0374A73D-D570-4D74-B9BC-33BAA8031BBC}" type="slidenum">
              <a:rPr lang="ar-IQ" smtClean="0"/>
              <a:t>‹#›</a:t>
            </a:fld>
            <a:endParaRPr lang="ar-IQ"/>
          </a:p>
        </p:txBody>
      </p:sp>
      <p:sp>
        <p:nvSpPr>
          <p:cNvPr id="6" name="عنوان 5"/>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64711EF0-0F23-4B22-9D35-2E3FF1AD93E6}" type="datetime8">
              <a:rPr lang="ar-IQ" smtClean="0"/>
              <a:t>03 نيسان، 19</a:t>
            </a:fld>
            <a:endParaRPr lang="ar-IQ"/>
          </a:p>
        </p:txBody>
      </p:sp>
      <p:sp>
        <p:nvSpPr>
          <p:cNvPr id="3" name="عنصر نائب للتذييل 2"/>
          <p:cNvSpPr>
            <a:spLocks noGrp="1"/>
          </p:cNvSpPr>
          <p:nvPr>
            <p:ph type="ftr" sz="quarter" idx="11"/>
          </p:nvPr>
        </p:nvSpPr>
        <p:spPr/>
        <p:txBody>
          <a:bodyPr/>
          <a:lstStyle>
            <a:extLst/>
          </a:lstStyle>
          <a:p>
            <a:endParaRPr lang="ar-IQ"/>
          </a:p>
        </p:txBody>
      </p:sp>
      <p:sp>
        <p:nvSpPr>
          <p:cNvPr id="4" name="عنصر نائب لرقم الشريحة 3"/>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727032" y="6407944"/>
            <a:ext cx="1920240" cy="365760"/>
          </a:xfrm>
        </p:spPr>
        <p:txBody>
          <a:bodyPr/>
          <a:lstStyle>
            <a:extLst/>
          </a:lstStyle>
          <a:p>
            <a:fld id="{5BF7BEB4-99BF-44EA-8A3C-D61007D8D8B4}" type="datetime8">
              <a:rPr lang="ar-IQ" smtClean="0"/>
              <a:t>03 نيسان، 19</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
        <p:nvSpPr>
          <p:cNvPr id="3" name="عنصر نائب للصورة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ar-SA" smtClean="0"/>
              <a:t>انقر فوق الأيقونة لإضافة صورة</a:t>
            </a:r>
            <a:endParaRPr kumimoji="0" lang="en-US" dirty="0"/>
          </a:p>
        </p:txBody>
      </p:sp>
      <p:sp>
        <p:nvSpPr>
          <p:cNvPr id="5" name="عنصر نائب للتاريخ 4"/>
          <p:cNvSpPr>
            <a:spLocks noGrp="1"/>
          </p:cNvSpPr>
          <p:nvPr>
            <p:ph type="dt" sz="half" idx="10"/>
          </p:nvPr>
        </p:nvSpPr>
        <p:spPr/>
        <p:txBody>
          <a:bodyPr/>
          <a:lstStyle>
            <a:lvl1pPr>
              <a:defRPr>
                <a:solidFill>
                  <a:schemeClr val="tx1"/>
                </a:solidFill>
              </a:defRPr>
            </a:lvl1pPr>
            <a:extLst/>
          </a:lstStyle>
          <a:p>
            <a:fld id="{AA25F588-F713-46EA-A1AD-86CDEBAE86B5}" type="datetime8">
              <a:rPr lang="ar-IQ" smtClean="0"/>
              <a:t>03 نيسان، 19</a:t>
            </a:fld>
            <a:endParaRPr lang="ar-IQ"/>
          </a:p>
        </p:txBody>
      </p:sp>
      <p:sp>
        <p:nvSpPr>
          <p:cNvPr id="6" name="عنصر نائب للتذييل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IQ"/>
          </a:p>
        </p:txBody>
      </p:sp>
      <p:sp>
        <p:nvSpPr>
          <p:cNvPr id="7" name="عنصر نائب لرقم الشريحة 6"/>
          <p:cNvSpPr>
            <a:spLocks noGrp="1"/>
          </p:cNvSpPr>
          <p:nvPr>
            <p:ph type="sldNum" sz="quarter" idx="12"/>
          </p:nvPr>
        </p:nvSpPr>
        <p:spPr/>
        <p:txBody>
          <a:bodyPr/>
          <a:lstStyle>
            <a:lvl1pPr>
              <a:defRPr>
                <a:solidFill>
                  <a:schemeClr val="tx1"/>
                </a:solidFill>
              </a:defRPr>
            </a:lvl1pPr>
            <a:extLst/>
          </a:lstStyle>
          <a:p>
            <a:fld id="{0374A73D-D570-4D74-B9BC-33BAA8031BBC}" type="slidenum">
              <a:rPr lang="ar-IQ" smtClean="0"/>
              <a:t>‹#›</a:t>
            </a:fld>
            <a:endParaRPr lang="ar-IQ"/>
          </a:p>
        </p:txBody>
      </p:sp>
      <p:sp>
        <p:nvSpPr>
          <p:cNvPr id="2" name="عنوان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ar-SA" smtClean="0"/>
              <a:t>انقر لتحرير نمط العنوان الرئيسي</a:t>
            </a:r>
            <a:endParaRPr kumimoji="0" lang="en-US"/>
          </a:p>
        </p:txBody>
      </p:sp>
      <p:sp>
        <p:nvSpPr>
          <p:cNvPr id="8" name="شكل حر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شكل حر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مثلث قائم الزاوية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رابط مستقيم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شارة رتبة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شارة رتبة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شكل حر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شكل حر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مثلث قائم الزاوية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رابط مستقيم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عنصر نائب للعنوان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713C5A7-EE5F-41DC-89FD-09542F94C853}" type="datetime8">
              <a:rPr lang="ar-IQ" smtClean="0"/>
              <a:t>03 نيسان، 19</a:t>
            </a:fld>
            <a:endParaRPr lang="ar-IQ"/>
          </a:p>
        </p:txBody>
      </p:sp>
      <p:sp>
        <p:nvSpPr>
          <p:cNvPr id="22" name="عنصر نائب للتذييل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IQ"/>
          </a:p>
        </p:txBody>
      </p:sp>
      <p:sp>
        <p:nvSpPr>
          <p:cNvPr id="18" name="عنصر نائب لرقم الشريحة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374A73D-D570-4D74-B9BC-33BAA8031BBC}"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algn="ctr"/>
            <a:r>
              <a:rPr lang="ar-IQ" dirty="0" smtClean="0"/>
              <a:t>قانون العمل </a:t>
            </a:r>
            <a:br>
              <a:rPr lang="ar-IQ" dirty="0" smtClean="0"/>
            </a:br>
            <a:r>
              <a:rPr lang="ar-IQ" dirty="0" smtClean="0"/>
              <a:t>المرحلة الثالثة </a:t>
            </a:r>
            <a:endParaRPr lang="ar-IQ" dirty="0"/>
          </a:p>
        </p:txBody>
      </p:sp>
      <p:sp>
        <p:nvSpPr>
          <p:cNvPr id="3" name="عنوان فرعي 2"/>
          <p:cNvSpPr>
            <a:spLocks noGrp="1"/>
          </p:cNvSpPr>
          <p:nvPr>
            <p:ph type="subTitle" idx="1"/>
          </p:nvPr>
        </p:nvSpPr>
        <p:spPr>
          <a:xfrm>
            <a:off x="685800" y="3611606"/>
            <a:ext cx="7772400" cy="1545585"/>
          </a:xfrm>
        </p:spPr>
        <p:txBody>
          <a:bodyPr>
            <a:noAutofit/>
          </a:bodyPr>
          <a:lstStyle/>
          <a:p>
            <a:pPr algn="ctr"/>
            <a:r>
              <a:rPr lang="ar-IQ" sz="4400" dirty="0" smtClean="0">
                <a:solidFill>
                  <a:srgbClr val="FF0000"/>
                </a:solidFill>
              </a:rPr>
              <a:t>الفصل الدراسي الثاني</a:t>
            </a:r>
          </a:p>
          <a:p>
            <a:pPr algn="ctr"/>
            <a:r>
              <a:rPr lang="ar-IQ" sz="4400" dirty="0" smtClean="0">
                <a:solidFill>
                  <a:srgbClr val="FF0000"/>
                </a:solidFill>
              </a:rPr>
              <a:t>العام الدراسي 2018-2019</a:t>
            </a:r>
            <a:endParaRPr lang="ar-IQ" sz="4400" dirty="0">
              <a:solidFill>
                <a:srgbClr val="FF0000"/>
              </a:solidFill>
            </a:endParaRPr>
          </a:p>
        </p:txBody>
      </p:sp>
      <p:sp>
        <p:nvSpPr>
          <p:cNvPr id="6" name="عنصر نائب لرقم الشريحة 5"/>
          <p:cNvSpPr>
            <a:spLocks noGrp="1"/>
          </p:cNvSpPr>
          <p:nvPr>
            <p:ph type="sldNum" sz="quarter" idx="12"/>
          </p:nvPr>
        </p:nvSpPr>
        <p:spPr/>
        <p:txBody>
          <a:bodyPr/>
          <a:lstStyle/>
          <a:p>
            <a:fld id="{0374A73D-D570-4D74-B9BC-33BAA8031BBC}" type="slidenum">
              <a:rPr lang="ar-IQ" smtClean="0"/>
              <a:t>1</a:t>
            </a:fld>
            <a:endParaRPr lang="ar-IQ"/>
          </a:p>
        </p:txBody>
      </p:sp>
    </p:spTree>
    <p:extLst>
      <p:ext uri="{BB962C8B-B14F-4D97-AF65-F5344CB8AC3E}">
        <p14:creationId xmlns:p14="http://schemas.microsoft.com/office/powerpoint/2010/main" val="9256853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620688"/>
            <a:ext cx="8229600" cy="5386603"/>
          </a:xfrm>
        </p:spPr>
        <p:txBody>
          <a:bodyPr/>
          <a:lstStyle/>
          <a:p>
            <a:r>
              <a:rPr lang="ar-IQ" dirty="0" smtClean="0">
                <a:solidFill>
                  <a:srgbClr val="FF0000"/>
                </a:solidFill>
              </a:rPr>
              <a:t>أ. الوقف</a:t>
            </a:r>
          </a:p>
          <a:p>
            <a:pPr algn="just"/>
            <a:r>
              <a:rPr lang="ar-IQ" dirty="0" smtClean="0"/>
              <a:t>يتطلب القانون المدني العراقي لوقف مدة التقادم وجود عذر شرعي وقد اورد هذا القانون حالتين الاولى وجود المانع والثانية وجود العذر كما لو كان المدعي صغيرا او محجوزا وليس له ولي او كان خارج العراق من الاقطار البعيدة او ان تكون الدعوى بين الزوجين او بين الاصول والفروع او يكون هناك مانع قاهر يحول بين المدعي والمطالبة بحقوقه ففي مثل هذه الاحوال يوقف التقادم ومن ثم لا يعتد بالمدة التي مضت حيث تبدأ مدة تقادم جديدة كالمدة الاولى اما في حالة ما اذا ترك بعض الورثة الدعوى الخاصة بدين مورثهم من غير عذر شرعي في الوقت الذي يكون لدى البعض الاخر ذلك العذر فان الدعوى تسمح لهؤلاء  بقدر حقهم من الدين.  </a:t>
            </a:r>
            <a:endParaRPr lang="ar-IQ" dirty="0"/>
          </a:p>
        </p:txBody>
      </p:sp>
      <p:sp>
        <p:nvSpPr>
          <p:cNvPr id="3" name="عنصر نائب لرقم الشريحة 2"/>
          <p:cNvSpPr>
            <a:spLocks noGrp="1"/>
          </p:cNvSpPr>
          <p:nvPr>
            <p:ph type="sldNum" sz="quarter" idx="12"/>
          </p:nvPr>
        </p:nvSpPr>
        <p:spPr/>
        <p:txBody>
          <a:bodyPr/>
          <a:lstStyle/>
          <a:p>
            <a:fld id="{0374A73D-D570-4D74-B9BC-33BAA8031BBC}" type="slidenum">
              <a:rPr lang="ar-IQ" smtClean="0"/>
              <a:t>10</a:t>
            </a:fld>
            <a:endParaRPr lang="ar-IQ"/>
          </a:p>
        </p:txBody>
      </p:sp>
    </p:spTree>
    <p:extLst>
      <p:ext uri="{BB962C8B-B14F-4D97-AF65-F5344CB8AC3E}">
        <p14:creationId xmlns:p14="http://schemas.microsoft.com/office/powerpoint/2010/main" val="11114303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r>
              <a:rPr lang="ar-IQ" dirty="0" smtClean="0">
                <a:solidFill>
                  <a:srgbClr val="FF0000"/>
                </a:solidFill>
              </a:rPr>
              <a:t>ب – الانقطاع</a:t>
            </a:r>
          </a:p>
          <a:p>
            <a:pPr marL="109728" indent="0">
              <a:buNone/>
            </a:pPr>
            <a:r>
              <a:rPr lang="ar-IQ" dirty="0" smtClean="0"/>
              <a:t>يقرر القانون المدني انقطاع المدة الخاصة بعدم سماع الدعوى عند قيام المدعي بالحق في المطالبة  </a:t>
            </a:r>
            <a:r>
              <a:rPr lang="ar-IQ" dirty="0" smtClean="0"/>
              <a:t>القضائية حتى ولو رفعت الدعوى الى محكمة غير مختصة بسبب غلط مغتفر ولذا فذا ما طلب الدائن غريمه في المحكمة ولم تفصل بالعوى بحيث مضت المدة المقررة لقطع التقادم فانه تسمع دعواه كما تأخذ حكم المطالبة القضائية في قطع المدة المقررة لعدم سماع الدعوى الطلب الذي يتقدم به الدائن لقبول حقه سواء في تفليسة ام توزيع او اي عمل يقوم به الدائن بهدف التمسك بحقه خلال النظر في احدى الدعاوى التي ينظرها القضاء .</a:t>
            </a:r>
            <a:endParaRPr lang="ar-IQ" dirty="0"/>
          </a:p>
        </p:txBody>
      </p:sp>
      <p:sp>
        <p:nvSpPr>
          <p:cNvPr id="3" name="عنصر نائب لرقم الشريحة 2"/>
          <p:cNvSpPr>
            <a:spLocks noGrp="1"/>
          </p:cNvSpPr>
          <p:nvPr>
            <p:ph type="sldNum" sz="quarter" idx="12"/>
          </p:nvPr>
        </p:nvSpPr>
        <p:spPr/>
        <p:txBody>
          <a:bodyPr/>
          <a:lstStyle/>
          <a:p>
            <a:fld id="{0374A73D-D570-4D74-B9BC-33BAA8031BBC}" type="slidenum">
              <a:rPr lang="ar-IQ" smtClean="0"/>
              <a:t>11</a:t>
            </a:fld>
            <a:endParaRPr lang="ar-IQ"/>
          </a:p>
        </p:txBody>
      </p:sp>
    </p:spTree>
    <p:extLst>
      <p:ext uri="{BB962C8B-B14F-4D97-AF65-F5344CB8AC3E}">
        <p14:creationId xmlns:p14="http://schemas.microsoft.com/office/powerpoint/2010/main" val="7257174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lnSpcReduction="10000"/>
          </a:bodyPr>
          <a:lstStyle/>
          <a:p>
            <a:pPr algn="just"/>
            <a:r>
              <a:rPr lang="ar-IQ" dirty="0" smtClean="0"/>
              <a:t>لم تقتصر سلطات قاضي العمل على نوع معين من الدعاوى كما هو الحال بالنسبة لمحاكم البداءة او الجزاء وانما اشتملت كل ما تثيره علاقات العمل من منازعات او مخالفات سواء اكانت دعاوى مدنية او جزائية او تأديبية وبخصوص الدعاوى المدنية فقد وفر قانون العمل حماية مدنية للعامل الى ان قرر بموجبها بطلان كل اتفاق او شرط يخالف قواعده الامرة كما يقرر التعويض اذا ما تعرض العامل </a:t>
            </a:r>
            <a:r>
              <a:rPr lang="ar-IQ" dirty="0" err="1" smtClean="0"/>
              <a:t>للاضرار</a:t>
            </a:r>
            <a:r>
              <a:rPr lang="ar-IQ" dirty="0" smtClean="0"/>
              <a:t> وفقا </a:t>
            </a:r>
            <a:r>
              <a:rPr lang="ar-IQ" dirty="0" err="1" smtClean="0"/>
              <a:t>لاحكامه</a:t>
            </a:r>
            <a:r>
              <a:rPr lang="ar-IQ" dirty="0" smtClean="0"/>
              <a:t> او احكام القانون المدني </a:t>
            </a:r>
          </a:p>
          <a:p>
            <a:pPr algn="just"/>
            <a:r>
              <a:rPr lang="ar-IQ" dirty="0" smtClean="0"/>
              <a:t>كما وفر القانون المذكور حماية جنائية في حالة مخالفة قواعده الامرة حيث فرض على المخالف عقوبة الجنحة والتي تتمثل العقوبات بالحبس او الغرامة او بهما معا وجعلها تتراوح بين الحدود الدنيا والعليا وترك للقاضي حرية الحكم </a:t>
            </a:r>
            <a:r>
              <a:rPr lang="ar-IQ" dirty="0" err="1" smtClean="0"/>
              <a:t>باحدهما</a:t>
            </a:r>
            <a:r>
              <a:rPr lang="ar-IQ" dirty="0" smtClean="0"/>
              <a:t> او الجمع بينهما وذلك في الحالات الاتية  </a:t>
            </a:r>
            <a:endParaRPr lang="ar-IQ" dirty="0"/>
          </a:p>
        </p:txBody>
      </p:sp>
      <p:sp>
        <p:nvSpPr>
          <p:cNvPr id="3" name="عنصر نائب لرقم الشريحة 2"/>
          <p:cNvSpPr>
            <a:spLocks noGrp="1"/>
          </p:cNvSpPr>
          <p:nvPr>
            <p:ph type="sldNum" sz="quarter" idx="12"/>
          </p:nvPr>
        </p:nvSpPr>
        <p:spPr/>
        <p:txBody>
          <a:bodyPr/>
          <a:lstStyle/>
          <a:p>
            <a:fld id="{0374A73D-D570-4D74-B9BC-33BAA8031BBC}" type="slidenum">
              <a:rPr lang="ar-IQ" smtClean="0"/>
              <a:t>12</a:t>
            </a:fld>
            <a:endParaRPr lang="ar-IQ"/>
          </a:p>
        </p:txBody>
      </p:sp>
      <p:sp>
        <p:nvSpPr>
          <p:cNvPr id="4" name="عنوان 3"/>
          <p:cNvSpPr>
            <a:spLocks noGrp="1"/>
          </p:cNvSpPr>
          <p:nvPr>
            <p:ph type="title"/>
          </p:nvPr>
        </p:nvSpPr>
        <p:spPr/>
        <p:txBody>
          <a:bodyPr>
            <a:normAutofit fontScale="90000"/>
          </a:bodyPr>
          <a:lstStyle/>
          <a:p>
            <a:pPr algn="ctr"/>
            <a:r>
              <a:rPr lang="ar-IQ" dirty="0" smtClean="0"/>
              <a:t>المطلب لثالث </a:t>
            </a:r>
            <a:br>
              <a:rPr lang="ar-IQ" dirty="0" smtClean="0"/>
            </a:br>
            <a:r>
              <a:rPr lang="ar-IQ" dirty="0" smtClean="0"/>
              <a:t>سلطا ت قاضي العمل </a:t>
            </a:r>
            <a:endParaRPr lang="ar-IQ" dirty="0"/>
          </a:p>
        </p:txBody>
      </p:sp>
    </p:spTree>
    <p:extLst>
      <p:ext uri="{BB962C8B-B14F-4D97-AF65-F5344CB8AC3E}">
        <p14:creationId xmlns:p14="http://schemas.microsoft.com/office/powerpoint/2010/main" val="3815003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620688"/>
            <a:ext cx="8229600" cy="5386603"/>
          </a:xfrm>
        </p:spPr>
        <p:txBody>
          <a:bodyPr>
            <a:normAutofit/>
          </a:bodyPr>
          <a:lstStyle/>
          <a:p>
            <a:r>
              <a:rPr lang="ar-IQ" dirty="0" smtClean="0"/>
              <a:t>1- مخالفة الاحكام الخاصة بتشغيل العامل الاجنبي.</a:t>
            </a:r>
          </a:p>
          <a:p>
            <a:pPr marL="109728" indent="0">
              <a:buNone/>
            </a:pPr>
            <a:r>
              <a:rPr lang="ar-IQ" dirty="0" smtClean="0"/>
              <a:t>2- مخالفة الاحكام الخاصة </a:t>
            </a:r>
            <a:r>
              <a:rPr lang="ar-IQ" dirty="0" err="1" smtClean="0"/>
              <a:t>بالاجور</a:t>
            </a:r>
            <a:r>
              <a:rPr lang="ar-IQ" dirty="0" smtClean="0"/>
              <a:t> وتحديدها .</a:t>
            </a:r>
          </a:p>
          <a:p>
            <a:pPr marL="109728" indent="0">
              <a:buNone/>
            </a:pPr>
            <a:r>
              <a:rPr lang="ar-IQ" dirty="0" smtClean="0"/>
              <a:t>3- </a:t>
            </a:r>
            <a:r>
              <a:rPr lang="ar-IQ" dirty="0">
                <a:solidFill>
                  <a:prstClr val="black"/>
                </a:solidFill>
              </a:rPr>
              <a:t>مخالفة الاحكام الخاصة </a:t>
            </a:r>
            <a:r>
              <a:rPr lang="ar-IQ" dirty="0" err="1" smtClean="0">
                <a:solidFill>
                  <a:prstClr val="black"/>
                </a:solidFill>
              </a:rPr>
              <a:t>باوقات</a:t>
            </a:r>
            <a:r>
              <a:rPr lang="ar-IQ" dirty="0" smtClean="0">
                <a:solidFill>
                  <a:prstClr val="black"/>
                </a:solidFill>
              </a:rPr>
              <a:t> العمل والراحة والاجازات والاعياد</a:t>
            </a:r>
          </a:p>
          <a:p>
            <a:pPr marL="109728" indent="0">
              <a:buNone/>
            </a:pPr>
            <a:r>
              <a:rPr lang="ar-IQ" dirty="0" smtClean="0">
                <a:solidFill>
                  <a:prstClr val="black"/>
                </a:solidFill>
              </a:rPr>
              <a:t>4- </a:t>
            </a:r>
            <a:r>
              <a:rPr lang="ar-IQ" dirty="0">
                <a:solidFill>
                  <a:prstClr val="black"/>
                </a:solidFill>
              </a:rPr>
              <a:t>مخالفة الاحكام الخاصة </a:t>
            </a:r>
            <a:r>
              <a:rPr lang="ar-IQ" dirty="0" smtClean="0">
                <a:solidFill>
                  <a:prstClr val="black"/>
                </a:solidFill>
              </a:rPr>
              <a:t>بتنظيم عمل النساء والاحداث </a:t>
            </a:r>
          </a:p>
          <a:p>
            <a:pPr marL="109728" lvl="0" indent="0">
              <a:buClr>
                <a:srgbClr val="2DA2BF"/>
              </a:buClr>
              <a:buNone/>
            </a:pPr>
            <a:r>
              <a:rPr lang="ar-IQ" dirty="0" smtClean="0">
                <a:solidFill>
                  <a:prstClr val="black"/>
                </a:solidFill>
              </a:rPr>
              <a:t>5-</a:t>
            </a:r>
            <a:r>
              <a:rPr lang="ar-IQ" dirty="0">
                <a:solidFill>
                  <a:prstClr val="black"/>
                </a:solidFill>
              </a:rPr>
              <a:t>مخالفة الاحكام الخاصة </a:t>
            </a:r>
            <a:r>
              <a:rPr lang="ar-IQ" dirty="0" smtClean="0">
                <a:solidFill>
                  <a:prstClr val="black"/>
                </a:solidFill>
              </a:rPr>
              <a:t>بحماية عمال المقالع</a:t>
            </a:r>
          </a:p>
          <a:p>
            <a:pPr marL="109728" lvl="0" indent="0">
              <a:buClr>
                <a:srgbClr val="2DA2BF"/>
              </a:buClr>
              <a:buNone/>
            </a:pPr>
            <a:r>
              <a:rPr lang="ar-IQ" dirty="0" smtClean="0">
                <a:solidFill>
                  <a:prstClr val="black"/>
                </a:solidFill>
              </a:rPr>
              <a:t>6- </a:t>
            </a:r>
            <a:r>
              <a:rPr lang="ar-IQ" dirty="0">
                <a:solidFill>
                  <a:prstClr val="black"/>
                </a:solidFill>
              </a:rPr>
              <a:t>مخالفة الاحكام الخاصة </a:t>
            </a:r>
            <a:r>
              <a:rPr lang="ar-IQ" dirty="0" smtClean="0">
                <a:solidFill>
                  <a:prstClr val="black"/>
                </a:solidFill>
              </a:rPr>
              <a:t>باحتياطات العمل</a:t>
            </a:r>
          </a:p>
          <a:p>
            <a:pPr marL="109728" lvl="0" indent="0">
              <a:buClr>
                <a:srgbClr val="2DA2BF"/>
              </a:buClr>
              <a:buNone/>
            </a:pPr>
            <a:r>
              <a:rPr lang="ar-IQ" dirty="0" smtClean="0">
                <a:solidFill>
                  <a:prstClr val="black"/>
                </a:solidFill>
              </a:rPr>
              <a:t>7-</a:t>
            </a:r>
            <a:r>
              <a:rPr lang="ar-IQ" dirty="0">
                <a:solidFill>
                  <a:prstClr val="black"/>
                </a:solidFill>
              </a:rPr>
              <a:t>مخالفة الاحكام الخاصة </a:t>
            </a:r>
            <a:r>
              <a:rPr lang="ar-IQ" dirty="0" smtClean="0">
                <a:solidFill>
                  <a:prstClr val="black"/>
                </a:solidFill>
              </a:rPr>
              <a:t>بممانعة او عرقلة اعمال تفتيش العمل او لجان التفتيش </a:t>
            </a:r>
            <a:endParaRPr lang="ar-IQ" dirty="0">
              <a:solidFill>
                <a:prstClr val="black"/>
              </a:solidFill>
            </a:endParaRPr>
          </a:p>
          <a:p>
            <a:pPr marL="109728" indent="0">
              <a:buNone/>
            </a:pPr>
            <a:r>
              <a:rPr lang="ar-IQ" dirty="0" smtClean="0"/>
              <a:t>وقد عمد المشرع في قانون العمل النافذ رقم (37) لسنة 2015 الى تعديل مبالغ الغرامات وذلك لتتناسب مع مقدار الزيادة في الاسعار لذا تم تعديلها بالقدر الذي تكون اكثر فاعلية لزجر المخالف وردع غيره.</a:t>
            </a:r>
          </a:p>
          <a:p>
            <a:endParaRPr lang="ar-IQ" dirty="0"/>
          </a:p>
        </p:txBody>
      </p:sp>
      <p:sp>
        <p:nvSpPr>
          <p:cNvPr id="3" name="عنصر نائب لرقم الشريحة 2"/>
          <p:cNvSpPr>
            <a:spLocks noGrp="1"/>
          </p:cNvSpPr>
          <p:nvPr>
            <p:ph type="sldNum" sz="quarter" idx="12"/>
          </p:nvPr>
        </p:nvSpPr>
        <p:spPr/>
        <p:txBody>
          <a:bodyPr/>
          <a:lstStyle/>
          <a:p>
            <a:fld id="{0374A73D-D570-4D74-B9BC-33BAA8031BBC}" type="slidenum">
              <a:rPr lang="ar-IQ" smtClean="0"/>
              <a:t>13</a:t>
            </a:fld>
            <a:endParaRPr lang="ar-IQ"/>
          </a:p>
        </p:txBody>
      </p:sp>
    </p:spTree>
    <p:extLst>
      <p:ext uri="{BB962C8B-B14F-4D97-AF65-F5344CB8AC3E}">
        <p14:creationId xmlns:p14="http://schemas.microsoft.com/office/powerpoint/2010/main" val="36834824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algn="ctr"/>
            <a:r>
              <a:rPr lang="ar-IQ" dirty="0" smtClean="0">
                <a:solidFill>
                  <a:srgbClr val="FF0000"/>
                </a:solidFill>
              </a:rPr>
              <a:t>اصول التقاضي في دعاوى العمل وتقادمها</a:t>
            </a:r>
            <a:endParaRPr lang="ar-IQ" dirty="0">
              <a:solidFill>
                <a:srgbClr val="FF0000"/>
              </a:solidFill>
            </a:endParaRPr>
          </a:p>
        </p:txBody>
      </p:sp>
      <p:sp>
        <p:nvSpPr>
          <p:cNvPr id="5" name="عنصر نائب لرقم الشريحة 4"/>
          <p:cNvSpPr>
            <a:spLocks noGrp="1"/>
          </p:cNvSpPr>
          <p:nvPr>
            <p:ph type="sldNum" sz="quarter" idx="12"/>
          </p:nvPr>
        </p:nvSpPr>
        <p:spPr/>
        <p:txBody>
          <a:bodyPr/>
          <a:lstStyle/>
          <a:p>
            <a:fld id="{0374A73D-D570-4D74-B9BC-33BAA8031BBC}" type="slidenum">
              <a:rPr lang="ar-IQ" smtClean="0"/>
              <a:t>2</a:t>
            </a:fld>
            <a:endParaRPr lang="ar-IQ"/>
          </a:p>
        </p:txBody>
      </p:sp>
    </p:spTree>
    <p:extLst>
      <p:ext uri="{BB962C8B-B14F-4D97-AF65-F5344CB8AC3E}">
        <p14:creationId xmlns:p14="http://schemas.microsoft.com/office/powerpoint/2010/main" val="19515790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lnSpcReduction="10000"/>
          </a:bodyPr>
          <a:lstStyle/>
          <a:p>
            <a:pPr algn="just"/>
            <a:r>
              <a:rPr lang="ar-IQ" dirty="0" smtClean="0"/>
              <a:t>لقد اسند قانون العمل مهمة نظر منازعات العمل الى محاكم ابتدائية هي محاكم العمل والزامها باتباع اجراءات اكثر يسرا في اقامة الدعوى او نظرها قياسا على </a:t>
            </a:r>
            <a:r>
              <a:rPr lang="ar-IQ" dirty="0" err="1" smtClean="0"/>
              <a:t>ماهو</a:t>
            </a:r>
            <a:r>
              <a:rPr lang="ar-IQ" dirty="0" smtClean="0"/>
              <a:t> متبع من اجراءات في نطاق الدعاوى العادية توفيرا للوقت واقتصادا في المال واستكمالا لهذه الاجراءات فانه يقضي ان يشمل الحكم بالنفاذ المعجل فضلا عن اعفائها من الرسوم القضائية كما </a:t>
            </a:r>
            <a:r>
              <a:rPr lang="ar-IQ" dirty="0" err="1" smtClean="0"/>
              <a:t>ياتي</a:t>
            </a:r>
            <a:r>
              <a:rPr lang="ar-IQ" dirty="0" smtClean="0"/>
              <a:t> :</a:t>
            </a:r>
          </a:p>
          <a:p>
            <a:pPr algn="just"/>
            <a:r>
              <a:rPr lang="ar-IQ" dirty="0" smtClean="0">
                <a:solidFill>
                  <a:srgbClr val="FF0000"/>
                </a:solidFill>
              </a:rPr>
              <a:t>1- الاعفاء من الرسوم القضائية .</a:t>
            </a:r>
          </a:p>
          <a:p>
            <a:pPr marL="109728" indent="0" algn="just">
              <a:buNone/>
            </a:pPr>
            <a:r>
              <a:rPr lang="ar-IQ" dirty="0"/>
              <a:t> </a:t>
            </a:r>
            <a:r>
              <a:rPr lang="ar-IQ" dirty="0" smtClean="0"/>
              <a:t>  ان قيام خصومة  بين عامل وصاحب عمل يستلزم معها اقامة دعوى ودفع رسوم قضائية ولما كان العامل </a:t>
            </a:r>
            <a:r>
              <a:rPr lang="ar-IQ" dirty="0" err="1" smtClean="0"/>
              <a:t>لايقوى</a:t>
            </a:r>
            <a:r>
              <a:rPr lang="ar-IQ" dirty="0" smtClean="0"/>
              <a:t> في الغالب على دفعها فان بعض التشريعات العربية قد اعفت العامل من دفع الرسوم او تأجيلها لحين اكتساب الحكم الدرجة القطعية فاذا ما صدر قرار لصالح العامل فسوف </a:t>
            </a:r>
          </a:p>
        </p:txBody>
      </p:sp>
      <p:sp>
        <p:nvSpPr>
          <p:cNvPr id="2" name="عنوان 1"/>
          <p:cNvSpPr>
            <a:spLocks noGrp="1"/>
          </p:cNvSpPr>
          <p:nvPr>
            <p:ph type="title"/>
          </p:nvPr>
        </p:nvSpPr>
        <p:spPr/>
        <p:txBody>
          <a:bodyPr>
            <a:normAutofit fontScale="90000"/>
          </a:bodyPr>
          <a:lstStyle/>
          <a:p>
            <a:pPr algn="ctr"/>
            <a:r>
              <a:rPr lang="ar-IQ" dirty="0" smtClean="0">
                <a:solidFill>
                  <a:srgbClr val="FF0000"/>
                </a:solidFill>
              </a:rPr>
              <a:t>المطلب الاول</a:t>
            </a:r>
            <a:br>
              <a:rPr lang="ar-IQ" dirty="0" smtClean="0">
                <a:solidFill>
                  <a:srgbClr val="FF0000"/>
                </a:solidFill>
              </a:rPr>
            </a:br>
            <a:r>
              <a:rPr lang="ar-IQ" dirty="0" smtClean="0">
                <a:solidFill>
                  <a:srgbClr val="FF0000"/>
                </a:solidFill>
              </a:rPr>
              <a:t>اصول التقاضي امام محاكم العمل</a:t>
            </a:r>
            <a:endParaRPr lang="ar-IQ" dirty="0">
              <a:solidFill>
                <a:srgbClr val="FF0000"/>
              </a:solidFill>
            </a:endParaRPr>
          </a:p>
        </p:txBody>
      </p:sp>
      <p:sp>
        <p:nvSpPr>
          <p:cNvPr id="6" name="عنصر نائب لرقم الشريحة 5"/>
          <p:cNvSpPr>
            <a:spLocks noGrp="1"/>
          </p:cNvSpPr>
          <p:nvPr>
            <p:ph type="sldNum" sz="quarter" idx="12"/>
          </p:nvPr>
        </p:nvSpPr>
        <p:spPr/>
        <p:txBody>
          <a:bodyPr/>
          <a:lstStyle/>
          <a:p>
            <a:fld id="{0374A73D-D570-4D74-B9BC-33BAA8031BBC}" type="slidenum">
              <a:rPr lang="ar-IQ" smtClean="0"/>
              <a:t>3</a:t>
            </a:fld>
            <a:endParaRPr lang="ar-IQ"/>
          </a:p>
        </p:txBody>
      </p:sp>
    </p:spTree>
    <p:extLst>
      <p:ext uri="{BB962C8B-B14F-4D97-AF65-F5344CB8AC3E}">
        <p14:creationId xmlns:p14="http://schemas.microsoft.com/office/powerpoint/2010/main" val="24644091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fontScale="92500"/>
          </a:bodyPr>
          <a:lstStyle/>
          <a:p>
            <a:pPr algn="just"/>
            <a:r>
              <a:rPr lang="ar-IQ" dirty="0" smtClean="0"/>
              <a:t>تحصل الرسوم من المحكوم عليه ، اما اذا خسر دعواه ولم تظهر انها كيدية فيكلف بدفع رسومها المقررة ، اما موقف قانون العمل رقم (71) لسنة 1987 الملغي فانه لم يعفي دعاوى العمل من الرسوم القضائية في الوقت الذي سبق ان اعفاها قانون العمل رقم 151 لسنة 1970 الملغي شملت القضايا الداخلة جميعها في اختصاص قضاء العمل من الرسوم والطوابع والتأمينات والسلف القضائية والمالية ولمراحل التقاضي جميعها سواء تلك الدعاوى التي ترفعها المنظمات النقابية العمالية المختلفة ام تلك التي يرفعها العمال او المستحقون عنهم ، ولكن هذا </a:t>
            </a:r>
            <a:r>
              <a:rPr lang="ar-IQ" dirty="0" err="1" smtClean="0"/>
              <a:t>لايعني</a:t>
            </a:r>
            <a:r>
              <a:rPr lang="ar-IQ" dirty="0" smtClean="0"/>
              <a:t> بان العمال او من يمثلهم </a:t>
            </a:r>
            <a:r>
              <a:rPr lang="ar-IQ" dirty="0" err="1" smtClean="0"/>
              <a:t>لايستطيعون</a:t>
            </a:r>
            <a:r>
              <a:rPr lang="ar-IQ" dirty="0" smtClean="0"/>
              <a:t> الحصول عليها ذلك ان قانون  هذا الاعفاء ذلك ان قانون الرسوم العدلية يقرر منح المعونة القضائية للفقراء الذين </a:t>
            </a:r>
            <a:r>
              <a:rPr lang="ar-IQ" dirty="0" err="1" smtClean="0"/>
              <a:t>لايقدرون</a:t>
            </a:r>
            <a:r>
              <a:rPr lang="ar-IQ" dirty="0" smtClean="0"/>
              <a:t> عن دفع هذه الرسوم في الدعاوى او الطعون التي ترفع عنهم بمقتضى القانون لان العمال يعدون من الطبقات الفقيرة بشرط</a:t>
            </a:r>
          </a:p>
        </p:txBody>
      </p:sp>
      <p:sp>
        <p:nvSpPr>
          <p:cNvPr id="3" name="عنصر نائب لرقم الشريحة 2"/>
          <p:cNvSpPr>
            <a:spLocks noGrp="1"/>
          </p:cNvSpPr>
          <p:nvPr>
            <p:ph type="sldNum" sz="quarter" idx="12"/>
          </p:nvPr>
        </p:nvSpPr>
        <p:spPr/>
        <p:txBody>
          <a:bodyPr/>
          <a:lstStyle/>
          <a:p>
            <a:fld id="{0374A73D-D570-4D74-B9BC-33BAA8031BBC}" type="slidenum">
              <a:rPr lang="ar-IQ" smtClean="0"/>
              <a:t>4</a:t>
            </a:fld>
            <a:endParaRPr lang="ar-IQ"/>
          </a:p>
        </p:txBody>
      </p:sp>
    </p:spTree>
    <p:extLst>
      <p:ext uri="{BB962C8B-B14F-4D97-AF65-F5344CB8AC3E}">
        <p14:creationId xmlns:p14="http://schemas.microsoft.com/office/powerpoint/2010/main" val="14192671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fontScale="92500"/>
          </a:bodyPr>
          <a:lstStyle/>
          <a:p>
            <a:r>
              <a:rPr lang="ar-IQ" dirty="0" smtClean="0"/>
              <a:t>ان يكون هناك احتمال لكسب الدعوى من قبلهم ، اما قانون العمل النافذ رقم (37) لسنة 2015 فقد اعفى </a:t>
            </a:r>
            <a:r>
              <a:rPr lang="ar-IQ" dirty="0"/>
              <a:t>بموجب المادة (166/ ثانيا) </a:t>
            </a:r>
            <a:r>
              <a:rPr lang="ar-IQ" dirty="0" smtClean="0"/>
              <a:t>العامل المدعي او المنظمة النقابية من دفع رسوم </a:t>
            </a:r>
            <a:r>
              <a:rPr lang="ar-IQ" dirty="0" err="1" smtClean="0"/>
              <a:t>اقاحمة</a:t>
            </a:r>
            <a:r>
              <a:rPr lang="ar-IQ" dirty="0" smtClean="0"/>
              <a:t> الدعوى في جميع مراحل التقاضي.</a:t>
            </a:r>
          </a:p>
          <a:p>
            <a:pPr marL="109728" indent="0">
              <a:buNone/>
            </a:pPr>
            <a:r>
              <a:rPr lang="ar-IQ" dirty="0">
                <a:solidFill>
                  <a:srgbClr val="FF0000"/>
                </a:solidFill>
              </a:rPr>
              <a:t>2</a:t>
            </a:r>
            <a:r>
              <a:rPr lang="ar-IQ" dirty="0" smtClean="0">
                <a:solidFill>
                  <a:srgbClr val="FF0000"/>
                </a:solidFill>
              </a:rPr>
              <a:t>- نظر الدعوى على وجه الاستعجال </a:t>
            </a:r>
          </a:p>
          <a:p>
            <a:pPr marL="109728" indent="0">
              <a:buNone/>
            </a:pPr>
            <a:r>
              <a:rPr lang="ar-IQ" dirty="0" smtClean="0"/>
              <a:t>ان الطريق العادي للتقاضي يعد بطيئا فهو يحتاج الى وقت طويل لحسم الدعوى لاسيما اذا كان الخصم له مصلحة مباشرة في المماطلة وتأخير الدعوى لهذا السبب فان التوجه في الوقت الحاضر هو رفض التأجيلات الا اذا وجدت ضرورات جدية في الامر ، ويشترط ان يكون التأجيل لمدة قصيرة وعلى سبيل </a:t>
            </a:r>
            <a:r>
              <a:rPr lang="ar-IQ" dirty="0" err="1" smtClean="0"/>
              <a:t>الاستثنا</a:t>
            </a:r>
            <a:r>
              <a:rPr lang="ar-IQ" dirty="0" smtClean="0"/>
              <a:t>، وهذا ما اخذ به المشرع العراقي في قانون العمل النافذ رقم (37) لسنة 2015 في المادة (166/ ثالثا) حيث اعتبر دعوى العمل من الدعاوى المستعجلة  </a:t>
            </a:r>
            <a:endParaRPr lang="ar-IQ" dirty="0"/>
          </a:p>
        </p:txBody>
      </p:sp>
      <p:sp>
        <p:nvSpPr>
          <p:cNvPr id="3" name="عنصر نائب لرقم الشريحة 2"/>
          <p:cNvSpPr>
            <a:spLocks noGrp="1"/>
          </p:cNvSpPr>
          <p:nvPr>
            <p:ph type="sldNum" sz="quarter" idx="12"/>
          </p:nvPr>
        </p:nvSpPr>
        <p:spPr/>
        <p:txBody>
          <a:bodyPr/>
          <a:lstStyle/>
          <a:p>
            <a:fld id="{0374A73D-D570-4D74-B9BC-33BAA8031BBC}" type="slidenum">
              <a:rPr lang="ar-IQ" smtClean="0"/>
              <a:t>5</a:t>
            </a:fld>
            <a:endParaRPr lang="ar-IQ"/>
          </a:p>
        </p:txBody>
      </p:sp>
    </p:spTree>
    <p:extLst>
      <p:ext uri="{BB962C8B-B14F-4D97-AF65-F5344CB8AC3E}">
        <p14:creationId xmlns:p14="http://schemas.microsoft.com/office/powerpoint/2010/main" val="30187057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fontScale="92500" lnSpcReduction="20000"/>
          </a:bodyPr>
          <a:lstStyle/>
          <a:p>
            <a:pPr marL="109728" indent="0">
              <a:buNone/>
            </a:pPr>
            <a:r>
              <a:rPr lang="ar-IQ" dirty="0">
                <a:solidFill>
                  <a:srgbClr val="FF0000"/>
                </a:solidFill>
              </a:rPr>
              <a:t>3</a:t>
            </a:r>
            <a:r>
              <a:rPr lang="ar-IQ" dirty="0" smtClean="0">
                <a:solidFill>
                  <a:srgbClr val="FF0000"/>
                </a:solidFill>
              </a:rPr>
              <a:t>- النفاذ المعجل </a:t>
            </a:r>
          </a:p>
          <a:p>
            <a:pPr marL="109728" indent="0" algn="just">
              <a:buNone/>
            </a:pPr>
            <a:r>
              <a:rPr lang="ar-IQ" dirty="0" smtClean="0"/>
              <a:t>ان ضعف العامل اقتصاديا يجعله لا يتحمل الانتظار لحين ان يصبح الحكم الصادر من محكمة العمل نهائيا لذا فان المصلحة العامة تستلزم تقديم رعاية خاصة للعمال فتجيز لهم تنفيذ الحكم الصادر لصالحهم من دون ان ينتظروا اجراءات الطعن في الحكم ومراحل الفصل فيه لحين صدور القرار النهائي في القضية لذا فان النفاذ المعجل هو بطبيعته مؤقت اذ تتوقف صحته ودوامه على مدة تأييد الحكم الابتدائي من عدمه وهو يخص الاحكام المستعجلة التي يتعين تنفيذها فورا في سبيل عدم تفويت الفرصة المراد منها ، كما هو الحال فيما يتعلق بالقضايا الخاصة </a:t>
            </a:r>
            <a:r>
              <a:rPr lang="ar-IQ" dirty="0" err="1" smtClean="0"/>
              <a:t>بالاجور</a:t>
            </a:r>
            <a:r>
              <a:rPr lang="ar-IQ" dirty="0" smtClean="0"/>
              <a:t> والفصل من العمل ومن ثم فان النفاذ المؤقت يعد رخصة وليس حق للمحكوم له وفي حالة ما اذا ظهر بان المحكوم له غير محق بدعواه يلتزم برد ما قبضه تنفيذا للحكم المؤقت في حالة الغائه كذلك يلتزم بالتعويض حتى في الحالات التي يوجد فيها حسن النية </a:t>
            </a:r>
            <a:r>
              <a:rPr lang="ar-IQ" dirty="0" err="1" smtClean="0"/>
              <a:t>لانه</a:t>
            </a:r>
            <a:r>
              <a:rPr lang="ar-IQ" dirty="0" smtClean="0"/>
              <a:t> يقوم به على مسؤوليته  </a:t>
            </a:r>
          </a:p>
          <a:p>
            <a:pPr marL="109728" indent="0">
              <a:buNone/>
            </a:pPr>
            <a:endParaRPr lang="ar-IQ" dirty="0"/>
          </a:p>
        </p:txBody>
      </p:sp>
      <p:sp>
        <p:nvSpPr>
          <p:cNvPr id="3" name="عنصر نائب لرقم الشريحة 2"/>
          <p:cNvSpPr>
            <a:spLocks noGrp="1"/>
          </p:cNvSpPr>
          <p:nvPr>
            <p:ph type="sldNum" sz="quarter" idx="12"/>
          </p:nvPr>
        </p:nvSpPr>
        <p:spPr/>
        <p:txBody>
          <a:bodyPr/>
          <a:lstStyle/>
          <a:p>
            <a:fld id="{0374A73D-D570-4D74-B9BC-33BAA8031BBC}" type="slidenum">
              <a:rPr lang="ar-IQ" smtClean="0"/>
              <a:t>6</a:t>
            </a:fld>
            <a:endParaRPr lang="ar-IQ"/>
          </a:p>
        </p:txBody>
      </p:sp>
    </p:spTree>
    <p:extLst>
      <p:ext uri="{BB962C8B-B14F-4D97-AF65-F5344CB8AC3E}">
        <p14:creationId xmlns:p14="http://schemas.microsoft.com/office/powerpoint/2010/main" val="27351890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lnSpcReduction="10000"/>
          </a:bodyPr>
          <a:lstStyle/>
          <a:p>
            <a:pPr algn="just"/>
            <a:r>
              <a:rPr lang="ar-IQ" dirty="0" smtClean="0"/>
              <a:t>اما موقف قانون العمل رقم 71 لسنة 1987 الملغي وكذلك قانون العمل النافذ رقم (37) لسنة 2015 فانهما لم يوردا اي نص بهذا الشأن في الوقت الذي اشار الى ذلك قانون العمل رقم (151) لسنة 1970 الملغي  وبالرجوع الى قانون المرافعات المدنية فقد اجاز الحكم بالنفاذ المعجل بناء على طلب المدعي في حالة ما اذا بني الحكم على سند رسمي او على اقرار المدعى عليه بالحق المدعى به او على </a:t>
            </a:r>
            <a:r>
              <a:rPr lang="ar-IQ" dirty="0" err="1" smtClean="0"/>
              <a:t>نكوله</a:t>
            </a:r>
            <a:r>
              <a:rPr lang="ar-IQ" dirty="0" smtClean="0"/>
              <a:t> عن حلف اليمين ، كما اوجب هذا القانون الحكم بالنفاذ المعجل في المواد المستعجلة والاوامر الصادرة على العرائض وتتولى محكمة الموضوع تنفيذ قرارها مباشرة فضلا عن انه يجوز تنفيذها عن طريق دائرة التنفيذ عند الاقتضاء علما بان هذا التنفيذ لا يؤخر مراجعة طرق الطعن المقررة قانونا الا اذا قررت المحكمة المذكورة خلاف ذلك </a:t>
            </a:r>
            <a:endParaRPr lang="ar-IQ" dirty="0"/>
          </a:p>
        </p:txBody>
      </p:sp>
      <p:sp>
        <p:nvSpPr>
          <p:cNvPr id="3" name="عنصر نائب لرقم الشريحة 2"/>
          <p:cNvSpPr>
            <a:spLocks noGrp="1"/>
          </p:cNvSpPr>
          <p:nvPr>
            <p:ph type="sldNum" sz="quarter" idx="12"/>
          </p:nvPr>
        </p:nvSpPr>
        <p:spPr/>
        <p:txBody>
          <a:bodyPr/>
          <a:lstStyle/>
          <a:p>
            <a:fld id="{0374A73D-D570-4D74-B9BC-33BAA8031BBC}" type="slidenum">
              <a:rPr lang="ar-IQ" smtClean="0"/>
              <a:t>7</a:t>
            </a:fld>
            <a:endParaRPr lang="ar-IQ"/>
          </a:p>
        </p:txBody>
      </p:sp>
    </p:spTree>
    <p:extLst>
      <p:ext uri="{BB962C8B-B14F-4D97-AF65-F5344CB8AC3E}">
        <p14:creationId xmlns:p14="http://schemas.microsoft.com/office/powerpoint/2010/main" val="12088033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fontScale="92500" lnSpcReduction="20000"/>
          </a:bodyPr>
          <a:lstStyle/>
          <a:p>
            <a:pPr algn="just"/>
            <a:r>
              <a:rPr lang="ar-IQ" dirty="0" smtClean="0"/>
              <a:t>لقد اثارت مسألة تقادم دعوى العمل عددا من الموضوعات تتعلق بسريان التقادم وطبيعته واساسه ثم الوقف والانقطاع الذي يرد عليه ومن النظر الى قانون العمل فانه اورد نصا عاما دون ايراد اي تفصيل يتعلق بوقف التقادم او انقطاعه مما يقتضي الرجوع الى القواعد العامة في القانون المدني لبيان احكامه لذا فسوف نتناول هذا الموضوع بالنقاط الاتية:</a:t>
            </a:r>
          </a:p>
          <a:p>
            <a:pPr marL="109728" indent="0" algn="just">
              <a:buNone/>
            </a:pPr>
            <a:r>
              <a:rPr lang="ar-IQ" dirty="0" smtClean="0">
                <a:solidFill>
                  <a:srgbClr val="FF0000"/>
                </a:solidFill>
              </a:rPr>
              <a:t>1- سريان التقادم :</a:t>
            </a:r>
          </a:p>
          <a:p>
            <a:pPr marL="109728" indent="0" algn="just">
              <a:buNone/>
            </a:pPr>
            <a:r>
              <a:rPr lang="ar-IQ" dirty="0" smtClean="0"/>
              <a:t>لقد اورد قانون العمل العراقي حكما عالج بموجبه حالة مرور الزمان المانع من سماع الدعوى الذي نصه( </a:t>
            </a:r>
            <a:r>
              <a:rPr lang="ar-IQ" dirty="0" err="1" smtClean="0"/>
              <a:t>لاتسمع</a:t>
            </a:r>
            <a:r>
              <a:rPr lang="ar-IQ" dirty="0" smtClean="0"/>
              <a:t> الدعوى بالحقوق والتعويضات المستحقة للعمال بعد مرور 3 سنوات على استحقاقها ) ومن النظر الى احكام هذا النص نجد بانه منع الادعاء بالحقوق والتعويضات المستحقة لهم بعد مرور 3 سنوات على استحقاقها في الوقت الذي حدد القانون المدني مدة اقصر للتقادم حين نص على ان ( الدعاوى الناشئة عن عقد العمل </a:t>
            </a:r>
            <a:r>
              <a:rPr lang="ar-IQ" dirty="0" err="1" smtClean="0"/>
              <a:t>لايجوز</a:t>
            </a:r>
            <a:r>
              <a:rPr lang="ar-IQ" dirty="0" smtClean="0"/>
              <a:t> سماعها بعد سنة تبدأ من وقت قيام سبب الدعوى الا فيما يتعلق بالعمولة والمشاركة في الارباح والنسب المئوية من ثمن المبيعات فان السنة </a:t>
            </a:r>
            <a:r>
              <a:rPr lang="ar-IQ" dirty="0" err="1" smtClean="0"/>
              <a:t>لاتبدأ</a:t>
            </a:r>
            <a:r>
              <a:rPr lang="ar-IQ" dirty="0" smtClean="0"/>
              <a:t> الا من الوقت الذي يسلم فيه رب العمل  </a:t>
            </a:r>
            <a:endParaRPr lang="ar-IQ" dirty="0"/>
          </a:p>
        </p:txBody>
      </p:sp>
      <p:sp>
        <p:nvSpPr>
          <p:cNvPr id="3" name="عنوان 2"/>
          <p:cNvSpPr>
            <a:spLocks noGrp="1"/>
          </p:cNvSpPr>
          <p:nvPr>
            <p:ph type="title"/>
          </p:nvPr>
        </p:nvSpPr>
        <p:spPr/>
        <p:txBody>
          <a:bodyPr>
            <a:normAutofit fontScale="90000"/>
          </a:bodyPr>
          <a:lstStyle/>
          <a:p>
            <a:pPr algn="ctr"/>
            <a:r>
              <a:rPr lang="ar-IQ" dirty="0" smtClean="0">
                <a:solidFill>
                  <a:srgbClr val="FF0000"/>
                </a:solidFill>
              </a:rPr>
              <a:t>المطلب الثاني </a:t>
            </a:r>
            <a:br>
              <a:rPr lang="ar-IQ" dirty="0" smtClean="0">
                <a:solidFill>
                  <a:srgbClr val="FF0000"/>
                </a:solidFill>
              </a:rPr>
            </a:br>
            <a:r>
              <a:rPr lang="ar-IQ" dirty="0" smtClean="0">
                <a:solidFill>
                  <a:srgbClr val="FF0000"/>
                </a:solidFill>
              </a:rPr>
              <a:t>مرور الزمان المانع من سماع الدعوى </a:t>
            </a:r>
            <a:endParaRPr lang="ar-IQ" dirty="0">
              <a:solidFill>
                <a:srgbClr val="FF0000"/>
              </a:solidFill>
            </a:endParaRPr>
          </a:p>
        </p:txBody>
      </p:sp>
      <p:sp>
        <p:nvSpPr>
          <p:cNvPr id="6" name="عنصر نائب لرقم الشريحة 5"/>
          <p:cNvSpPr>
            <a:spLocks noGrp="1"/>
          </p:cNvSpPr>
          <p:nvPr>
            <p:ph type="sldNum" sz="quarter" idx="12"/>
          </p:nvPr>
        </p:nvSpPr>
        <p:spPr/>
        <p:txBody>
          <a:bodyPr/>
          <a:lstStyle/>
          <a:p>
            <a:fld id="{0374A73D-D570-4D74-B9BC-33BAA8031BBC}" type="slidenum">
              <a:rPr lang="ar-IQ" smtClean="0"/>
              <a:t>8</a:t>
            </a:fld>
            <a:endParaRPr lang="ar-IQ"/>
          </a:p>
        </p:txBody>
      </p:sp>
    </p:spTree>
    <p:extLst>
      <p:ext uri="{BB962C8B-B14F-4D97-AF65-F5344CB8AC3E}">
        <p14:creationId xmlns:p14="http://schemas.microsoft.com/office/powerpoint/2010/main" val="23142870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836712"/>
            <a:ext cx="8229600" cy="5170579"/>
          </a:xfrm>
        </p:spPr>
        <p:txBody>
          <a:bodyPr/>
          <a:lstStyle/>
          <a:p>
            <a:r>
              <a:rPr lang="ar-IQ" dirty="0" smtClean="0"/>
              <a:t>الى العامل بيانا بما يستحقه بحسب اخر جرد) وبذلك فان قانون العمل قد منح العامل فرصة افضل من تلك التي حددها القانون المدني للمطالبة بحقوقه.</a:t>
            </a:r>
          </a:p>
          <a:p>
            <a:pPr marL="109728" indent="0">
              <a:buNone/>
            </a:pPr>
            <a:r>
              <a:rPr lang="ar-IQ" dirty="0" smtClean="0">
                <a:solidFill>
                  <a:srgbClr val="FF0000"/>
                </a:solidFill>
              </a:rPr>
              <a:t>2- الوقف والانقطاع :</a:t>
            </a:r>
          </a:p>
          <a:p>
            <a:pPr marL="109728" indent="0">
              <a:buNone/>
            </a:pPr>
            <a:r>
              <a:rPr lang="ar-IQ" dirty="0" smtClean="0"/>
              <a:t>لم يعالج قانون العمل رقم (71) لسنة 1987 الملغي وقانون العمل النافذ رقم (37) لسنة 2015 مسألة وقف مدة  التقادم وانقطاعه والخاصة بالحقوق التي مصدرها عقد العمل وبذلك فلا مناص من الرجوع الى القواعد العامة المقررة في القانون المدني لتطبيق احكامه في هذا الشأن: </a:t>
            </a:r>
            <a:endParaRPr lang="ar-IQ" dirty="0"/>
          </a:p>
        </p:txBody>
      </p:sp>
      <p:sp>
        <p:nvSpPr>
          <p:cNvPr id="3" name="عنصر نائب لرقم الشريحة 2"/>
          <p:cNvSpPr>
            <a:spLocks noGrp="1"/>
          </p:cNvSpPr>
          <p:nvPr>
            <p:ph type="sldNum" sz="quarter" idx="12"/>
          </p:nvPr>
        </p:nvSpPr>
        <p:spPr/>
        <p:txBody>
          <a:bodyPr/>
          <a:lstStyle/>
          <a:p>
            <a:fld id="{0374A73D-D570-4D74-B9BC-33BAA8031BBC}" type="slidenum">
              <a:rPr lang="ar-IQ" smtClean="0"/>
              <a:t>9</a:t>
            </a:fld>
            <a:endParaRPr lang="ar-IQ"/>
          </a:p>
        </p:txBody>
      </p:sp>
    </p:spTree>
    <p:extLst>
      <p:ext uri="{BB962C8B-B14F-4D97-AF65-F5344CB8AC3E}">
        <p14:creationId xmlns:p14="http://schemas.microsoft.com/office/powerpoint/2010/main" val="38773894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لتقى">
  <a:themeElements>
    <a:clrScheme name="ملتقى">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ملتقى">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ملتقى">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248</TotalTime>
  <Words>1345</Words>
  <Application>Microsoft Office PowerPoint</Application>
  <PresentationFormat>عرض على الشاشة (3:4)‏</PresentationFormat>
  <Paragraphs>51</Paragraphs>
  <Slides>13</Slides>
  <Notes>1</Notes>
  <HiddenSlides>0</HiddenSlides>
  <MMClips>0</MMClips>
  <ScaleCrop>false</ScaleCrop>
  <HeadingPairs>
    <vt:vector size="4" baseType="variant">
      <vt:variant>
        <vt:lpstr>نسق</vt:lpstr>
      </vt:variant>
      <vt:variant>
        <vt:i4>1</vt:i4>
      </vt:variant>
      <vt:variant>
        <vt:lpstr>عناوين الشرائح</vt:lpstr>
      </vt:variant>
      <vt:variant>
        <vt:i4>13</vt:i4>
      </vt:variant>
    </vt:vector>
  </HeadingPairs>
  <TitlesOfParts>
    <vt:vector size="14" baseType="lpstr">
      <vt:lpstr>ملتقى</vt:lpstr>
      <vt:lpstr>قانون العمل  المرحلة الثالثة </vt:lpstr>
      <vt:lpstr>اصول التقاضي في دعاوى العمل وتقادمها</vt:lpstr>
      <vt:lpstr>المطلب الاول اصول التقاضي امام محاكم العمل</vt:lpstr>
      <vt:lpstr>عرض تقديمي في PowerPoint</vt:lpstr>
      <vt:lpstr>عرض تقديمي في PowerPoint</vt:lpstr>
      <vt:lpstr>عرض تقديمي في PowerPoint</vt:lpstr>
      <vt:lpstr>عرض تقديمي في PowerPoint</vt:lpstr>
      <vt:lpstr>المطلب الثاني  مرور الزمان المانع من سماع الدعوى </vt:lpstr>
      <vt:lpstr>عرض تقديمي في PowerPoint</vt:lpstr>
      <vt:lpstr>عرض تقديمي في PowerPoint</vt:lpstr>
      <vt:lpstr>عرض تقديمي في PowerPoint</vt:lpstr>
      <vt:lpstr>المطلب لثالث  سلطا ت قاضي العمل </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طرق الطعن في الاحكام والقرارات </dc:title>
  <dc:creator>ابن الديار</dc:creator>
  <cp:lastModifiedBy>ابن الديار</cp:lastModifiedBy>
  <cp:revision>23</cp:revision>
  <dcterms:created xsi:type="dcterms:W3CDTF">2017-05-23T05:22:20Z</dcterms:created>
  <dcterms:modified xsi:type="dcterms:W3CDTF">2019-04-03T08:53:35Z</dcterms:modified>
</cp:coreProperties>
</file>