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38" r:id="rId1"/>
  </p:sldMasterIdLst>
  <p:sldIdLst>
    <p:sldId id="256" r:id="rId2"/>
    <p:sldId id="257" r:id="rId3"/>
    <p:sldId id="258" r:id="rId4"/>
    <p:sldId id="259" r:id="rId5"/>
    <p:sldId id="260" r:id="rId6"/>
    <p:sldId id="262" r:id="rId7"/>
    <p:sldId id="263" r:id="rId8"/>
    <p:sldId id="264" r:id="rId9"/>
    <p:sldId id="265" r:id="rId10"/>
    <p:sldId id="266" r:id="rId11"/>
    <p:sldId id="267" r:id="rId12"/>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3856748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0EC1B1-BEEF-4DDD-B46D-6E53828EEBE4}"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4048685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592528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163619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3716409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1828657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3194531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12969221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2226574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1858425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1304877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B0EC1B1-BEEF-4DDD-B46D-6E53828EEBE4}"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799883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B0EC1B1-BEEF-4DDD-B46D-6E53828EEBE4}" type="datetimeFigureOut">
              <a:rPr lang="ar-IQ" smtClean="0"/>
              <a:t>09/08/1440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4155107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3"/>
          <p:cNvSpPr>
            <a:spLocks noGrp="1"/>
          </p:cNvSpPr>
          <p:nvPr>
            <p:ph type="ftr" sz="quarter" idx="11"/>
          </p:nvPr>
        </p:nvSpPr>
        <p:spPr/>
        <p:txBody>
          <a:bodyPr/>
          <a:lstStyle/>
          <a:p>
            <a:endParaRPr lang="ar-IQ"/>
          </a:p>
        </p:txBody>
      </p:sp>
      <p:sp>
        <p:nvSpPr>
          <p:cNvPr id="6" name="Slide Number Placeholder 4"/>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2285377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2"/>
          <p:cNvSpPr>
            <a:spLocks noGrp="1"/>
          </p:cNvSpPr>
          <p:nvPr>
            <p:ph type="ftr" sz="quarter" idx="11"/>
          </p:nvPr>
        </p:nvSpPr>
        <p:spPr/>
        <p:txBody>
          <a:bodyPr/>
          <a:lstStyle/>
          <a:p>
            <a:endParaRPr lang="ar-IQ"/>
          </a:p>
        </p:txBody>
      </p:sp>
      <p:sp>
        <p:nvSpPr>
          <p:cNvPr id="6" name="Slide Number Placeholder 3"/>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3254782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5"/>
          <p:cNvSpPr>
            <a:spLocks noGrp="1"/>
          </p:cNvSpPr>
          <p:nvPr>
            <p:ph type="ftr" sz="quarter" idx="11"/>
          </p:nvPr>
        </p:nvSpPr>
        <p:spPr/>
        <p:txBody>
          <a:bodyPr/>
          <a:lstStyle/>
          <a:p>
            <a:endParaRPr lang="ar-IQ"/>
          </a:p>
        </p:txBody>
      </p:sp>
      <p:sp>
        <p:nvSpPr>
          <p:cNvPr id="6" name="Slide Number Placeholder 6"/>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2404242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0EC1B1-BEEF-4DDD-B46D-6E53828EEBE4}"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2288480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B0EC1B1-BEEF-4DDD-B46D-6E53828EEBE4}" type="datetimeFigureOut">
              <a:rPr lang="ar-IQ" smtClean="0"/>
              <a:t>09/08/1440</a:t>
            </a:fld>
            <a:endParaRPr lang="ar-IQ"/>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ar-IQ"/>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984E9872-61AD-4AD9-AFAB-7395234B5CB4}" type="slidenum">
              <a:rPr lang="ar-IQ" smtClean="0"/>
              <a:t>‹#›</a:t>
            </a:fld>
            <a:endParaRPr lang="ar-IQ"/>
          </a:p>
        </p:txBody>
      </p:sp>
    </p:spTree>
    <p:extLst>
      <p:ext uri="{BB962C8B-B14F-4D97-AF65-F5344CB8AC3E}">
        <p14:creationId xmlns:p14="http://schemas.microsoft.com/office/powerpoint/2010/main" val="153690182"/>
      </p:ext>
    </p:extLst>
  </p:cSld>
  <p:clrMap bg1="dk1" tx1="lt1" bg2="dk2" tx2="lt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a:t>الطبيعة القانونية للاستثمار</a:t>
            </a:r>
          </a:p>
        </p:txBody>
      </p:sp>
      <p:sp>
        <p:nvSpPr>
          <p:cNvPr id="3" name="Subtitle 2"/>
          <p:cNvSpPr>
            <a:spLocks noGrp="1"/>
          </p:cNvSpPr>
          <p:nvPr>
            <p:ph type="subTitle" idx="1"/>
          </p:nvPr>
        </p:nvSpPr>
        <p:spPr/>
        <p:txBody>
          <a:bodyPr/>
          <a:lstStyle/>
          <a:p>
            <a:r>
              <a:rPr lang="ar-IQ" dirty="0" smtClean="0"/>
              <a:t>(محاضرة ثالثة)</a:t>
            </a:r>
            <a:endParaRPr lang="ar-IQ" dirty="0"/>
          </a:p>
        </p:txBody>
      </p:sp>
    </p:spTree>
    <p:extLst>
      <p:ext uri="{BB962C8B-B14F-4D97-AF65-F5344CB8AC3E}">
        <p14:creationId xmlns:p14="http://schemas.microsoft.com/office/powerpoint/2010/main" val="21096663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sz="3600" dirty="0" smtClean="0"/>
              <a:t>ولذا يفضل انصار هذا الرأي الى اعتبار عقود الاستثمار من عقود القانون الخاص, ولهم عدة حجج منها:</a:t>
            </a:r>
            <a:endParaRPr lang="ar-IQ" sz="3600" dirty="0"/>
          </a:p>
        </p:txBody>
      </p:sp>
      <p:sp>
        <p:nvSpPr>
          <p:cNvPr id="3" name="Content Placeholder 2"/>
          <p:cNvSpPr>
            <a:spLocks noGrp="1"/>
          </p:cNvSpPr>
          <p:nvPr>
            <p:ph idx="1"/>
          </p:nvPr>
        </p:nvSpPr>
        <p:spPr/>
        <p:txBody>
          <a:bodyPr>
            <a:normAutofit/>
          </a:bodyPr>
          <a:lstStyle/>
          <a:p>
            <a:r>
              <a:rPr lang="ar-IQ" sz="2800" dirty="0" smtClean="0"/>
              <a:t>توافر المرونة الكافية في عقود الاستثمار التي تسمح بالمواءمة بين مصالح الدولة والمستثمر وهذا غير موجود في العقد الاداري.</a:t>
            </a:r>
          </a:p>
          <a:p>
            <a:r>
              <a:rPr lang="ar-IQ" sz="2800" dirty="0" smtClean="0"/>
              <a:t>قبول الدولة لكل من شرطي الثبات التشريعي وثبات العقد وهذا يشكل انكار صريح لاحد خصائص العقد الاداري وعدم المساواة في المراكز القانونية بين الاطراف فضلا عن خاصية التعديل في اثناء تنفيذ العقد بالارادة المنفردة للادارة لتحقيق الصالح العام.</a:t>
            </a:r>
            <a:endParaRPr lang="ar-IQ" sz="2800" dirty="0"/>
          </a:p>
        </p:txBody>
      </p:sp>
    </p:spTree>
    <p:extLst>
      <p:ext uri="{BB962C8B-B14F-4D97-AF65-F5344CB8AC3E}">
        <p14:creationId xmlns:p14="http://schemas.microsoft.com/office/powerpoint/2010/main" val="42835060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اضافة الى :</a:t>
            </a:r>
            <a:endParaRPr lang="ar-IQ" dirty="0"/>
          </a:p>
        </p:txBody>
      </p:sp>
      <p:sp>
        <p:nvSpPr>
          <p:cNvPr id="3" name="Content Placeholder 2"/>
          <p:cNvSpPr>
            <a:spLocks noGrp="1"/>
          </p:cNvSpPr>
          <p:nvPr>
            <p:ph idx="1"/>
          </p:nvPr>
        </p:nvSpPr>
        <p:spPr/>
        <p:txBody>
          <a:bodyPr>
            <a:normAutofit/>
          </a:bodyPr>
          <a:lstStyle/>
          <a:p>
            <a:r>
              <a:rPr lang="ar-IQ" sz="2800" dirty="0" smtClean="0"/>
              <a:t>معظم تشريعات الاستثمارتسعى الى ابعاد عقود الدولة عن فكرة العقد الاداري لتحقيق غايتها في جذب اكبر قدر ممكن من الاستثمارات.</a:t>
            </a:r>
          </a:p>
          <a:p>
            <a:r>
              <a:rPr lang="ar-IQ" sz="2800" dirty="0" smtClean="0"/>
              <a:t>ان متطلبات التجارة الدولية تفرض على الدولة التنازل عن بعض سلطاتها من اجل جذب الاستثمار والقول بعكس ذلك ينعكس سلبا على تحقيق التنمية الاقتصادية فأستعمال الدولة او توظيفها مع المستثمر الاجنبي لوسائل القانون العام يفسد تلك العلاقة ويساعد على طرد الاستثمارات منها.</a:t>
            </a:r>
            <a:endParaRPr lang="ar-IQ" sz="2800" dirty="0"/>
          </a:p>
        </p:txBody>
      </p:sp>
    </p:spTree>
    <p:extLst>
      <p:ext uri="{BB962C8B-B14F-4D97-AF65-F5344CB8AC3E}">
        <p14:creationId xmlns:p14="http://schemas.microsoft.com/office/powerpoint/2010/main" val="2370574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مقدمة:</a:t>
            </a:r>
            <a:endParaRPr lang="ar-IQ" dirty="0"/>
          </a:p>
        </p:txBody>
      </p:sp>
      <p:sp>
        <p:nvSpPr>
          <p:cNvPr id="3" name="Content Placeholder 2"/>
          <p:cNvSpPr>
            <a:spLocks noGrp="1"/>
          </p:cNvSpPr>
          <p:nvPr>
            <p:ph idx="1"/>
          </p:nvPr>
        </p:nvSpPr>
        <p:spPr/>
        <p:txBody>
          <a:bodyPr/>
          <a:lstStyle/>
          <a:p>
            <a:r>
              <a:rPr lang="ar-IQ" sz="2800" dirty="0"/>
              <a:t>تقوم عقود الاستثمار كأي عقود اخرى على تلاقي ارادتين بقصد احداث اثر قانوني معين, لكن مايميز هذه العقود هو التفاوت في المراكز القانونية لأطرافها, فأحدهما هو شخص سيادي يتمتع بمزايا خاصة وهو مايتمثل بالدولة او احدى مؤسساتها في حين ان الطرف الاخر من اشخاص القانون الخاص لايتمتع بأي سيادة او ميزة على الرغم من قوته الاقتصادية والمالية وهو مايتمثل بالمستثمر الاجنبي, الذي قد يحمل جنسية الدولة نفسها او قد تتعاقد الادارة مع من يحمل جنسية دولة اجنبية وهو مايحدث غالبا.</a:t>
            </a:r>
          </a:p>
          <a:p>
            <a:endParaRPr lang="ar-IQ" dirty="0"/>
          </a:p>
        </p:txBody>
      </p:sp>
    </p:spTree>
    <p:extLst>
      <p:ext uri="{BB962C8B-B14F-4D97-AF65-F5344CB8AC3E}">
        <p14:creationId xmlns:p14="http://schemas.microsoft.com/office/powerpoint/2010/main" val="4135817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الصفة الادارية لعقود الاستثمار</a:t>
            </a:r>
            <a:endParaRPr lang="ar-IQ" dirty="0"/>
          </a:p>
        </p:txBody>
      </p:sp>
      <p:sp>
        <p:nvSpPr>
          <p:cNvPr id="3" name="Content Placeholder 2"/>
          <p:cNvSpPr>
            <a:spLocks noGrp="1"/>
          </p:cNvSpPr>
          <p:nvPr>
            <p:ph idx="1"/>
          </p:nvPr>
        </p:nvSpPr>
        <p:spPr/>
        <p:txBody>
          <a:bodyPr>
            <a:normAutofit/>
          </a:bodyPr>
          <a:lstStyle/>
          <a:p>
            <a:r>
              <a:rPr lang="ar-IQ" sz="2800" dirty="0" smtClean="0"/>
              <a:t>يرى بعض فقهاء القانون ان عقود الاستثمار التي تبرمها الدولة تندرج ضمن طائفة العقود الادارية وذلك للثماثل القائم بينهما من حيث توافر المعيار او الشروط المميزة للعقد الاداري والمتمثلة في ان الدولة طرف في العقد واتصال العقد بمرفق عام واحتوائه على شروط استثنائية غير مألوفة في عقود القانون الخاص.</a:t>
            </a:r>
            <a:endParaRPr lang="ar-IQ" sz="2800" dirty="0"/>
          </a:p>
        </p:txBody>
      </p:sp>
    </p:spTree>
    <p:extLst>
      <p:ext uri="{BB962C8B-B14F-4D97-AF65-F5344CB8AC3E}">
        <p14:creationId xmlns:p14="http://schemas.microsoft.com/office/powerpoint/2010/main" val="6232592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اضافة الى ان:</a:t>
            </a:r>
            <a:endParaRPr lang="ar-IQ" dirty="0"/>
          </a:p>
        </p:txBody>
      </p:sp>
      <p:sp>
        <p:nvSpPr>
          <p:cNvPr id="3" name="Content Placeholder 2"/>
          <p:cNvSpPr>
            <a:spLocks noGrp="1"/>
          </p:cNvSpPr>
          <p:nvPr>
            <p:ph idx="1"/>
          </p:nvPr>
        </p:nvSpPr>
        <p:spPr/>
        <p:txBody>
          <a:bodyPr>
            <a:normAutofit/>
          </a:bodyPr>
          <a:lstStyle/>
          <a:p>
            <a:r>
              <a:rPr lang="ar-IQ" sz="2800" dirty="0" smtClean="0"/>
              <a:t>بعض الفقهاء يكييف العقود الاستثمارية عقودا ادارية على اساس ان العقود الادارية يجب ان تخضع للقانون الوطني للدولة المتعاقدة وليس للقانون الدولي حتى ان كان هنالك عنصرا اجنبيا وذلك لكي تسري عليها كافة التعديلات والتغييرات السارية في القانون الوطني.</a:t>
            </a:r>
            <a:endParaRPr lang="ar-IQ" sz="2800" dirty="0"/>
          </a:p>
        </p:txBody>
      </p:sp>
    </p:spTree>
    <p:extLst>
      <p:ext uri="{BB962C8B-B14F-4D97-AF65-F5344CB8AC3E}">
        <p14:creationId xmlns:p14="http://schemas.microsoft.com/office/powerpoint/2010/main" val="3273999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ويستند انصار هذا الرأي الى حجج عدة منها:</a:t>
            </a:r>
            <a:endParaRPr lang="ar-IQ" dirty="0"/>
          </a:p>
        </p:txBody>
      </p:sp>
      <p:sp>
        <p:nvSpPr>
          <p:cNvPr id="3" name="Content Placeholder 2"/>
          <p:cNvSpPr>
            <a:spLocks noGrp="1"/>
          </p:cNvSpPr>
          <p:nvPr>
            <p:ph idx="1"/>
          </p:nvPr>
        </p:nvSpPr>
        <p:spPr/>
        <p:txBody>
          <a:bodyPr>
            <a:normAutofit/>
          </a:bodyPr>
          <a:lstStyle/>
          <a:p>
            <a:r>
              <a:rPr lang="ar-IQ" sz="2800" dirty="0" smtClean="0"/>
              <a:t>بالرغم من ان عقود الاستثمار في ظاهرها تهدف الى تحقيق الربح للمستثمر الاجنبي الا انها تهدف الى تسيير مرفق عام من وجهة نظر الدولة المضيفة.</a:t>
            </a:r>
          </a:p>
          <a:p>
            <a:r>
              <a:rPr lang="ar-IQ" sz="2800" dirty="0" smtClean="0"/>
              <a:t>وجود الدولة او احدى مؤسساتها كطرف في العقد وهذا هو احد شروط العقد الاداري.</a:t>
            </a:r>
          </a:p>
          <a:p>
            <a:r>
              <a:rPr lang="ar-IQ" sz="2800" dirty="0" smtClean="0"/>
              <a:t>تتضمن عقود الاستثمار شروطا استثنائية وغير مألوفة في القانون الخاص, مثل المزايا العينية التي تمنحها الدولة المضيفة للمستثمر والتي تحاول الدولة من خلالها جذب المستثمرين, او كالاعفاء من الضرائب للمستثمر او الرسوم او منح ارض للمستثمر لبناء مشروعه وغيرها من الامتيازات.</a:t>
            </a:r>
            <a:endParaRPr lang="ar-IQ" sz="2800" dirty="0"/>
          </a:p>
        </p:txBody>
      </p:sp>
    </p:spTree>
    <p:extLst>
      <p:ext uri="{BB962C8B-B14F-4D97-AF65-F5344CB8AC3E}">
        <p14:creationId xmlns:p14="http://schemas.microsoft.com/office/powerpoint/2010/main" val="1825569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انتفاء الصفة الادارية لعقود الاستثمار</a:t>
            </a:r>
            <a:r>
              <a:rPr lang="ar-IQ" smtClean="0"/>
              <a:t/>
            </a:r>
            <a:br>
              <a:rPr lang="ar-IQ" smtClean="0"/>
            </a:br>
            <a:r>
              <a:rPr lang="ar-IQ" sz="1800" smtClean="0"/>
              <a:t>(محاضرة رابعة)</a:t>
            </a:r>
            <a:endParaRPr lang="ar-IQ" sz="1800" dirty="0"/>
          </a:p>
        </p:txBody>
      </p:sp>
      <p:sp>
        <p:nvSpPr>
          <p:cNvPr id="3" name="Content Placeholder 2"/>
          <p:cNvSpPr>
            <a:spLocks noGrp="1"/>
          </p:cNvSpPr>
          <p:nvPr>
            <p:ph idx="1"/>
          </p:nvPr>
        </p:nvSpPr>
        <p:spPr/>
        <p:txBody>
          <a:bodyPr>
            <a:normAutofit/>
          </a:bodyPr>
          <a:lstStyle/>
          <a:p>
            <a:r>
              <a:rPr lang="ar-IQ" sz="2800" dirty="0" smtClean="0"/>
              <a:t>اذ رفض بعض فقهاء القانون تكييف عقود الاستثمار على انها عقودا ادراية بل ذهبوا الى انها عقود ذات طبيعة خاصة.</a:t>
            </a:r>
          </a:p>
          <a:p>
            <a:r>
              <a:rPr lang="ar-IQ" sz="2800" dirty="0" smtClean="0"/>
              <a:t>وذلك لوجود مجموعة من الشروط التي ترفض التقارب بين عقد الاستثمار والعقد الاداري ومن ثم انهيار فرضية اطلاق صفة العقود الادارية على عقد الاستثمار.</a:t>
            </a:r>
          </a:p>
          <a:p>
            <a:endParaRPr lang="ar-IQ" sz="2800" dirty="0"/>
          </a:p>
        </p:txBody>
      </p:sp>
    </p:spTree>
    <p:extLst>
      <p:ext uri="{BB962C8B-B14F-4D97-AF65-F5344CB8AC3E}">
        <p14:creationId xmlns:p14="http://schemas.microsoft.com/office/powerpoint/2010/main" val="38595794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ويستندون في موقفهم هذا:</a:t>
            </a:r>
            <a:endParaRPr lang="ar-IQ" dirty="0"/>
          </a:p>
        </p:txBody>
      </p:sp>
      <p:sp>
        <p:nvSpPr>
          <p:cNvPr id="3" name="Content Placeholder 2"/>
          <p:cNvSpPr>
            <a:spLocks noGrp="1"/>
          </p:cNvSpPr>
          <p:nvPr>
            <p:ph idx="1"/>
          </p:nvPr>
        </p:nvSpPr>
        <p:spPr/>
        <p:txBody>
          <a:bodyPr>
            <a:normAutofit/>
          </a:bodyPr>
          <a:lstStyle/>
          <a:p>
            <a:r>
              <a:rPr lang="ar-IQ" sz="2800" dirty="0" smtClean="0"/>
              <a:t>الى ان عقد الاستثمار وان تحقق فيه الشرطين المتعلقين بوجود الدولة بوصفها سلطة عامة وابرام العقود لتسيير او تنظيم او انشاء مرفق عام, وهي من شروط العقد الاداري, الا ان الصعوبة تثار في تحقق الشرط الثالث المتمثل في توافر الشروط الاستثنائية وغير المألوفة في القانون الخاص, لكون ان هذه الشروط من المفروض ان تكون موجودة لمصلحة الادارة وليس لمصلحة المتعاقد كي نكون امام عقد اداري, ومنها:</a:t>
            </a:r>
            <a:endParaRPr lang="ar-IQ" sz="2800" dirty="0"/>
          </a:p>
        </p:txBody>
      </p:sp>
    </p:spTree>
    <p:extLst>
      <p:ext uri="{BB962C8B-B14F-4D97-AF65-F5344CB8AC3E}">
        <p14:creationId xmlns:p14="http://schemas.microsoft.com/office/powerpoint/2010/main" val="1510351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منها:</a:t>
            </a:r>
            <a:endParaRPr lang="ar-IQ" dirty="0"/>
          </a:p>
        </p:txBody>
      </p:sp>
      <p:sp>
        <p:nvSpPr>
          <p:cNvPr id="3" name="Content Placeholder 2"/>
          <p:cNvSpPr>
            <a:spLocks noGrp="1"/>
          </p:cNvSpPr>
          <p:nvPr>
            <p:ph idx="1"/>
          </p:nvPr>
        </p:nvSpPr>
        <p:spPr/>
        <p:txBody>
          <a:bodyPr>
            <a:normAutofit fontScale="92500"/>
          </a:bodyPr>
          <a:lstStyle/>
          <a:p>
            <a:r>
              <a:rPr lang="ar-IQ" sz="2800" dirty="0" smtClean="0"/>
              <a:t>حق الادارة في فرض شروط بأرادتها المنفردة على متعاقديها.</a:t>
            </a:r>
          </a:p>
          <a:p>
            <a:r>
              <a:rPr lang="ar-IQ" sz="2800" dirty="0" smtClean="0"/>
              <a:t>حق الادارة في فرض جزاءات فردية في حال تخلف المتعاقد الاخر او تقصيره عن تنفيذ التزاماته.</a:t>
            </a:r>
          </a:p>
          <a:p>
            <a:r>
              <a:rPr lang="ar-IQ" sz="2800" dirty="0" smtClean="0"/>
              <a:t>حق الادارة في تعديل العقد بارادتها المنفردة في اثناء تنفيذ العقد للمصلحة العامة.</a:t>
            </a:r>
          </a:p>
          <a:p>
            <a:r>
              <a:rPr lang="ar-IQ" sz="2800" dirty="0" smtClean="0"/>
              <a:t>حقها في فسخ او سحب العقد للمصلحة العامة وعند الضرورة.</a:t>
            </a:r>
          </a:p>
          <a:p>
            <a:r>
              <a:rPr lang="ar-IQ" sz="2800" dirty="0" smtClean="0"/>
              <a:t>اذ ان هذه الشروط الاستثنائية لانجدها متحققة في عقد الاستثمار بل على العكس تتنازل الادارة عن جزء من امتيازاتها لصالح المستثمر وهذه ماقرته اغلب قوانين الاستثمار من خلال منح الضمانات والحوافز لمصلحة المستثمر.</a:t>
            </a:r>
          </a:p>
          <a:p>
            <a:endParaRPr lang="ar-IQ" dirty="0"/>
          </a:p>
        </p:txBody>
      </p:sp>
    </p:spTree>
    <p:extLst>
      <p:ext uri="{BB962C8B-B14F-4D97-AF65-F5344CB8AC3E}">
        <p14:creationId xmlns:p14="http://schemas.microsoft.com/office/powerpoint/2010/main" val="1841565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ومنها قانون الاستثمار العراقي رقم 13 لسنة 2006</a:t>
            </a:r>
            <a:endParaRPr lang="ar-IQ" dirty="0"/>
          </a:p>
        </p:txBody>
      </p:sp>
      <p:sp>
        <p:nvSpPr>
          <p:cNvPr id="3" name="Content Placeholder 2"/>
          <p:cNvSpPr>
            <a:spLocks noGrp="1"/>
          </p:cNvSpPr>
          <p:nvPr>
            <p:ph idx="1"/>
          </p:nvPr>
        </p:nvSpPr>
        <p:spPr/>
        <p:txBody>
          <a:bodyPr>
            <a:normAutofit/>
          </a:bodyPr>
          <a:lstStyle/>
          <a:p>
            <a:r>
              <a:rPr lang="ar-IQ" sz="2800" dirty="0" smtClean="0"/>
              <a:t>فمثلا نجد ان مسألة مصادرة والتأميم التي يمكن للدولة اللجوء اليها في العقود كافة لايمكن للدولة ان تلجا لها في عقود الاستثمار وهذا مااكدته المادة 12 من قانون الاستثمار العراقي رقم 13 لسنة 2006:</a:t>
            </a:r>
          </a:p>
          <a:p>
            <a:r>
              <a:rPr lang="ar-IQ" sz="2800" dirty="0" smtClean="0"/>
              <a:t>(يضمن هذا القانون للمستثمر مايأتي: .... ثالثا: عدم المصادرة او تأميم المشروع الاستثماري المشمول بأحكام هذه القانون كل او جزء ..)</a:t>
            </a:r>
          </a:p>
          <a:p>
            <a:r>
              <a:rPr lang="ar-IQ" sz="2800" dirty="0" smtClean="0"/>
              <a:t>وليس التمتع بسلطات او امتيازات اضافية كما هو موجود في العقود الادارية.</a:t>
            </a:r>
            <a:endParaRPr lang="ar-IQ" sz="2800" dirty="0"/>
          </a:p>
        </p:txBody>
      </p:sp>
    </p:spTree>
    <p:extLst>
      <p:ext uri="{BB962C8B-B14F-4D97-AF65-F5344CB8AC3E}">
        <p14:creationId xmlns:p14="http://schemas.microsoft.com/office/powerpoint/2010/main" val="170153995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71</TotalTime>
  <Words>725</Words>
  <Application>Microsoft Office PowerPoint</Application>
  <PresentationFormat>Widescreen</PresentationFormat>
  <Paragraphs>33</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Century Gothic</vt:lpstr>
      <vt:lpstr>Times New Roman</vt:lpstr>
      <vt:lpstr>Wingdings 3</vt:lpstr>
      <vt:lpstr>Ion</vt:lpstr>
      <vt:lpstr>الطبيعة القانونية للاستثمار</vt:lpstr>
      <vt:lpstr>مقدمة:</vt:lpstr>
      <vt:lpstr>الصفة الادارية لعقود الاستثمار</vt:lpstr>
      <vt:lpstr>اضافة الى ان:</vt:lpstr>
      <vt:lpstr>ويستند انصار هذا الرأي الى حجج عدة منها:</vt:lpstr>
      <vt:lpstr>انتفاء الصفة الادارية لعقود الاستثمار (محاضرة رابعة)</vt:lpstr>
      <vt:lpstr>ويستندون في موقفهم هذا:</vt:lpstr>
      <vt:lpstr>منها:</vt:lpstr>
      <vt:lpstr>ومنها قانون الاستثمار العراقي رقم 13 لسنة 2006</vt:lpstr>
      <vt:lpstr>ولذا يفضل انصار هذا الرأي الى اعتبار عقود الاستثمار من عقود القانون الخاص, ولهم عدة حجج منها:</vt:lpstr>
      <vt:lpstr>اضافة الى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dell</cp:lastModifiedBy>
  <cp:revision>8</cp:revision>
  <dcterms:created xsi:type="dcterms:W3CDTF">2019-04-14T08:05:01Z</dcterms:created>
  <dcterms:modified xsi:type="dcterms:W3CDTF">2019-04-14T09:16:51Z</dcterms:modified>
</cp:coreProperties>
</file>