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1" r:id="rId4"/>
    <p:sldId id="263" r:id="rId5"/>
    <p:sldId id="265"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0F079E-1698-4991-9AA3-659D504841E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0F079E-1698-4991-9AA3-659D504841E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0F079E-1698-4991-9AA3-659D504841E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0F079E-1698-4991-9AA3-659D504841E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0F079E-1698-4991-9AA3-659D504841E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0F079E-1698-4991-9AA3-659D504841E3}"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0F079E-1698-4991-9AA3-659D504841E3}"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0F079E-1698-4991-9AA3-659D504841E3}"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F079E-1698-4991-9AA3-659D504841E3}"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F079E-1698-4991-9AA3-659D504841E3}"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F079E-1698-4991-9AA3-659D504841E3}"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95A293E-8DB6-45B9-8C3B-DEC42DECA48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0F079E-1698-4991-9AA3-659D504841E3}"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5A293E-8DB6-45B9-8C3B-DEC42DECA48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142984"/>
            <a:ext cx="7772400" cy="1470025"/>
          </a:xfrm>
        </p:spPr>
        <p:txBody>
          <a:bodyPr>
            <a:normAutofit/>
          </a:bodyPr>
          <a:lstStyle/>
          <a:p>
            <a:r>
              <a:rPr lang="ar-IQ" sz="4000" b="1" dirty="0"/>
              <a:t>نبذة عن البحث العلمي</a:t>
            </a:r>
            <a:endParaRPr lang="ar-IQ" sz="4000" dirty="0"/>
          </a:p>
        </p:txBody>
      </p:sp>
      <p:sp>
        <p:nvSpPr>
          <p:cNvPr id="3" name="Subtitle 2"/>
          <p:cNvSpPr>
            <a:spLocks noGrp="1"/>
          </p:cNvSpPr>
          <p:nvPr>
            <p:ph type="subTitle" idx="1"/>
          </p:nvPr>
        </p:nvSpPr>
        <p:spPr>
          <a:xfrm>
            <a:off x="714348" y="2786058"/>
            <a:ext cx="7715304" cy="2500330"/>
          </a:xfrm>
        </p:spPr>
        <p:txBody>
          <a:bodyPr>
            <a:noAutofit/>
          </a:bodyPr>
          <a:lstStyle/>
          <a:p>
            <a:pPr algn="just"/>
            <a:r>
              <a:rPr lang="ar-IQ" sz="4000" dirty="0">
                <a:solidFill>
                  <a:schemeClr val="tx1"/>
                </a:solidFill>
              </a:rPr>
              <a:t>إنَّ الوصول للمعلومة الموثوقة ودراسة القضايا المعاصرة وفق منهجية واضحة المعالم هو من أكثر ما يهمُّ الطلبة والأساتذة الأكاديميين وكل متخصص في مجاله،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214422"/>
            <a:ext cx="7572428" cy="4401205"/>
          </a:xfrm>
          <a:prstGeom prst="rect">
            <a:avLst/>
          </a:prstGeom>
        </p:spPr>
        <p:txBody>
          <a:bodyPr wrap="square">
            <a:spAutoFit/>
          </a:bodyPr>
          <a:lstStyle/>
          <a:p>
            <a:pPr algn="just"/>
            <a:r>
              <a:rPr lang="ar-IQ" sz="4000" dirty="0" smtClean="0">
                <a:solidFill>
                  <a:schemeClr val="tx1"/>
                </a:solidFill>
              </a:rPr>
              <a:t>ولذلك يعد البحث العلمي كأداة موضوعية للكشف عن الحقائق وتفنيد البراهين، حيث ترسخ المعلومات به ويتسع أفق الاتفاق والمعرفة المنهجية المستندة على البحث والتمحيص والدليل المنطقي والإحصاء والاستطلاع، وللمزيد سنتعرف على مفهوم البحث العلمي وأنواعه وأساسياته.</a:t>
            </a:r>
            <a:endParaRPr lang="ar-IQ"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تعريف البحث العلمي</a:t>
            </a:r>
            <a:endParaRPr lang="ar-IQ" dirty="0"/>
          </a:p>
        </p:txBody>
      </p:sp>
      <p:sp>
        <p:nvSpPr>
          <p:cNvPr id="3" name="Content Placeholder 2"/>
          <p:cNvSpPr>
            <a:spLocks noGrp="1"/>
          </p:cNvSpPr>
          <p:nvPr>
            <p:ph idx="1"/>
          </p:nvPr>
        </p:nvSpPr>
        <p:spPr/>
        <p:txBody>
          <a:bodyPr>
            <a:normAutofit/>
          </a:bodyPr>
          <a:lstStyle/>
          <a:p>
            <a:pPr algn="just"/>
            <a:r>
              <a:rPr lang="ar-IQ" sz="4000" dirty="0"/>
              <a:t>تعددت تعريفات البحث </a:t>
            </a:r>
            <a:r>
              <a:rPr lang="ar-IQ" sz="4000" dirty="0" smtClean="0"/>
              <a:t>العلمي، </a:t>
            </a:r>
            <a:r>
              <a:rPr lang="ar-IQ" sz="4000" dirty="0"/>
              <a:t>ومنها أنَّه يمثل الطريقة الممنهجة التي تتبع عدداً من الخطوات المتتالية ابتداءً من معرفة المشكلة وتحليلها، وجمع البيانات وتوثيقها بهدف استخلاص جملة من الحلول المنبثققة عن التحليل والمقارنة والإحصاء.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285860"/>
            <a:ext cx="7572428" cy="3170099"/>
          </a:xfrm>
          <a:prstGeom prst="rect">
            <a:avLst/>
          </a:prstGeom>
        </p:spPr>
        <p:txBody>
          <a:bodyPr wrap="square">
            <a:spAutoFit/>
          </a:bodyPr>
          <a:lstStyle/>
          <a:p>
            <a:pPr algn="just"/>
            <a:r>
              <a:rPr lang="ar-IQ" sz="4000" dirty="0"/>
              <a:t>وهو أيضاً عملية تقصّي منظمة ومنهجية بقصد التأكد من صحة الحقائق، أو إثبات حقائق جديدة، بشرط اتباع الأساليب والمناهج العلمية أثناء القيام بالبحث العلمي وإعداد تقاريره ونتائجه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285860"/>
            <a:ext cx="7572428" cy="3785652"/>
          </a:xfrm>
          <a:prstGeom prst="rect">
            <a:avLst/>
          </a:prstGeom>
        </p:spPr>
        <p:txBody>
          <a:bodyPr wrap="square">
            <a:spAutoFit/>
          </a:bodyPr>
          <a:lstStyle/>
          <a:p>
            <a:pPr algn="just"/>
            <a:r>
              <a:rPr lang="ar-IQ" sz="4000" dirty="0"/>
              <a:t>وينظر البعض إلى البحث العلمي على أنَّه دراسة </a:t>
            </a:r>
            <a:r>
              <a:rPr lang="ar-IQ" sz="4000" dirty="0" smtClean="0"/>
              <a:t>منهجية </a:t>
            </a:r>
            <a:r>
              <a:rPr lang="ar-IQ" sz="4000" dirty="0"/>
              <a:t>مبنية لتلبية نقص معرفي ما، أو لتجميع وربط أمور ومفاهيم متفرقة أو مختلطة في الفهم أو التطبيق، أو لتحقيق إضافة معرفية وعلمية جديدة مستنبطة من إجراءات البحث العلمي ونتائجه</a:t>
            </a:r>
            <a:r>
              <a:rPr lang="ar-IQ" sz="4000" dirty="0" smtClean="0"/>
              <a:t>.</a:t>
            </a:r>
            <a:endParaRPr lang="ar-IQ"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176</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نبذة عن البحث العلمي</vt:lpstr>
      <vt:lpstr>Slide 2</vt:lpstr>
      <vt:lpstr>تعريف البحث العلمي</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نبذة عن البحث العلمي</dc:title>
  <dc:creator>Nasser</dc:creator>
  <cp:lastModifiedBy>Nasser</cp:lastModifiedBy>
  <cp:revision>1</cp:revision>
  <dcterms:created xsi:type="dcterms:W3CDTF">2018-12-17T21:03:08Z</dcterms:created>
  <dcterms:modified xsi:type="dcterms:W3CDTF">2018-12-17T21:09:49Z</dcterms:modified>
</cp:coreProperties>
</file>