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2" r:id="rId4"/>
    <p:sldId id="263" r:id="rId5"/>
    <p:sldId id="259" r:id="rId6"/>
    <p:sldId id="260" r:id="rId7"/>
    <p:sldId id="26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112692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2087239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164316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33234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56220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308235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252802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321235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348797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597261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1D7AC0-11CF-48E3-B370-1CDAF4E316A7}" type="datetimeFigureOut">
              <a:rPr lang="ar-SA" smtClean="0"/>
              <a:pPr/>
              <a:t>13/07/1440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18405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1D7AC0-11CF-48E3-B370-1CDAF4E316A7}" type="datetimeFigureOut">
              <a:rPr lang="ar-SA" smtClean="0"/>
              <a:pPr/>
              <a:t>13/07/1440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8EAD80-2894-498D-B5AF-50A7752E413E}" type="slidenum">
              <a:rPr lang="ar-SA" smtClean="0"/>
              <a:pPr/>
              <a:t>‹#›</a:t>
            </a:fld>
            <a:endParaRPr lang="ar-SA"/>
          </a:p>
        </p:txBody>
      </p:sp>
    </p:spTree>
    <p:extLst>
      <p:ext uri="{BB962C8B-B14F-4D97-AF65-F5344CB8AC3E}">
        <p14:creationId xmlns:p14="http://schemas.microsoft.com/office/powerpoint/2010/main" xmlns="" val="1926911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88640"/>
            <a:ext cx="7776864" cy="3312368"/>
          </a:xfrm>
        </p:spPr>
        <p:txBody>
          <a:bodyPr>
            <a:noAutofit/>
          </a:bodyPr>
          <a:lstStyle/>
          <a:p>
            <a:r>
              <a:rPr lang="ar-SA" sz="4800" b="1" dirty="0" smtClean="0">
                <a:solidFill>
                  <a:srgbClr val="00B050"/>
                </a:solidFill>
              </a:rPr>
              <a:t/>
            </a:r>
            <a:br>
              <a:rPr lang="ar-SA" sz="4800" b="1" dirty="0" smtClean="0">
                <a:solidFill>
                  <a:srgbClr val="00B050"/>
                </a:solidFill>
              </a:rPr>
            </a:br>
            <a:r>
              <a:rPr lang="ar-SA" sz="4800" b="1" dirty="0" smtClean="0">
                <a:solidFill>
                  <a:srgbClr val="00B050"/>
                </a:solidFill>
              </a:rPr>
              <a:t/>
            </a:r>
            <a:br>
              <a:rPr lang="ar-SA" sz="4800" b="1" dirty="0" smtClean="0">
                <a:solidFill>
                  <a:srgbClr val="00B050"/>
                </a:solidFill>
              </a:rPr>
            </a:br>
            <a:r>
              <a:rPr lang="ar-SA" sz="4800" b="1" dirty="0" smtClean="0">
                <a:solidFill>
                  <a:srgbClr val="00B050"/>
                </a:solidFill>
              </a:rPr>
              <a:t>م . م. شامل ابراهيم ماجد</a:t>
            </a:r>
            <a:br>
              <a:rPr lang="ar-SA" sz="4800" b="1" dirty="0" smtClean="0">
                <a:solidFill>
                  <a:srgbClr val="00B050"/>
                </a:solidFill>
              </a:rPr>
            </a:br>
            <a:r>
              <a:rPr lang="ar-SA" sz="4800" b="1" dirty="0" smtClean="0">
                <a:solidFill>
                  <a:srgbClr val="00B050"/>
                </a:solidFill>
              </a:rPr>
              <a:t>كلية الحقوق جامعة النهرين</a:t>
            </a:r>
            <a:br>
              <a:rPr lang="ar-SA" sz="4800" b="1" dirty="0" smtClean="0">
                <a:solidFill>
                  <a:srgbClr val="00B050"/>
                </a:solidFill>
              </a:rPr>
            </a:br>
            <a:r>
              <a:rPr lang="ar-SA" sz="4800" b="1" dirty="0" smtClean="0">
                <a:solidFill>
                  <a:srgbClr val="00B050"/>
                </a:solidFill>
              </a:rPr>
              <a:t>مادة</a:t>
            </a:r>
            <a:br>
              <a:rPr lang="ar-SA" sz="4800" b="1" dirty="0" smtClean="0">
                <a:solidFill>
                  <a:srgbClr val="00B050"/>
                </a:solidFill>
              </a:rPr>
            </a:br>
            <a:r>
              <a:rPr lang="ar-SA" sz="4800" b="1" dirty="0" smtClean="0">
                <a:solidFill>
                  <a:srgbClr val="00B050"/>
                </a:solidFill>
              </a:rPr>
              <a:t> شريعة حمورابي</a:t>
            </a:r>
            <a:br>
              <a:rPr lang="ar-SA" sz="4800" b="1" dirty="0" smtClean="0">
                <a:solidFill>
                  <a:srgbClr val="00B050"/>
                </a:solidFill>
              </a:rPr>
            </a:br>
            <a:endParaRPr lang="ar-SA" sz="4800" b="1" dirty="0">
              <a:solidFill>
                <a:srgbClr val="00B050"/>
              </a:solidFill>
            </a:endParaRPr>
          </a:p>
        </p:txBody>
      </p:sp>
      <p:sp>
        <p:nvSpPr>
          <p:cNvPr id="3" name="عنوان فرعي 2"/>
          <p:cNvSpPr>
            <a:spLocks noGrp="1"/>
          </p:cNvSpPr>
          <p:nvPr>
            <p:ph type="subTitle" idx="1"/>
          </p:nvPr>
        </p:nvSpPr>
        <p:spPr>
          <a:xfrm>
            <a:off x="1371600" y="3356992"/>
            <a:ext cx="6440760" cy="2281808"/>
          </a:xfrm>
        </p:spPr>
        <p:txBody>
          <a:bodyPr>
            <a:normAutofit/>
          </a:bodyPr>
          <a:lstStyle/>
          <a:p>
            <a:r>
              <a:rPr lang="ar-SA" sz="6600" dirty="0" smtClean="0">
                <a:solidFill>
                  <a:srgbClr val="00B050"/>
                </a:solidFill>
              </a:rPr>
              <a:t>عنوان المحاضرة</a:t>
            </a:r>
            <a:br>
              <a:rPr lang="ar-SA" sz="6600" dirty="0" smtClean="0">
                <a:solidFill>
                  <a:srgbClr val="00B050"/>
                </a:solidFill>
              </a:rPr>
            </a:br>
            <a:r>
              <a:rPr lang="ar-SA" sz="6600" dirty="0" smtClean="0">
                <a:solidFill>
                  <a:srgbClr val="00B050"/>
                </a:solidFill>
              </a:rPr>
              <a:t>نظم القانون الخاص </a:t>
            </a:r>
          </a:p>
          <a:p>
            <a:endParaRPr lang="ar-SA" sz="4000" dirty="0">
              <a:solidFill>
                <a:srgbClr val="00B050"/>
              </a:solidFill>
            </a:endParaRPr>
          </a:p>
        </p:txBody>
      </p:sp>
    </p:spTree>
    <p:extLst>
      <p:ext uri="{BB962C8B-B14F-4D97-AF65-F5344CB8AC3E}">
        <p14:creationId xmlns:p14="http://schemas.microsoft.com/office/powerpoint/2010/main" xmlns="" val="84189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79512" y="620688"/>
            <a:ext cx="8964488" cy="4392488"/>
          </a:xfrm>
        </p:spPr>
        <p:txBody>
          <a:bodyPr>
            <a:normAutofit fontScale="55000" lnSpcReduction="20000"/>
          </a:bodyPr>
          <a:lstStyle/>
          <a:p>
            <a:endParaRPr lang="ar-SA" dirty="0" smtClean="0">
              <a:solidFill>
                <a:srgbClr val="7030A0"/>
              </a:solidFill>
            </a:endParaRPr>
          </a:p>
          <a:p>
            <a:endParaRPr lang="ar-SA" dirty="0" smtClean="0">
              <a:solidFill>
                <a:srgbClr val="7030A0"/>
              </a:solidFill>
            </a:endParaRPr>
          </a:p>
          <a:p>
            <a:endParaRPr lang="ar-SA" dirty="0">
              <a:solidFill>
                <a:srgbClr val="7030A0"/>
              </a:solidFill>
            </a:endParaRPr>
          </a:p>
          <a:p>
            <a:endParaRPr lang="ar-SA" dirty="0" smtClean="0">
              <a:solidFill>
                <a:srgbClr val="7030A0"/>
              </a:solidFill>
            </a:endParaRPr>
          </a:p>
          <a:p>
            <a:endParaRPr lang="ar-SA" dirty="0">
              <a:solidFill>
                <a:srgbClr val="7030A0"/>
              </a:solidFill>
            </a:endParaRPr>
          </a:p>
          <a:p>
            <a:pPr marL="800100" lvl="1" indent="-342900" algn="just">
              <a:buFont typeface="Arial" panose="020B0604020202020204" pitchFamily="34" charset="0"/>
              <a:buChar char="•"/>
            </a:pPr>
            <a:r>
              <a:rPr lang="ar-SA" sz="7000" b="1" dirty="0" smtClean="0">
                <a:solidFill>
                  <a:srgbClr val="7030A0"/>
                </a:solidFill>
              </a:rPr>
              <a:t>تعريف القانون الخاص:- يعرف القانون الخاص بأنه القانون الذي ينظم العلاقات التي تنشأ بين الافراد او بينهم وبين الدولة بوصفها شخصاً </a:t>
            </a:r>
            <a:r>
              <a:rPr lang="ar-SA" sz="7000" b="1" dirty="0" err="1" smtClean="0">
                <a:solidFill>
                  <a:srgbClr val="7030A0"/>
                </a:solidFill>
              </a:rPr>
              <a:t>عادياً.لذا</a:t>
            </a:r>
            <a:r>
              <a:rPr lang="ar-SA" sz="7000" b="1" dirty="0" smtClean="0">
                <a:solidFill>
                  <a:srgbClr val="7030A0"/>
                </a:solidFill>
              </a:rPr>
              <a:t> فأن هذا الباب يتضمن طبقات المجتمع والقواعد التي تنظم الاحوال الشخصية ثم الملكية والالتزامات والعقود , وعليه سنوضح في هذه المحاضرة بيان طبقات المجتمع</a:t>
            </a:r>
            <a:r>
              <a:rPr lang="ar-SA" sz="4600" b="1" dirty="0" smtClean="0">
                <a:solidFill>
                  <a:srgbClr val="7030A0"/>
                </a:solidFill>
              </a:rPr>
              <a:t>.</a:t>
            </a:r>
          </a:p>
          <a:p>
            <a:endParaRPr lang="ar-SA" sz="1600" b="1" dirty="0">
              <a:solidFill>
                <a:srgbClr val="7030A0"/>
              </a:solidFill>
            </a:endParaRPr>
          </a:p>
          <a:p>
            <a:endParaRPr lang="ar-SA" dirty="0" smtClean="0">
              <a:solidFill>
                <a:srgbClr val="7030A0"/>
              </a:solidFill>
            </a:endParaRPr>
          </a:p>
          <a:p>
            <a:endParaRPr lang="ar-SA" dirty="0" smtClean="0">
              <a:solidFill>
                <a:srgbClr val="7030A0"/>
              </a:solidFill>
            </a:endParaRPr>
          </a:p>
          <a:p>
            <a:endParaRPr lang="ar-SA" dirty="0">
              <a:solidFill>
                <a:srgbClr val="7030A0"/>
              </a:solidFill>
            </a:endParaRPr>
          </a:p>
        </p:txBody>
      </p:sp>
    </p:spTree>
    <p:extLst>
      <p:ext uri="{BB962C8B-B14F-4D97-AF65-F5344CB8AC3E}">
        <p14:creationId xmlns:p14="http://schemas.microsoft.com/office/powerpoint/2010/main" xmlns="" val="54505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51520" y="188640"/>
            <a:ext cx="8712968" cy="6480719"/>
          </a:xfrm>
        </p:spPr>
        <p:txBody>
          <a:bodyPr>
            <a:normAutofit fontScale="92500" lnSpcReduction="20000"/>
          </a:bodyPr>
          <a:lstStyle/>
          <a:p>
            <a:r>
              <a:rPr lang="ar-SA" b="1" dirty="0" smtClean="0"/>
              <a:t>طبقات المجتمع</a:t>
            </a:r>
            <a:br>
              <a:rPr lang="ar-SA" b="1" dirty="0" smtClean="0"/>
            </a:br>
            <a:r>
              <a:rPr lang="ar-SA" b="1" dirty="0" smtClean="0"/>
              <a:t>اولا- الطبقة </a:t>
            </a:r>
            <a:r>
              <a:rPr lang="ar-SA" b="1" dirty="0" err="1" smtClean="0"/>
              <a:t>الحاكمة :</a:t>
            </a:r>
            <a:r>
              <a:rPr lang="ar-SA" b="1" dirty="0" smtClean="0"/>
              <a:t/>
            </a:r>
            <a:br>
              <a:rPr lang="ar-SA" b="1" dirty="0" smtClean="0"/>
            </a:br>
            <a:r>
              <a:rPr lang="ar-SA" b="1" dirty="0" smtClean="0">
                <a:solidFill>
                  <a:srgbClr val="7030A0"/>
                </a:solidFill>
              </a:rPr>
              <a:t>وهي مجموعة من الاشخاص التي تستطيع اتخاذ القرارات المتعلقة بممارسة السلطة السياسية والدينية في الدولة او هي الطبقة التي تمتلك القوة المادية او الروحية التي بواسطتها يمكن السيطرة على الطبقة المحكومة واستغلالها بما يؤمن لها مصالحها الاقتصادية </a:t>
            </a:r>
            <a:r>
              <a:rPr lang="ar-SA" b="1" dirty="0" err="1" smtClean="0">
                <a:solidFill>
                  <a:srgbClr val="7030A0"/>
                </a:solidFill>
              </a:rPr>
              <a:t>والاجتماعية </a:t>
            </a:r>
            <a:r>
              <a:rPr lang="ar-SA" b="1" dirty="0" smtClean="0">
                <a:solidFill>
                  <a:srgbClr val="7030A0"/>
                </a:solidFill>
              </a:rPr>
              <a:t>, كما ان الطبقة الحاكمة عادةً تتكون من الفئات </a:t>
            </a:r>
            <a:r>
              <a:rPr lang="ar-SA" b="1" dirty="0" err="1" smtClean="0">
                <a:solidFill>
                  <a:srgbClr val="7030A0"/>
                </a:solidFill>
              </a:rPr>
              <a:t>الآتية:</a:t>
            </a:r>
            <a:r>
              <a:rPr lang="ar-SA" b="1" dirty="0" smtClean="0">
                <a:solidFill>
                  <a:srgbClr val="7030A0"/>
                </a:solidFill>
              </a:rPr>
              <a:t/>
            </a:r>
            <a:br>
              <a:rPr lang="ar-SA" b="1" dirty="0" smtClean="0">
                <a:solidFill>
                  <a:srgbClr val="7030A0"/>
                </a:solidFill>
              </a:rPr>
            </a:br>
            <a:r>
              <a:rPr lang="ar-SA" b="1" dirty="0" smtClean="0">
                <a:solidFill>
                  <a:srgbClr val="7030A0"/>
                </a:solidFill>
              </a:rPr>
              <a:t/>
            </a:r>
            <a:br>
              <a:rPr lang="ar-SA" b="1" dirty="0" smtClean="0">
                <a:solidFill>
                  <a:srgbClr val="7030A0"/>
                </a:solidFill>
              </a:rPr>
            </a:br>
            <a:r>
              <a:rPr lang="ar-SA" b="1" dirty="0" smtClean="0">
                <a:solidFill>
                  <a:srgbClr val="7030A0"/>
                </a:solidFill>
              </a:rPr>
              <a:t>1- الفئة </a:t>
            </a:r>
            <a:r>
              <a:rPr lang="ar-SA" b="1" dirty="0" err="1" smtClean="0">
                <a:solidFill>
                  <a:srgbClr val="7030A0"/>
                </a:solidFill>
              </a:rPr>
              <a:t>الدينية:</a:t>
            </a:r>
            <a:r>
              <a:rPr lang="ar-SA" b="1" dirty="0" smtClean="0">
                <a:solidFill>
                  <a:srgbClr val="7030A0"/>
                </a:solidFill>
              </a:rPr>
              <a:t/>
            </a:r>
            <a:br>
              <a:rPr lang="ar-SA" b="1" dirty="0" smtClean="0">
                <a:solidFill>
                  <a:srgbClr val="7030A0"/>
                </a:solidFill>
              </a:rPr>
            </a:br>
            <a:r>
              <a:rPr lang="ar-SA" b="1" dirty="0" smtClean="0">
                <a:solidFill>
                  <a:srgbClr val="7030A0"/>
                </a:solidFill>
              </a:rPr>
              <a:t>	تتمتع هذه الفئة بمركز اجتماعي مهم استناداً الى الممارسات الدينية التي كانت تتمتع </a:t>
            </a:r>
            <a:r>
              <a:rPr lang="ar-SA" b="1" dirty="0" err="1" smtClean="0">
                <a:solidFill>
                  <a:srgbClr val="7030A0"/>
                </a:solidFill>
              </a:rPr>
              <a:t>بها</a:t>
            </a:r>
            <a:r>
              <a:rPr lang="ar-SA" b="1" dirty="0" smtClean="0">
                <a:solidFill>
                  <a:srgbClr val="7030A0"/>
                </a:solidFill>
              </a:rPr>
              <a:t> , والتي من شأنها التأثير على القيم الروحية لدى الانسان حيث تتألف هذه الفئة </a:t>
            </a:r>
            <a:r>
              <a:rPr lang="ar-SA" b="1" dirty="0" err="1" smtClean="0">
                <a:solidFill>
                  <a:srgbClr val="7030A0"/>
                </a:solidFill>
              </a:rPr>
              <a:t>من :</a:t>
            </a:r>
            <a:r>
              <a:rPr lang="ar-SA" b="1" dirty="0" smtClean="0">
                <a:solidFill>
                  <a:srgbClr val="7030A0"/>
                </a:solidFill>
              </a:rPr>
              <a:t/>
            </a:r>
            <a:br>
              <a:rPr lang="ar-SA" b="1" dirty="0" smtClean="0">
                <a:solidFill>
                  <a:srgbClr val="7030A0"/>
                </a:solidFill>
              </a:rPr>
            </a:br>
            <a:r>
              <a:rPr lang="ar-SA" b="1" dirty="0" smtClean="0">
                <a:solidFill>
                  <a:srgbClr val="7030A0"/>
                </a:solidFill>
              </a:rPr>
              <a:t>أ- الكاهن الاعظم: لقد كان </a:t>
            </a:r>
            <a:r>
              <a:rPr lang="ar-SA" b="1" dirty="0" err="1" smtClean="0">
                <a:solidFill>
                  <a:srgbClr val="7030A0"/>
                </a:solidFill>
              </a:rPr>
              <a:t>هذ</a:t>
            </a:r>
            <a:r>
              <a:rPr lang="ar-SA" b="1" dirty="0" smtClean="0">
                <a:solidFill>
                  <a:srgbClr val="7030A0"/>
                </a:solidFill>
              </a:rPr>
              <a:t> الكاهن يحتل منصباً رفيعاً حتى ان الملوك في العهود السومرية كانون يحتلون هذا </a:t>
            </a:r>
            <a:r>
              <a:rPr lang="ar-SA" b="1" dirty="0" err="1" smtClean="0">
                <a:solidFill>
                  <a:srgbClr val="7030A0"/>
                </a:solidFill>
              </a:rPr>
              <a:t>المنصب.</a:t>
            </a:r>
            <a:r>
              <a:rPr lang="ar-SA" b="1" dirty="0" smtClean="0">
                <a:solidFill>
                  <a:srgbClr val="7030A0"/>
                </a:solidFill>
              </a:rPr>
              <a:t/>
            </a:r>
            <a:br>
              <a:rPr lang="ar-SA" b="1" dirty="0" smtClean="0">
                <a:solidFill>
                  <a:srgbClr val="7030A0"/>
                </a:solidFill>
              </a:rPr>
            </a:br>
            <a:r>
              <a:rPr lang="ar-SA" b="1" dirty="0" smtClean="0">
                <a:solidFill>
                  <a:srgbClr val="7030A0"/>
                </a:solidFill>
              </a:rPr>
              <a:t>ب- الكهنة: ومنهم </a:t>
            </a:r>
            <a:r>
              <a:rPr lang="ar-SA" b="1" dirty="0" err="1" smtClean="0">
                <a:solidFill>
                  <a:srgbClr val="7030A0"/>
                </a:solidFill>
              </a:rPr>
              <a:t>الانتوم</a:t>
            </a:r>
            <a:r>
              <a:rPr lang="ar-SA" b="1" dirty="0" smtClean="0">
                <a:solidFill>
                  <a:srgbClr val="7030A0"/>
                </a:solidFill>
              </a:rPr>
              <a:t> </a:t>
            </a:r>
            <a:r>
              <a:rPr lang="ar-SA" b="1" dirty="0" err="1" smtClean="0">
                <a:solidFill>
                  <a:srgbClr val="7030A0"/>
                </a:solidFill>
              </a:rPr>
              <a:t>والناديتوم</a:t>
            </a:r>
            <a:r>
              <a:rPr lang="ar-SA" b="1" dirty="0" smtClean="0">
                <a:solidFill>
                  <a:srgbClr val="7030A0"/>
                </a:solidFill>
              </a:rPr>
              <a:t> </a:t>
            </a:r>
            <a:r>
              <a:rPr lang="ar-SA" b="1" dirty="0" err="1" smtClean="0">
                <a:solidFill>
                  <a:srgbClr val="7030A0"/>
                </a:solidFill>
              </a:rPr>
              <a:t>والقادشتوم</a:t>
            </a:r>
            <a:r>
              <a:rPr lang="ar-SA" b="1" dirty="0" smtClean="0">
                <a:solidFill>
                  <a:srgbClr val="7030A0"/>
                </a:solidFill>
              </a:rPr>
              <a:t> , ولكل من هذه الاقسام حقوق والتزامات وردت في قانون </a:t>
            </a:r>
            <a:r>
              <a:rPr lang="ar-SA" b="1" dirty="0" err="1" smtClean="0">
                <a:solidFill>
                  <a:srgbClr val="7030A0"/>
                </a:solidFill>
              </a:rPr>
              <a:t>حمورابي.</a:t>
            </a:r>
            <a:r>
              <a:rPr lang="ar-SA" b="1" dirty="0" smtClean="0">
                <a:solidFill>
                  <a:srgbClr val="7030A0"/>
                </a:solidFill>
              </a:rPr>
              <a:t/>
            </a:r>
            <a:br>
              <a:rPr lang="ar-SA" b="1" dirty="0" smtClean="0">
                <a:solidFill>
                  <a:srgbClr val="7030A0"/>
                </a:solidFill>
              </a:rPr>
            </a:br>
            <a:r>
              <a:rPr lang="ar-SA" b="1" dirty="0" smtClean="0">
                <a:solidFill>
                  <a:srgbClr val="7030A0"/>
                </a:solidFill>
              </a:rPr>
              <a:t>2- الفئة </a:t>
            </a:r>
            <a:r>
              <a:rPr lang="ar-SA" b="1" dirty="0" err="1" smtClean="0">
                <a:solidFill>
                  <a:srgbClr val="7030A0"/>
                </a:solidFill>
              </a:rPr>
              <a:t>البروقراطية:</a:t>
            </a:r>
            <a:r>
              <a:rPr lang="ar-SA" b="1" dirty="0" smtClean="0">
                <a:solidFill>
                  <a:srgbClr val="7030A0"/>
                </a:solidFill>
              </a:rPr>
              <a:t/>
            </a:r>
            <a:br>
              <a:rPr lang="ar-SA" b="1" dirty="0" smtClean="0">
                <a:solidFill>
                  <a:srgbClr val="7030A0"/>
                </a:solidFill>
              </a:rPr>
            </a:br>
            <a:r>
              <a:rPr lang="ar-SA" b="1" dirty="0" smtClean="0">
                <a:solidFill>
                  <a:srgbClr val="7030A0"/>
                </a:solidFill>
              </a:rPr>
              <a:t>	هذه الفئة مستندة في مركزها الاجتماعي والاقتصادي الى طبيعة المهام الحكومية التي تناط </a:t>
            </a:r>
            <a:r>
              <a:rPr lang="ar-SA" b="1" dirty="0" err="1" smtClean="0">
                <a:solidFill>
                  <a:srgbClr val="7030A0"/>
                </a:solidFill>
              </a:rPr>
              <a:t>بها</a:t>
            </a:r>
            <a:r>
              <a:rPr lang="ar-SA" b="1" dirty="0" smtClean="0">
                <a:solidFill>
                  <a:srgbClr val="7030A0"/>
                </a:solidFill>
              </a:rPr>
              <a:t> , لذا فأن حجم هذه الفئة يكبر مع تزايد تمييز السلطة السياسية عن السلطة الدينية وزيادة تدخل الدولة في الحياة الاقتصادية باعتبارها اداة السلطة السياسية في الحكم والتدخل, وهذه الفئة تشمل مجموعة من الاشخاص متدرجة في قوتها </a:t>
            </a:r>
            <a:r>
              <a:rPr lang="ar-SA" b="1" dirty="0" err="1" smtClean="0">
                <a:solidFill>
                  <a:srgbClr val="7030A0"/>
                </a:solidFill>
              </a:rPr>
              <a:t>وسلطتها </a:t>
            </a:r>
            <a:r>
              <a:rPr lang="ar-SA" b="1" dirty="0" smtClean="0">
                <a:solidFill>
                  <a:srgbClr val="7030A0"/>
                </a:solidFill>
              </a:rPr>
              <a:t>,ويأتي الملك على رأس هذه </a:t>
            </a:r>
            <a:r>
              <a:rPr lang="ar-SA" b="1" dirty="0" err="1" smtClean="0">
                <a:solidFill>
                  <a:srgbClr val="7030A0"/>
                </a:solidFill>
              </a:rPr>
              <a:t>الفئة.</a:t>
            </a:r>
            <a:r>
              <a:rPr lang="ar-SA" b="1" dirty="0" smtClean="0">
                <a:solidFill>
                  <a:srgbClr val="7030A0"/>
                </a:solidFill>
              </a:rPr>
              <a:t/>
            </a:r>
            <a:br>
              <a:rPr lang="ar-SA" b="1" dirty="0" smtClean="0">
                <a:solidFill>
                  <a:srgbClr val="7030A0"/>
                </a:solidFill>
              </a:rPr>
            </a:br>
            <a:r>
              <a:rPr lang="ar-SA" b="1" dirty="0" smtClean="0">
                <a:solidFill>
                  <a:srgbClr val="7030A0"/>
                </a:solidFill>
              </a:rPr>
              <a:t>3- الفئة </a:t>
            </a:r>
            <a:r>
              <a:rPr lang="ar-SA" b="1" dirty="0" err="1" smtClean="0">
                <a:solidFill>
                  <a:srgbClr val="7030A0"/>
                </a:solidFill>
              </a:rPr>
              <a:t>العسكرية:</a:t>
            </a:r>
            <a:r>
              <a:rPr lang="ar-SA" b="1" dirty="0" smtClean="0">
                <a:solidFill>
                  <a:srgbClr val="7030A0"/>
                </a:solidFill>
              </a:rPr>
              <a:t/>
            </a:r>
            <a:br>
              <a:rPr lang="ar-SA" b="1" dirty="0" smtClean="0">
                <a:solidFill>
                  <a:srgbClr val="7030A0"/>
                </a:solidFill>
              </a:rPr>
            </a:br>
            <a:r>
              <a:rPr lang="ar-SA" b="1" dirty="0" smtClean="0">
                <a:solidFill>
                  <a:srgbClr val="7030A0"/>
                </a:solidFill>
              </a:rPr>
              <a:t>	ان ضرورات وجود قوة عسكرية في العراق القديم كانت ما </a:t>
            </a:r>
            <a:r>
              <a:rPr lang="ar-SA" b="1" dirty="0" err="1" smtClean="0">
                <a:solidFill>
                  <a:srgbClr val="7030A0"/>
                </a:solidFill>
              </a:rPr>
              <a:t>يلي:</a:t>
            </a:r>
            <a:r>
              <a:rPr lang="ar-SA" b="1" dirty="0" smtClean="0">
                <a:solidFill>
                  <a:srgbClr val="7030A0"/>
                </a:solidFill>
              </a:rPr>
              <a:t/>
            </a:r>
            <a:br>
              <a:rPr lang="ar-SA" b="1" dirty="0" smtClean="0">
                <a:solidFill>
                  <a:srgbClr val="7030A0"/>
                </a:solidFill>
              </a:rPr>
            </a:br>
            <a:r>
              <a:rPr lang="ar-SA" b="1" dirty="0" smtClean="0">
                <a:solidFill>
                  <a:srgbClr val="7030A0"/>
                </a:solidFill>
              </a:rPr>
              <a:t>أ- توفير الحماية اللازمة للقوافل </a:t>
            </a:r>
            <a:r>
              <a:rPr lang="ar-SA" b="1" dirty="0" err="1" smtClean="0">
                <a:solidFill>
                  <a:srgbClr val="7030A0"/>
                </a:solidFill>
              </a:rPr>
              <a:t>العسكرية.</a:t>
            </a:r>
            <a:r>
              <a:rPr lang="ar-SA" b="1" dirty="0" smtClean="0">
                <a:solidFill>
                  <a:srgbClr val="7030A0"/>
                </a:solidFill>
              </a:rPr>
              <a:t/>
            </a:r>
            <a:br>
              <a:rPr lang="ar-SA" b="1" dirty="0" smtClean="0">
                <a:solidFill>
                  <a:srgbClr val="7030A0"/>
                </a:solidFill>
              </a:rPr>
            </a:br>
            <a:r>
              <a:rPr lang="ar-SA" b="1" dirty="0" smtClean="0">
                <a:solidFill>
                  <a:srgbClr val="7030A0"/>
                </a:solidFill>
              </a:rPr>
              <a:t>ب- السيطرة على المناطق التي تتوافر فيها المواد </a:t>
            </a:r>
            <a:r>
              <a:rPr lang="ar-SA" b="1" dirty="0" err="1" smtClean="0">
                <a:solidFill>
                  <a:srgbClr val="7030A0"/>
                </a:solidFill>
              </a:rPr>
              <a:t>الاولية.</a:t>
            </a:r>
            <a:r>
              <a:rPr lang="ar-SA" b="1" dirty="0" smtClean="0">
                <a:solidFill>
                  <a:srgbClr val="7030A0"/>
                </a:solidFill>
              </a:rPr>
              <a:t/>
            </a:r>
            <a:br>
              <a:rPr lang="ar-SA" b="1" dirty="0" smtClean="0">
                <a:solidFill>
                  <a:srgbClr val="7030A0"/>
                </a:solidFill>
              </a:rPr>
            </a:br>
            <a:r>
              <a:rPr lang="ar-SA" b="1" dirty="0" smtClean="0">
                <a:solidFill>
                  <a:srgbClr val="7030A0"/>
                </a:solidFill>
              </a:rPr>
              <a:t>ج- حسم المنازعات المستمرة مع المدن والدول </a:t>
            </a:r>
            <a:r>
              <a:rPr lang="ar-SA" b="1" dirty="0" err="1" smtClean="0">
                <a:solidFill>
                  <a:srgbClr val="7030A0"/>
                </a:solidFill>
              </a:rPr>
              <a:t>الاخرى.</a:t>
            </a:r>
            <a:r>
              <a:rPr lang="ar-SA" b="1" dirty="0" smtClean="0">
                <a:solidFill>
                  <a:srgbClr val="7030A0"/>
                </a:solidFill>
              </a:rPr>
              <a:t/>
            </a:r>
            <a:br>
              <a:rPr lang="ar-SA" b="1" dirty="0" smtClean="0">
                <a:solidFill>
                  <a:srgbClr val="7030A0"/>
                </a:solidFill>
              </a:rPr>
            </a:br>
            <a:r>
              <a:rPr lang="ar-SA" b="1" dirty="0" smtClean="0">
                <a:solidFill>
                  <a:srgbClr val="7030A0"/>
                </a:solidFill>
              </a:rPr>
              <a:t>د- تحقيق متطلبات الوحدة </a:t>
            </a:r>
            <a:r>
              <a:rPr lang="ar-SA" b="1" dirty="0" err="1" smtClean="0">
                <a:solidFill>
                  <a:srgbClr val="7030A0"/>
                </a:solidFill>
              </a:rPr>
              <a:t>الوطنية.</a:t>
            </a:r>
            <a:r>
              <a:rPr lang="ar-SA" b="1" dirty="0" smtClean="0">
                <a:solidFill>
                  <a:srgbClr val="7030A0"/>
                </a:solidFill>
              </a:rPr>
              <a:t/>
            </a:r>
            <a:br>
              <a:rPr lang="ar-SA" b="1" dirty="0" smtClean="0">
                <a:solidFill>
                  <a:srgbClr val="7030A0"/>
                </a:solidFill>
              </a:rPr>
            </a:br>
            <a:r>
              <a:rPr lang="ar-SA" b="1" dirty="0" smtClean="0">
                <a:solidFill>
                  <a:srgbClr val="7030A0"/>
                </a:solidFill>
              </a:rPr>
              <a:t>ه- تنفيذ اوامر السلطة </a:t>
            </a:r>
            <a:r>
              <a:rPr lang="ar-SA" b="1" dirty="0" err="1" smtClean="0">
                <a:solidFill>
                  <a:srgbClr val="7030A0"/>
                </a:solidFill>
              </a:rPr>
              <a:t>المركزي.</a:t>
            </a:r>
            <a:r>
              <a:rPr lang="ar-SA" b="1" dirty="0" smtClean="0">
                <a:solidFill>
                  <a:srgbClr val="7030A0"/>
                </a:solidFill>
              </a:rPr>
              <a:t/>
            </a:r>
            <a:br>
              <a:rPr lang="ar-SA" b="1" dirty="0" smtClean="0">
                <a:solidFill>
                  <a:srgbClr val="7030A0"/>
                </a:solidFill>
              </a:rPr>
            </a:br>
            <a:endParaRPr lang="ar-SA"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23528" y="404664"/>
            <a:ext cx="8568951" cy="6048671"/>
          </a:xfrm>
        </p:spPr>
        <p:txBody>
          <a:bodyPr>
            <a:normAutofit fontScale="92500" lnSpcReduction="20000"/>
          </a:bodyPr>
          <a:lstStyle/>
          <a:p>
            <a:r>
              <a:rPr lang="ar-SA" b="1" dirty="0" smtClean="0">
                <a:solidFill>
                  <a:srgbClr val="7030A0"/>
                </a:solidFill>
              </a:rPr>
              <a:t>ثانياً: الطبقة </a:t>
            </a:r>
            <a:r>
              <a:rPr lang="ar-SA" b="1" dirty="0" err="1" smtClean="0">
                <a:solidFill>
                  <a:srgbClr val="7030A0"/>
                </a:solidFill>
              </a:rPr>
              <a:t>المحكومة:</a:t>
            </a:r>
            <a:r>
              <a:rPr lang="ar-SA" b="1" dirty="0" smtClean="0">
                <a:solidFill>
                  <a:srgbClr val="7030A0"/>
                </a:solidFill>
              </a:rPr>
              <a:t/>
            </a:r>
            <a:br>
              <a:rPr lang="ar-SA" b="1" dirty="0" smtClean="0">
                <a:solidFill>
                  <a:srgbClr val="7030A0"/>
                </a:solidFill>
              </a:rPr>
            </a:br>
            <a:r>
              <a:rPr lang="ar-SA" b="1" dirty="0" smtClean="0">
                <a:solidFill>
                  <a:srgbClr val="7030A0"/>
                </a:solidFill>
              </a:rPr>
              <a:t>	وهي مجموعة من الاشخاص التي تخضع للقرارات السياسية والدينية التي تتخذها الطبقة الحاكمة, وهي تتكون من الفئات </a:t>
            </a:r>
            <a:r>
              <a:rPr lang="ar-SA" b="1" dirty="0" err="1" smtClean="0">
                <a:solidFill>
                  <a:srgbClr val="7030A0"/>
                </a:solidFill>
              </a:rPr>
              <a:t>الآتية:</a:t>
            </a:r>
            <a:r>
              <a:rPr lang="ar-SA" b="1" dirty="0" smtClean="0">
                <a:solidFill>
                  <a:srgbClr val="7030A0"/>
                </a:solidFill>
              </a:rPr>
              <a:t/>
            </a:r>
            <a:br>
              <a:rPr lang="ar-SA" b="1" dirty="0" smtClean="0">
                <a:solidFill>
                  <a:srgbClr val="7030A0"/>
                </a:solidFill>
              </a:rPr>
            </a:br>
            <a:r>
              <a:rPr lang="ar-SA" b="1" dirty="0" smtClean="0">
                <a:solidFill>
                  <a:srgbClr val="7030A0"/>
                </a:solidFill>
              </a:rPr>
              <a:t>1- فئة الاحرار: تحتل هذه الفئة مرتبة اجتماعية راقية لأنها لا تخضع لأي شكل من اشكال التبعية التي تعدم او تنقص من حريتهم </a:t>
            </a:r>
            <a:r>
              <a:rPr lang="ar-SA" b="1" dirty="0" err="1" smtClean="0">
                <a:solidFill>
                  <a:srgbClr val="7030A0"/>
                </a:solidFill>
              </a:rPr>
              <a:t>الانسانية </a:t>
            </a:r>
            <a:r>
              <a:rPr lang="ar-SA" b="1" dirty="0" smtClean="0">
                <a:solidFill>
                  <a:srgbClr val="7030A0"/>
                </a:solidFill>
              </a:rPr>
              <a:t>, وعليه فأن افرادها يتمتعون بالحرية المطلقة, ولهم من الحقوق والامتيازات والضمانات اكثر من افراد الفئتين الأخيرتين وهم يتقلدون الوظائف الادارية والعسكرية والقضائية </a:t>
            </a:r>
            <a:r>
              <a:rPr lang="ar-SA" b="1" dirty="0" err="1" smtClean="0">
                <a:solidFill>
                  <a:srgbClr val="7030A0"/>
                </a:solidFill>
              </a:rPr>
              <a:t>المهمة.</a:t>
            </a:r>
            <a:r>
              <a:rPr lang="ar-SA" b="1" dirty="0" smtClean="0">
                <a:solidFill>
                  <a:srgbClr val="7030A0"/>
                </a:solidFill>
              </a:rPr>
              <a:t> </a:t>
            </a:r>
            <a:br>
              <a:rPr lang="ar-SA" b="1" dirty="0" smtClean="0">
                <a:solidFill>
                  <a:srgbClr val="7030A0"/>
                </a:solidFill>
              </a:rPr>
            </a:br>
            <a:r>
              <a:rPr lang="ar-SA" b="1" dirty="0" smtClean="0">
                <a:solidFill>
                  <a:srgbClr val="7030A0"/>
                </a:solidFill>
              </a:rPr>
              <a:t>2- الفئة الوسطى: وهؤلاء يمثلون الطبقة العامة من الناس </a:t>
            </a:r>
            <a:r>
              <a:rPr lang="ar-SA" b="1" dirty="0" err="1" smtClean="0">
                <a:solidFill>
                  <a:srgbClr val="7030A0"/>
                </a:solidFill>
              </a:rPr>
              <a:t>الاحرار </a:t>
            </a:r>
            <a:r>
              <a:rPr lang="ar-SA" b="1" dirty="0" smtClean="0">
                <a:solidFill>
                  <a:srgbClr val="7030A0"/>
                </a:solidFill>
              </a:rPr>
              <a:t>, فمنهم العمال والصناع </a:t>
            </a:r>
            <a:r>
              <a:rPr lang="ar-SA" b="1" dirty="0" err="1" smtClean="0">
                <a:solidFill>
                  <a:srgbClr val="7030A0"/>
                </a:solidFill>
              </a:rPr>
              <a:t>واصحاب</a:t>
            </a:r>
            <a:r>
              <a:rPr lang="ar-SA" b="1" dirty="0" smtClean="0">
                <a:solidFill>
                  <a:srgbClr val="7030A0"/>
                </a:solidFill>
              </a:rPr>
              <a:t> الحرف وهم يشكلون طبقة وسطى بين فئة الاحرار من جهة وفئة العبيد من جهة </a:t>
            </a:r>
            <a:r>
              <a:rPr lang="ar-SA" b="1" dirty="0" err="1" smtClean="0">
                <a:solidFill>
                  <a:srgbClr val="7030A0"/>
                </a:solidFill>
              </a:rPr>
              <a:t>اخرى </a:t>
            </a:r>
            <a:r>
              <a:rPr lang="ar-SA" b="1" dirty="0" smtClean="0">
                <a:solidFill>
                  <a:srgbClr val="7030A0"/>
                </a:solidFill>
              </a:rPr>
              <a:t>, لذا فهم يتمتعون بحقوق اكثر من فئة </a:t>
            </a:r>
            <a:r>
              <a:rPr lang="ar-SA" b="1" dirty="0" err="1" smtClean="0">
                <a:solidFill>
                  <a:srgbClr val="7030A0"/>
                </a:solidFill>
              </a:rPr>
              <a:t>العبيد.</a:t>
            </a:r>
            <a:r>
              <a:rPr lang="ar-SA" b="1" dirty="0" smtClean="0">
                <a:solidFill>
                  <a:srgbClr val="7030A0"/>
                </a:solidFill>
              </a:rPr>
              <a:t/>
            </a:r>
            <a:br>
              <a:rPr lang="ar-SA" b="1" dirty="0" smtClean="0">
                <a:solidFill>
                  <a:srgbClr val="7030A0"/>
                </a:solidFill>
              </a:rPr>
            </a:br>
            <a:r>
              <a:rPr lang="ar-SA" b="1" dirty="0" smtClean="0">
                <a:solidFill>
                  <a:srgbClr val="7030A0"/>
                </a:solidFill>
              </a:rPr>
              <a:t>3- فئة </a:t>
            </a:r>
            <a:r>
              <a:rPr lang="ar-SA" b="1" dirty="0" err="1" smtClean="0">
                <a:solidFill>
                  <a:srgbClr val="7030A0"/>
                </a:solidFill>
              </a:rPr>
              <a:t>الرقيق (</a:t>
            </a:r>
            <a:r>
              <a:rPr lang="ar-SA" b="1" dirty="0" smtClean="0">
                <a:solidFill>
                  <a:srgbClr val="7030A0"/>
                </a:solidFill>
                <a:sym typeface="Wingdings" panose="05000000000000000000" pitchFamily="2" charset="2"/>
              </a:rPr>
              <a:t>(العبيد</a:t>
            </a:r>
            <a:r>
              <a:rPr lang="ar-SA" b="1" dirty="0" err="1" smtClean="0">
                <a:solidFill>
                  <a:srgbClr val="7030A0"/>
                </a:solidFill>
                <a:sym typeface="Wingdings" panose="05000000000000000000" pitchFamily="2" charset="2"/>
              </a:rPr>
              <a:t>)).</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	الرق هو خضوع انسان لسلطة انسان اخر وهو من </a:t>
            </a:r>
            <a:r>
              <a:rPr lang="ar-SA" b="1" dirty="0" err="1" smtClean="0">
                <a:solidFill>
                  <a:srgbClr val="7030A0"/>
                </a:solidFill>
                <a:sym typeface="Wingdings" panose="05000000000000000000" pitchFamily="2" charset="2"/>
              </a:rPr>
              <a:t>افرازات</a:t>
            </a:r>
            <a:r>
              <a:rPr lang="ar-SA" b="1" dirty="0" smtClean="0">
                <a:solidFill>
                  <a:srgbClr val="7030A0"/>
                </a:solidFill>
                <a:sym typeface="Wingdings" panose="05000000000000000000" pitchFamily="2" charset="2"/>
              </a:rPr>
              <a:t> المجتمع </a:t>
            </a:r>
            <a:r>
              <a:rPr lang="ar-SA" b="1" dirty="0" err="1" smtClean="0">
                <a:solidFill>
                  <a:srgbClr val="7030A0"/>
                </a:solidFill>
                <a:sym typeface="Wingdings" panose="05000000000000000000" pitchFamily="2" charset="2"/>
              </a:rPr>
              <a:t>القبلي </a:t>
            </a:r>
            <a:r>
              <a:rPr lang="ar-SA" b="1" dirty="0" smtClean="0">
                <a:solidFill>
                  <a:srgbClr val="7030A0"/>
                </a:solidFill>
                <a:sym typeface="Wingdings" panose="05000000000000000000" pitchFamily="2" charset="2"/>
              </a:rPr>
              <a:t>, حيث ظهر الرق نتيجة الحروب القبلية والرغبة باستعمال الرقيق في اعمال الزراعة والرعي, </a:t>
            </a:r>
            <a:r>
              <a:rPr lang="ar-SA" b="1" dirty="0" err="1" smtClean="0">
                <a:solidFill>
                  <a:srgbClr val="7030A0"/>
                </a:solidFill>
                <a:sym typeface="Wingdings" panose="05000000000000000000" pitchFamily="2" charset="2"/>
              </a:rPr>
              <a:t>الا</a:t>
            </a:r>
            <a:r>
              <a:rPr lang="ar-SA" b="1" dirty="0" smtClean="0">
                <a:solidFill>
                  <a:srgbClr val="7030A0"/>
                </a:solidFill>
                <a:sym typeface="Wingdings" panose="05000000000000000000" pitchFamily="2" charset="2"/>
              </a:rPr>
              <a:t> ان وضع الرقيق تحسن كثيراً في عهد </a:t>
            </a:r>
            <a:r>
              <a:rPr lang="ar-SA" b="1" dirty="0" err="1" smtClean="0">
                <a:solidFill>
                  <a:srgbClr val="7030A0"/>
                </a:solidFill>
                <a:sym typeface="Wingdings" panose="05000000000000000000" pitchFamily="2" charset="2"/>
              </a:rPr>
              <a:t>حمورابي</a:t>
            </a:r>
            <a:r>
              <a:rPr lang="ar-SA" b="1" dirty="0" smtClean="0">
                <a:solidFill>
                  <a:srgbClr val="7030A0"/>
                </a:solidFill>
                <a:sym typeface="Wingdings" panose="05000000000000000000" pitchFamily="2" charset="2"/>
              </a:rPr>
              <a:t> وفي النواحي </a:t>
            </a:r>
            <a:r>
              <a:rPr lang="ar-SA" b="1" dirty="0" err="1" smtClean="0">
                <a:solidFill>
                  <a:srgbClr val="7030A0"/>
                </a:solidFill>
                <a:sym typeface="Wingdings" panose="05000000000000000000" pitchFamily="2" charset="2"/>
              </a:rPr>
              <a:t>الآتية:</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أ- لم يعد </a:t>
            </a:r>
            <a:r>
              <a:rPr lang="ar-SA" b="1" dirty="0" err="1" smtClean="0">
                <a:solidFill>
                  <a:srgbClr val="7030A0"/>
                </a:solidFill>
                <a:sym typeface="Wingdings" panose="05000000000000000000" pitchFamily="2" charset="2"/>
              </a:rPr>
              <a:t>حقة</a:t>
            </a:r>
            <a:r>
              <a:rPr lang="ar-SA" b="1" dirty="0" smtClean="0">
                <a:solidFill>
                  <a:srgbClr val="7030A0"/>
                </a:solidFill>
                <a:sym typeface="Wingdings" panose="05000000000000000000" pitchFamily="2" charset="2"/>
              </a:rPr>
              <a:t> في الزواج يقتصر على طبقته فحسب بل اصبح له حق الزواج من الطبقة الوسطى وطبقة </a:t>
            </a:r>
            <a:r>
              <a:rPr lang="ar-SA" b="1" dirty="0" err="1" smtClean="0">
                <a:solidFill>
                  <a:srgbClr val="7030A0"/>
                </a:solidFill>
                <a:sym typeface="Wingdings" panose="05000000000000000000" pitchFamily="2" charset="2"/>
              </a:rPr>
              <a:t>الاحرار.</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ب- اصبحت له ذمة مالية مستقلة عن ذمة </a:t>
            </a:r>
            <a:r>
              <a:rPr lang="ar-SA" b="1" dirty="0" err="1" smtClean="0">
                <a:solidFill>
                  <a:srgbClr val="7030A0"/>
                </a:solidFill>
                <a:sym typeface="Wingdings" panose="05000000000000000000" pitchFamily="2" charset="2"/>
              </a:rPr>
              <a:t>سيدة .</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ج- اصبح له حق التقاضي امام القضاء كمدعي او مدعى </a:t>
            </a:r>
            <a:r>
              <a:rPr lang="ar-SA" b="1" dirty="0" err="1" smtClean="0">
                <a:solidFill>
                  <a:srgbClr val="7030A0"/>
                </a:solidFill>
                <a:sym typeface="Wingdings" panose="05000000000000000000" pitchFamily="2" charset="2"/>
              </a:rPr>
              <a:t>عليه.</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د- يحاسب على أخطائه وجرائمه ويلتزم بتعويض الاضرار التي يسببها </a:t>
            </a:r>
            <a:r>
              <a:rPr lang="ar-SA" b="1" dirty="0" err="1" smtClean="0">
                <a:solidFill>
                  <a:srgbClr val="7030A0"/>
                </a:solidFill>
                <a:sym typeface="Wingdings" panose="05000000000000000000" pitchFamily="2" charset="2"/>
              </a:rPr>
              <a:t>للغير.</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ه- قدرته على تحرير نفسه من الرق مقابل مبلغ يدفعه </a:t>
            </a:r>
            <a:r>
              <a:rPr lang="ar-SA" b="1" dirty="0" err="1" smtClean="0">
                <a:solidFill>
                  <a:srgbClr val="7030A0"/>
                </a:solidFill>
                <a:sym typeface="Wingdings" panose="05000000000000000000" pitchFamily="2" charset="2"/>
              </a:rPr>
              <a:t>لسيده.</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وللرق مصادر </a:t>
            </a:r>
            <a:r>
              <a:rPr lang="ar-SA" b="1" dirty="0" err="1" smtClean="0">
                <a:solidFill>
                  <a:srgbClr val="7030A0"/>
                </a:solidFill>
                <a:sym typeface="Wingdings" panose="05000000000000000000" pitchFamily="2" charset="2"/>
              </a:rPr>
              <a:t>منها:</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1- </a:t>
            </a:r>
            <a:r>
              <a:rPr lang="ar-SA" b="1" dirty="0" err="1" smtClean="0">
                <a:solidFill>
                  <a:srgbClr val="7030A0"/>
                </a:solidFill>
                <a:sym typeface="Wingdings" panose="05000000000000000000" pitchFamily="2" charset="2"/>
              </a:rPr>
              <a:t>الاسر.</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2- </a:t>
            </a:r>
            <a:r>
              <a:rPr lang="ar-SA" b="1" dirty="0" err="1" smtClean="0">
                <a:solidFill>
                  <a:srgbClr val="7030A0"/>
                </a:solidFill>
                <a:sym typeface="Wingdings" panose="05000000000000000000" pitchFamily="2" charset="2"/>
              </a:rPr>
              <a:t>الولادة.</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3- العجز عن الوفاء </a:t>
            </a:r>
            <a:r>
              <a:rPr lang="ar-SA" b="1" dirty="0" err="1" smtClean="0">
                <a:solidFill>
                  <a:srgbClr val="7030A0"/>
                </a:solidFill>
                <a:sym typeface="Wingdings" panose="05000000000000000000" pitchFamily="2" charset="2"/>
              </a:rPr>
              <a:t>بالالتزام.</a:t>
            </a:r>
            <a:r>
              <a:rPr lang="ar-SA" b="1" dirty="0" smtClean="0">
                <a:solidFill>
                  <a:srgbClr val="7030A0"/>
                </a:solidFill>
                <a:sym typeface="Wingdings" panose="05000000000000000000" pitchFamily="2" charset="2"/>
              </a:rPr>
              <a:t/>
            </a:r>
            <a:br>
              <a:rPr lang="ar-SA" b="1" dirty="0" smtClean="0">
                <a:solidFill>
                  <a:srgbClr val="7030A0"/>
                </a:solidFill>
                <a:sym typeface="Wingdings" panose="05000000000000000000" pitchFamily="2" charset="2"/>
              </a:rPr>
            </a:br>
            <a:r>
              <a:rPr lang="ar-SA" b="1" dirty="0" smtClean="0">
                <a:solidFill>
                  <a:srgbClr val="7030A0"/>
                </a:solidFill>
                <a:sym typeface="Wingdings" panose="05000000000000000000" pitchFamily="2" charset="2"/>
              </a:rPr>
              <a:t>4- انكار رابطة قانونية.</a:t>
            </a:r>
            <a:endParaRPr lang="ar-SA" b="1" dirty="0" smtClean="0"/>
          </a:p>
          <a:p>
            <a:endParaRPr lang="ar-SA"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187467"/>
            <a:ext cx="8784976" cy="6247864"/>
          </a:xfrm>
          <a:prstGeom prst="rect">
            <a:avLst/>
          </a:prstGeom>
        </p:spPr>
        <p:txBody>
          <a:bodyPr wrap="square">
            <a:spAutoFit/>
          </a:bodyPr>
          <a:lstStyle/>
          <a:p>
            <a:r>
              <a:rPr lang="ar-SA" sz="2000" b="1" dirty="0"/>
              <a:t>1- الفئة الدينية:</a:t>
            </a:r>
            <a:br>
              <a:rPr lang="ar-SA" sz="2000" b="1" dirty="0"/>
            </a:br>
            <a:r>
              <a:rPr lang="ar-SA" sz="2000" b="1" dirty="0"/>
              <a:t>	تتمتع هذه الفئة بمركز اجتماعي مهم استناداً الى الممارسات الدينية التي كانت تتمتع بها , والتي من شأنها التأثير على القيم الروحية لدى الانسان حيث تتألف هذه الفئة من :</a:t>
            </a:r>
            <a:br>
              <a:rPr lang="ar-SA" sz="2000" b="1" dirty="0"/>
            </a:br>
            <a:r>
              <a:rPr lang="ar-SA" sz="2000" b="1" dirty="0"/>
              <a:t>أ- الكاهن الاعظم: لقد كان هذ الكاهن يحتل منصباً رفيعاً حتى ان الملوك في العهود السومرية كانون يحتلون هذا المنصب.</a:t>
            </a:r>
            <a:br>
              <a:rPr lang="ar-SA" sz="2000" b="1" dirty="0"/>
            </a:br>
            <a:r>
              <a:rPr lang="ar-SA" sz="2000" b="1" dirty="0"/>
              <a:t>ب- الكهنة: ومنهم </a:t>
            </a:r>
            <a:r>
              <a:rPr lang="ar-SA" sz="2000" b="1" dirty="0" err="1"/>
              <a:t>الانتوم</a:t>
            </a:r>
            <a:r>
              <a:rPr lang="ar-SA" sz="2000" b="1" dirty="0"/>
              <a:t> </a:t>
            </a:r>
            <a:r>
              <a:rPr lang="ar-SA" sz="2000" b="1" dirty="0" err="1"/>
              <a:t>والناديتوم</a:t>
            </a:r>
            <a:r>
              <a:rPr lang="ar-SA" sz="2000" b="1" dirty="0"/>
              <a:t> </a:t>
            </a:r>
            <a:r>
              <a:rPr lang="ar-SA" sz="2000" b="1" dirty="0" err="1"/>
              <a:t>والقادشتوم</a:t>
            </a:r>
            <a:r>
              <a:rPr lang="ar-SA" sz="2000" b="1" dirty="0"/>
              <a:t> , ولكل من هذه الاقسام حقوق والتزامات وردت في قانون حمورابي.</a:t>
            </a:r>
            <a:br>
              <a:rPr lang="ar-SA" sz="2000" b="1" dirty="0"/>
            </a:br>
            <a:r>
              <a:rPr lang="ar-SA" sz="2000" b="1" dirty="0"/>
              <a:t>2- الفئة </a:t>
            </a:r>
            <a:r>
              <a:rPr lang="ar-SA" sz="2000" b="1" dirty="0" err="1" smtClean="0"/>
              <a:t>البروقراطية</a:t>
            </a:r>
            <a:r>
              <a:rPr lang="ar-IQ" sz="2000" b="1" dirty="0" smtClean="0"/>
              <a:t> </a:t>
            </a:r>
            <a:r>
              <a:rPr lang="ar-SA" sz="2000" b="1" dirty="0" err="1" smtClean="0"/>
              <a:t>:</a:t>
            </a:r>
            <a:r>
              <a:rPr lang="ar-SA" sz="2000" b="1" dirty="0"/>
              <a:t/>
            </a:r>
            <a:br>
              <a:rPr lang="ar-SA" sz="2000" b="1" dirty="0"/>
            </a:br>
            <a:r>
              <a:rPr lang="ar-SA" sz="2000" b="1" dirty="0"/>
              <a:t>	هذه الفئة مستندة في مركزها الاجتماعي والاقتصادي الى طبيعة المهام الحكومية التي تناط بها , لذا فأن حجم هذه الفئة يكبر مع تزايد تمييز السلطة السياسية عن السلطة الدينية وزيادة تدخل الدولة في الحياة الاقتصادية باعتبارها اداة السلطة السياسية في الحكم </a:t>
            </a:r>
            <a:r>
              <a:rPr lang="ar-SA" sz="2000" b="1" dirty="0" smtClean="0"/>
              <a:t>والتدخل</a:t>
            </a:r>
            <a:r>
              <a:rPr lang="ar-SA" sz="2000" b="1" dirty="0"/>
              <a:t>, وهذه الفئة تشمل مجموعة من الاشخاص متدرجة في قوتها وسلطتها ,ويأتي الملك على رأس هذه الفئة.</a:t>
            </a:r>
            <a:br>
              <a:rPr lang="ar-SA" sz="2000" b="1" dirty="0"/>
            </a:br>
            <a:r>
              <a:rPr lang="ar-SA" sz="2000" b="1" dirty="0"/>
              <a:t>3- الفئة العسكرية:</a:t>
            </a:r>
            <a:br>
              <a:rPr lang="ar-SA" sz="2000" b="1" dirty="0"/>
            </a:br>
            <a:r>
              <a:rPr lang="ar-SA" sz="2000" b="1" dirty="0"/>
              <a:t>	ان ضرورات وجود قوة عسكرية في العراق القديم كانت ما يلي:</a:t>
            </a:r>
            <a:br>
              <a:rPr lang="ar-SA" sz="2000" b="1" dirty="0"/>
            </a:br>
            <a:r>
              <a:rPr lang="ar-SA" sz="2000" b="1" dirty="0"/>
              <a:t>أ- توفير الحماية اللازمة للقوافل العسكرية.</a:t>
            </a:r>
            <a:br>
              <a:rPr lang="ar-SA" sz="2000" b="1" dirty="0"/>
            </a:br>
            <a:r>
              <a:rPr lang="ar-SA" sz="2000" b="1" dirty="0"/>
              <a:t>ب- السيطرة على المناطق التي تتوافر فيها المواد الاولية.</a:t>
            </a:r>
            <a:br>
              <a:rPr lang="ar-SA" sz="2000" b="1" dirty="0"/>
            </a:br>
            <a:r>
              <a:rPr lang="ar-SA" sz="2000" b="1" dirty="0"/>
              <a:t>ج- حسم المنازعات المستمرة مع المدن والدول الاخرى.</a:t>
            </a:r>
            <a:br>
              <a:rPr lang="ar-SA" sz="2000" b="1" dirty="0"/>
            </a:br>
            <a:r>
              <a:rPr lang="ar-SA" sz="2000" b="1" dirty="0"/>
              <a:t>د- تحقيق متطلبات الوحدة الوطنية.</a:t>
            </a:r>
            <a:br>
              <a:rPr lang="ar-SA" sz="2000" b="1" dirty="0"/>
            </a:br>
            <a:r>
              <a:rPr lang="ar-SA" sz="2000" b="1" dirty="0"/>
              <a:t>ه- تنفيذ اوامر السلطة المركزي.</a:t>
            </a:r>
            <a:br>
              <a:rPr lang="ar-SA" sz="2000" b="1" dirty="0"/>
            </a:br>
            <a:endParaRPr lang="ar-SA" sz="2000" b="1" dirty="0"/>
          </a:p>
        </p:txBody>
      </p:sp>
    </p:spTree>
    <p:extLst>
      <p:ext uri="{BB962C8B-B14F-4D97-AF65-F5344CB8AC3E}">
        <p14:creationId xmlns:p14="http://schemas.microsoft.com/office/powerpoint/2010/main" xmlns="" val="216368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9250" y="664696"/>
            <a:ext cx="8277246" cy="6193304"/>
          </a:xfrm>
        </p:spPr>
        <p:txBody>
          <a:bodyPr>
            <a:noAutofit/>
          </a:bodyPr>
          <a:lstStyle/>
          <a:p>
            <a:r>
              <a:rPr lang="ar-SA" sz="2800" dirty="0">
                <a:solidFill>
                  <a:srgbClr val="002060"/>
                </a:solidFill>
              </a:rPr>
              <a:t>وهي مجموعة من الاشخاص التي تخضع للقرارات السياسية والدينية التي تتخذها الطبقة الحاكمة, وهي تتكون من الفئات الآتية:</a:t>
            </a:r>
            <a:br>
              <a:rPr lang="ar-SA" sz="2800" dirty="0">
                <a:solidFill>
                  <a:srgbClr val="002060"/>
                </a:solidFill>
              </a:rPr>
            </a:br>
            <a:r>
              <a:rPr lang="ar-SA" sz="2800" dirty="0">
                <a:solidFill>
                  <a:srgbClr val="002060"/>
                </a:solidFill>
              </a:rPr>
              <a:t>1- فئة الاحرار: تحتل هذه الفئة مرتبة اجتماعية راقية لأنها لا تخضع لأي شكل من اشكال التبعية التي تعدم او تنقص من حريتهم الانسانية , وعليه فأن افرادها يتمتعون بالحرية المطلقة, ولهم من الحقوق والامتيازات والضمانات اكثر من افراد الفئتين الأخيرتين وهم يتقلدون الوظائف الادارية والعسكرية والقضائية المهمة. </a:t>
            </a:r>
            <a:br>
              <a:rPr lang="ar-SA" sz="2800" dirty="0">
                <a:solidFill>
                  <a:srgbClr val="002060"/>
                </a:solidFill>
              </a:rPr>
            </a:br>
            <a:r>
              <a:rPr lang="ar-SA" sz="2800" dirty="0">
                <a:solidFill>
                  <a:srgbClr val="002060"/>
                </a:solidFill>
              </a:rPr>
              <a:t>2- الفئة الوسطى: وهؤلاء يمثلون الطبقة العامة من الناس الاحرار , فمنهم العمال والصناع واصحاب الحرف وهم يشكلون طبقة وسطى بين فئة الاحرار من جهة وفئة العبيد من جهة اخرى , لذا فهم يتمتعون بحقوق اكثر من فئة العبيد.</a:t>
            </a:r>
            <a:br>
              <a:rPr lang="ar-SA" sz="2800" dirty="0">
                <a:solidFill>
                  <a:srgbClr val="002060"/>
                </a:solidFill>
              </a:rPr>
            </a:br>
            <a:r>
              <a:rPr lang="ar-SA" sz="2800" dirty="0"/>
              <a:t/>
            </a:r>
            <a:br>
              <a:rPr lang="ar-SA" sz="2800" dirty="0"/>
            </a:br>
            <a:endParaRPr lang="ar-SA" sz="3600" dirty="0"/>
          </a:p>
        </p:txBody>
      </p:sp>
      <p:sp>
        <p:nvSpPr>
          <p:cNvPr id="3" name="عنصر نائب للنص 2"/>
          <p:cNvSpPr>
            <a:spLocks noGrp="1"/>
          </p:cNvSpPr>
          <p:nvPr>
            <p:ph type="body" idx="1"/>
          </p:nvPr>
        </p:nvSpPr>
        <p:spPr>
          <a:xfrm>
            <a:off x="759250" y="161510"/>
            <a:ext cx="7810128" cy="360039"/>
          </a:xfrm>
        </p:spPr>
        <p:txBody>
          <a:bodyPr>
            <a:noAutofit/>
          </a:bodyPr>
          <a:lstStyle/>
          <a:p>
            <a:r>
              <a:rPr lang="ar-SA" sz="3200" dirty="0" smtClean="0">
                <a:solidFill>
                  <a:srgbClr val="0070C0"/>
                </a:solidFill>
              </a:rPr>
              <a:t>ثانياً : الطبقة المحكومة:</a:t>
            </a:r>
            <a:endParaRPr lang="ar-SA" sz="3200" dirty="0">
              <a:solidFill>
                <a:srgbClr val="0070C0"/>
              </a:solidFill>
            </a:endParaRPr>
          </a:p>
        </p:txBody>
      </p:sp>
      <p:sp>
        <p:nvSpPr>
          <p:cNvPr id="5" name="مستطيل 4"/>
          <p:cNvSpPr/>
          <p:nvPr/>
        </p:nvSpPr>
        <p:spPr>
          <a:xfrm>
            <a:off x="759250" y="18365"/>
            <a:ext cx="7200800" cy="646331"/>
          </a:xfrm>
          <a:prstGeom prst="rect">
            <a:avLst/>
          </a:prstGeom>
        </p:spPr>
        <p:txBody>
          <a:bodyPr wrap="square">
            <a:spAutoFit/>
          </a:bodyPr>
          <a:lstStyle/>
          <a:p>
            <a:r>
              <a:rPr lang="ar-SA" dirty="0"/>
              <a:t/>
            </a:r>
            <a:br>
              <a:rPr lang="ar-SA" dirty="0"/>
            </a:br>
            <a:r>
              <a:rPr lang="ar-SA" dirty="0"/>
              <a:t>	</a:t>
            </a:r>
          </a:p>
        </p:txBody>
      </p:sp>
    </p:spTree>
    <p:extLst>
      <p:ext uri="{BB962C8B-B14F-4D97-AF65-F5344CB8AC3E}">
        <p14:creationId xmlns:p14="http://schemas.microsoft.com/office/powerpoint/2010/main" xmlns="" val="235084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476672"/>
            <a:ext cx="8352928" cy="5816977"/>
          </a:xfrm>
          <a:prstGeom prst="rect">
            <a:avLst/>
          </a:prstGeom>
        </p:spPr>
        <p:txBody>
          <a:bodyPr wrap="square">
            <a:spAutoFit/>
          </a:bodyPr>
          <a:lstStyle/>
          <a:p>
            <a:r>
              <a:rPr lang="ar-SA" sz="3600" dirty="0">
                <a:solidFill>
                  <a:srgbClr val="0070C0"/>
                </a:solidFill>
              </a:rPr>
              <a:t>3- فئة الرقيق ((العبيد)).</a:t>
            </a:r>
            <a:r>
              <a:rPr lang="ar-SA" dirty="0"/>
              <a:t/>
            </a:r>
            <a:br>
              <a:rPr lang="ar-SA" dirty="0"/>
            </a:br>
            <a:r>
              <a:rPr lang="ar-SA" dirty="0"/>
              <a:t>	</a:t>
            </a:r>
            <a:r>
              <a:rPr lang="ar-SA" sz="2400" dirty="0">
                <a:solidFill>
                  <a:srgbClr val="002060"/>
                </a:solidFill>
              </a:rPr>
              <a:t>الرق هو خضوع انسان لسلطة انسان اخر وهو من افرازات المجتمع القبلي , حيث ظهر الرق نتيجة الحروب القبلية والرغبة باستعمال الرقيق في اعمال الزراعة والرعي, الا ان وضع الرقيق تحسن كثيراً في عهد حمورابي وفي النواحي الآتية:</a:t>
            </a:r>
            <a:br>
              <a:rPr lang="ar-SA" sz="2400" dirty="0">
                <a:solidFill>
                  <a:srgbClr val="002060"/>
                </a:solidFill>
              </a:rPr>
            </a:br>
            <a:r>
              <a:rPr lang="ar-SA" sz="2400" dirty="0">
                <a:solidFill>
                  <a:srgbClr val="002060"/>
                </a:solidFill>
              </a:rPr>
              <a:t>أ- لم يعد حقة في الزواج يقتصر على طبقته فحسب بل اصبح له حق الزواج من الطبقة الوسطى وطبقة الاحرار.</a:t>
            </a:r>
            <a:br>
              <a:rPr lang="ar-SA" sz="2400" dirty="0">
                <a:solidFill>
                  <a:srgbClr val="002060"/>
                </a:solidFill>
              </a:rPr>
            </a:br>
            <a:r>
              <a:rPr lang="ar-SA" sz="2400" dirty="0">
                <a:solidFill>
                  <a:srgbClr val="002060"/>
                </a:solidFill>
              </a:rPr>
              <a:t>ب- اصبحت له ذمة مالية مستقلة عن ذمة سيدة .</a:t>
            </a:r>
            <a:br>
              <a:rPr lang="ar-SA" sz="2400" dirty="0">
                <a:solidFill>
                  <a:srgbClr val="002060"/>
                </a:solidFill>
              </a:rPr>
            </a:br>
            <a:r>
              <a:rPr lang="ar-SA" sz="2400" dirty="0">
                <a:solidFill>
                  <a:srgbClr val="002060"/>
                </a:solidFill>
              </a:rPr>
              <a:t>ج- اصبح له حق التقاضي امام القضاء كمدعي او مدعى عليه.</a:t>
            </a:r>
            <a:br>
              <a:rPr lang="ar-SA" sz="2400" dirty="0">
                <a:solidFill>
                  <a:srgbClr val="002060"/>
                </a:solidFill>
              </a:rPr>
            </a:br>
            <a:r>
              <a:rPr lang="ar-SA" sz="2400" dirty="0">
                <a:solidFill>
                  <a:srgbClr val="002060"/>
                </a:solidFill>
              </a:rPr>
              <a:t>د- يحاسب على أخطائه وجرائمه ويلتزم بتعويض الاضرار التي يسببها للغير.</a:t>
            </a:r>
            <a:br>
              <a:rPr lang="ar-SA" sz="2400" dirty="0">
                <a:solidFill>
                  <a:srgbClr val="002060"/>
                </a:solidFill>
              </a:rPr>
            </a:br>
            <a:r>
              <a:rPr lang="ar-SA" sz="2400" dirty="0">
                <a:solidFill>
                  <a:srgbClr val="002060"/>
                </a:solidFill>
              </a:rPr>
              <a:t>ه- قدرته على تحرير نفسه من الرق مقابل مبلغ يدفعه لسيده.</a:t>
            </a:r>
            <a:br>
              <a:rPr lang="ar-SA" sz="2400" dirty="0">
                <a:solidFill>
                  <a:srgbClr val="002060"/>
                </a:solidFill>
              </a:rPr>
            </a:br>
            <a:r>
              <a:rPr lang="ar-SA" sz="2400" dirty="0">
                <a:solidFill>
                  <a:srgbClr val="002060"/>
                </a:solidFill>
              </a:rPr>
              <a:t>وللرق مصادر منها:</a:t>
            </a:r>
            <a:br>
              <a:rPr lang="ar-SA" sz="2400" dirty="0">
                <a:solidFill>
                  <a:srgbClr val="002060"/>
                </a:solidFill>
              </a:rPr>
            </a:br>
            <a:r>
              <a:rPr lang="ar-SA" sz="2400" dirty="0">
                <a:solidFill>
                  <a:srgbClr val="002060"/>
                </a:solidFill>
              </a:rPr>
              <a:t>1- الاسر.</a:t>
            </a:r>
            <a:br>
              <a:rPr lang="ar-SA" sz="2400" dirty="0">
                <a:solidFill>
                  <a:srgbClr val="002060"/>
                </a:solidFill>
              </a:rPr>
            </a:br>
            <a:r>
              <a:rPr lang="ar-SA" sz="2400" dirty="0">
                <a:solidFill>
                  <a:srgbClr val="002060"/>
                </a:solidFill>
              </a:rPr>
              <a:t>2- الولادة.</a:t>
            </a:r>
            <a:br>
              <a:rPr lang="ar-SA" sz="2400" dirty="0">
                <a:solidFill>
                  <a:srgbClr val="002060"/>
                </a:solidFill>
              </a:rPr>
            </a:br>
            <a:r>
              <a:rPr lang="ar-SA" sz="2400" dirty="0">
                <a:solidFill>
                  <a:srgbClr val="002060"/>
                </a:solidFill>
              </a:rPr>
              <a:t>3- العجز عن الوفاء بالالتزام.</a:t>
            </a:r>
            <a:br>
              <a:rPr lang="ar-SA" sz="2400" dirty="0">
                <a:solidFill>
                  <a:srgbClr val="002060"/>
                </a:solidFill>
              </a:rPr>
            </a:br>
            <a:r>
              <a:rPr lang="ar-SA" sz="2400" dirty="0">
                <a:solidFill>
                  <a:srgbClr val="002060"/>
                </a:solidFill>
              </a:rPr>
              <a:t>4- انكار رابطة قانونية.</a:t>
            </a:r>
          </a:p>
        </p:txBody>
      </p:sp>
    </p:spTree>
    <p:extLst>
      <p:ext uri="{BB962C8B-B14F-4D97-AF65-F5344CB8AC3E}">
        <p14:creationId xmlns:p14="http://schemas.microsoft.com/office/powerpoint/2010/main" xmlns="" val="331064422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92</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نسق Office</vt:lpstr>
      <vt:lpstr>  م . م. شامل ابراهيم ماجد كلية الحقوق جامعة النهرين مادة  شريعة حمورابي </vt:lpstr>
      <vt:lpstr>الشريحة 2</vt:lpstr>
      <vt:lpstr>الشريحة 3</vt:lpstr>
      <vt:lpstr>الشريحة 4</vt:lpstr>
      <vt:lpstr>الشريحة 5</vt:lpstr>
      <vt:lpstr>وهي مجموعة من الاشخاص التي تخضع للقرارات السياسية والدينية التي تتخذها الطبقة الحاكمة, وهي تتكون من الفئات الآتية: 1- فئة الاحرار: تحتل هذه الفئة مرتبة اجتماعية راقية لأنها لا تخضع لأي شكل من اشكال التبعية التي تعدم او تنقص من حريتهم الانسانية , وعليه فأن افرادها يتمتعون بالحرية المطلقة, ولهم من الحقوق والامتيازات والضمانات اكثر من افراد الفئتين الأخيرتين وهم يتقلدون الوظائف الادارية والعسكرية والقضائية المهمة.  2- الفئة الوسطى: وهؤلاء يمثلون الطبقة العامة من الناس الاحرار , فمنهم العمال والصناع واصحاب الحرف وهم يشكلون طبقة وسطى بين فئة الاحرار من جهة وفئة العبيد من جهة اخرى , لذا فهم يتمتعون بحقوق اكثر من فئة العبيد.  </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م.م.شامل ابراهيم ماجد كلية الحقوق جامعة النهرين مادة  شريعة حمورابي</dc:title>
  <dc:creator>Fala7</dc:creator>
  <cp:lastModifiedBy>Maher</cp:lastModifiedBy>
  <cp:revision>13</cp:revision>
  <dcterms:created xsi:type="dcterms:W3CDTF">2019-03-17T19:59:46Z</dcterms:created>
  <dcterms:modified xsi:type="dcterms:W3CDTF">2019-03-19T06:08:44Z</dcterms:modified>
</cp:coreProperties>
</file>