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2/18/2019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2/18/2019</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6011863" y="1196975"/>
            <a:ext cx="2808287"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تغير لغة الكتابة واتجاه الفقرة</a:t>
            </a:r>
            <a:r>
              <a:rPr lang="en-US" sz="2000" dirty="0">
                <a:solidFill>
                  <a:srgbClr val="B80000"/>
                </a:solidFill>
                <a:latin typeface="Andalus" pitchFamily="2" charset="-78"/>
                <a:cs typeface="Andalus" pitchFamily="2" charset="-78"/>
              </a:rPr>
              <a:t> </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8" name="مستطيل 7"/>
          <p:cNvSpPr>
            <a:spLocks noChangeArrowheads="1"/>
          </p:cNvSpPr>
          <p:nvPr/>
        </p:nvSpPr>
        <p:spPr bwMode="auto">
          <a:xfrm>
            <a:off x="1042988" y="2001838"/>
            <a:ext cx="77057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يُمكنك برنامج (</a:t>
            </a:r>
            <a:r>
              <a:rPr lang="ar-YE" altLang="ar-IQ" b="1">
                <a:solidFill>
                  <a:srgbClr val="00B0F0"/>
                </a:solidFill>
                <a:latin typeface="Calibri" pitchFamily="34" charset="0"/>
              </a:rPr>
              <a:t>معالج</a:t>
            </a:r>
            <a:r>
              <a:rPr lang="ar-YE" altLang="ar-IQ" b="1">
                <a:latin typeface="Calibri" pitchFamily="34" charset="0"/>
              </a:rPr>
              <a:t> </a:t>
            </a:r>
            <a:r>
              <a:rPr lang="ar-YE" altLang="ar-IQ" b="1">
                <a:solidFill>
                  <a:srgbClr val="00B0F0"/>
                </a:solidFill>
                <a:latin typeface="Calibri" pitchFamily="34" charset="0"/>
              </a:rPr>
              <a:t>النصوص</a:t>
            </a:r>
            <a:r>
              <a:rPr lang="ar-YE" altLang="ar-IQ" b="1">
                <a:latin typeface="Calibri" pitchFamily="34" charset="0"/>
              </a:rPr>
              <a:t>) من الكتابة باستخدام أي من اللغات المعرفة على جهازك عند بداية تعريف نظام التشغيل , وعادة ما تكون مثبته أحرفها على لوحة المفاتيح, وفي المنطقة العربية تكن لوحة المفاتيح تحمل الأحرف العربية والإنجليزية معاً. </a:t>
            </a:r>
          </a:p>
        </p:txBody>
      </p:sp>
      <p:sp>
        <p:nvSpPr>
          <p:cNvPr id="9" name="مستطيل 8"/>
          <p:cNvSpPr>
            <a:spLocks noChangeArrowheads="1"/>
          </p:cNvSpPr>
          <p:nvPr/>
        </p:nvSpPr>
        <p:spPr bwMode="auto">
          <a:xfrm>
            <a:off x="4464050" y="40401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للتحويل في استخدام لوحة المفاتيح بين لغة وأخرى اضغط على مفتاحي </a:t>
            </a:r>
            <a:r>
              <a:rPr lang="en-US" altLang="ar-IQ" b="1">
                <a:latin typeface="Calibri" pitchFamily="34" charset="0"/>
              </a:rPr>
              <a:t>(</a:t>
            </a:r>
            <a:r>
              <a:rPr lang="en-US" altLang="ar-IQ" b="1">
                <a:solidFill>
                  <a:srgbClr val="00B0F0"/>
                </a:solidFill>
                <a:latin typeface="Calibri" pitchFamily="34" charset="0"/>
              </a:rPr>
              <a:t>Alt+Shift</a:t>
            </a:r>
            <a:r>
              <a:rPr lang="en-US" altLang="ar-IQ" b="1">
                <a:latin typeface="Calibri" pitchFamily="34" charset="0"/>
              </a:rPr>
              <a:t>) </a:t>
            </a:r>
            <a:r>
              <a:rPr lang="ar-YE" altLang="ar-IQ" b="1">
                <a:latin typeface="Calibri" pitchFamily="34" charset="0"/>
              </a:rPr>
              <a:t>معاً, ليتم مباشرة التحول إلى اللغة الثانية, أو بالنقر على زر (</a:t>
            </a:r>
            <a:r>
              <a:rPr lang="ar-YE" altLang="ar-IQ" b="1">
                <a:solidFill>
                  <a:srgbClr val="00B0F0"/>
                </a:solidFill>
                <a:latin typeface="Calibri" pitchFamily="34" charset="0"/>
              </a:rPr>
              <a:t>اللغة</a:t>
            </a:r>
            <a:r>
              <a:rPr lang="ar-YE" altLang="ar-IQ" b="1">
                <a:latin typeface="Calibri" pitchFamily="34" charset="0"/>
              </a:rPr>
              <a:t>) من شريط (</a:t>
            </a:r>
            <a:r>
              <a:rPr lang="ar-YE" altLang="ar-IQ" b="1">
                <a:solidFill>
                  <a:srgbClr val="00B0F0"/>
                </a:solidFill>
                <a:latin typeface="Calibri" pitchFamily="34" charset="0"/>
              </a:rPr>
              <a:t>أدوات</a:t>
            </a:r>
            <a:r>
              <a:rPr lang="ar-YE" altLang="ar-IQ" b="1">
                <a:latin typeface="Calibri" pitchFamily="34" charset="0"/>
              </a:rPr>
              <a:t>) نظام التشغيل للتبديل بين لغة لوحة المفاتيح.  </a:t>
            </a:r>
          </a:p>
        </p:txBody>
      </p:sp>
      <p:grpSp>
        <p:nvGrpSpPr>
          <p:cNvPr id="2" name="مجموعة 18"/>
          <p:cNvGrpSpPr>
            <a:grpSpLocks/>
          </p:cNvGrpSpPr>
          <p:nvPr/>
        </p:nvGrpSpPr>
        <p:grpSpPr bwMode="auto">
          <a:xfrm>
            <a:off x="971550" y="3175000"/>
            <a:ext cx="3887788" cy="2376488"/>
            <a:chOff x="971600" y="2420888"/>
            <a:chExt cx="3888432" cy="2376264"/>
          </a:xfrm>
        </p:grpSpPr>
        <p:pic>
          <p:nvPicPr>
            <p:cNvPr id="225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420888"/>
              <a:ext cx="323505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رابط بشكل مرفق 12"/>
            <p:cNvCxnSpPr/>
            <p:nvPr/>
          </p:nvCxnSpPr>
          <p:spPr>
            <a:xfrm rot="16200000" flipH="1">
              <a:off x="3959873" y="3536758"/>
              <a:ext cx="792088" cy="287385"/>
            </a:xfrm>
            <a:prstGeom prst="bentConnector3">
              <a:avLst>
                <a:gd name="adj1" fmla="val 97643"/>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رابط بشكل مرفق 16"/>
            <p:cNvCxnSpPr/>
            <p:nvPr/>
          </p:nvCxnSpPr>
          <p:spPr>
            <a:xfrm rot="10800000" flipV="1">
              <a:off x="4212225" y="4149513"/>
              <a:ext cx="647807" cy="503190"/>
            </a:xfrm>
            <a:prstGeom prst="bentConnector3">
              <a:avLst>
                <a:gd name="adj1" fmla="val 728"/>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5093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700213"/>
            <a:ext cx="36560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755650" y="2244725"/>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SA" altLang="ar-IQ" b="1">
                <a:solidFill>
                  <a:srgbClr val="00B0F0"/>
                </a:solidFill>
                <a:latin typeface="Calibri" pitchFamily="34" charset="0"/>
              </a:rPr>
              <a:t>أ</a:t>
            </a:r>
            <a:r>
              <a:rPr lang="ar-YE" altLang="ar-IQ" b="1">
                <a:solidFill>
                  <a:srgbClr val="00B0F0"/>
                </a:solidFill>
                <a:latin typeface="Calibri" pitchFamily="34" charset="0"/>
              </a:rPr>
              <a:t>مر الاستبدال:</a:t>
            </a:r>
          </a:p>
          <a:p>
            <a:pPr algn="justLow" eaLnBrk="1" hangingPunct="1"/>
            <a:r>
              <a:rPr lang="ar-YE" altLang="ar-IQ" b="1">
                <a:latin typeface="Calibri" pitchFamily="34" charset="0"/>
              </a:rPr>
              <a:t>1.اضغط على مفتاح</a:t>
            </a:r>
            <a:r>
              <a:rPr lang="ar-SA" altLang="ar-IQ" b="1">
                <a:latin typeface="Calibri" pitchFamily="34" charset="0"/>
              </a:rPr>
              <a:t>ي</a:t>
            </a:r>
            <a:r>
              <a:rPr lang="en-US" altLang="ar-IQ" b="1">
                <a:latin typeface="Calibri" pitchFamily="34" charset="0"/>
              </a:rPr>
              <a:t>(</a:t>
            </a:r>
            <a:r>
              <a:rPr lang="en-US" altLang="ar-IQ" b="1">
                <a:solidFill>
                  <a:srgbClr val="00B0F0"/>
                </a:solidFill>
                <a:latin typeface="Calibri" pitchFamily="34" charset="0"/>
              </a:rPr>
              <a:t>Ctrl+F</a:t>
            </a:r>
            <a:r>
              <a:rPr lang="en-US" altLang="ar-IQ" b="1">
                <a:latin typeface="Calibri" pitchFamily="34" charset="0"/>
              </a:rPr>
              <a:t>) </a:t>
            </a:r>
            <a:r>
              <a:rPr lang="ar-YE" altLang="ar-IQ" b="1">
                <a:latin typeface="Calibri" pitchFamily="34" charset="0"/>
              </a:rPr>
              <a:t>معاً </a:t>
            </a:r>
            <a:r>
              <a:rPr lang="ar-SA" altLang="ar-IQ" b="1">
                <a:latin typeface="Calibri" pitchFamily="34" charset="0"/>
              </a:rPr>
              <a:t>أ</a:t>
            </a:r>
            <a:r>
              <a:rPr lang="ar-YE" altLang="ar-IQ" b="1">
                <a:latin typeface="Calibri" pitchFamily="34" charset="0"/>
              </a:rPr>
              <a:t>و انقر على زر (</a:t>
            </a:r>
            <a:r>
              <a:rPr lang="ar-YE" altLang="ar-IQ" b="1">
                <a:solidFill>
                  <a:srgbClr val="00B0F0"/>
                </a:solidFill>
                <a:latin typeface="Calibri" pitchFamily="34" charset="0"/>
              </a:rPr>
              <a:t>استبدال</a:t>
            </a:r>
            <a:r>
              <a:rPr lang="ar-YE" altLang="ar-IQ" b="1">
                <a:latin typeface="Calibri" pitchFamily="34" charset="0"/>
              </a:rPr>
              <a:t>) ضمن مجموعة (</a:t>
            </a:r>
            <a:r>
              <a:rPr lang="ar-YE" altLang="ar-IQ" b="1">
                <a:solidFill>
                  <a:srgbClr val="00B0F0"/>
                </a:solidFill>
                <a:latin typeface="Calibri" pitchFamily="34" charset="0"/>
              </a:rPr>
              <a:t>تحرير</a:t>
            </a:r>
            <a:r>
              <a:rPr lang="ar-YE" altLang="ar-IQ" b="1">
                <a:latin typeface="Calibri" pitchFamily="34" charset="0"/>
              </a:rPr>
              <a:t>) من شريط (</a:t>
            </a:r>
            <a:r>
              <a:rPr lang="ar-YE" altLang="ar-IQ" b="1">
                <a:solidFill>
                  <a:srgbClr val="00B0F0"/>
                </a:solidFill>
                <a:latin typeface="Calibri" pitchFamily="34" charset="0"/>
              </a:rPr>
              <a:t>الصفحة</a:t>
            </a:r>
            <a:r>
              <a:rPr lang="ar-YE" altLang="ar-IQ" b="1">
                <a:latin typeface="Calibri" pitchFamily="34" charset="0"/>
              </a:rPr>
              <a:t> </a:t>
            </a:r>
            <a:r>
              <a:rPr lang="ar-YE" altLang="ar-IQ" b="1">
                <a:solidFill>
                  <a:srgbClr val="00B0F0"/>
                </a:solidFill>
                <a:latin typeface="Calibri" pitchFamily="34" charset="0"/>
              </a:rPr>
              <a:t>الرئيس</a:t>
            </a:r>
            <a:r>
              <a:rPr lang="ar-SA" altLang="ar-IQ" b="1">
                <a:solidFill>
                  <a:srgbClr val="00B0F0"/>
                </a:solidFill>
                <a:latin typeface="Calibri" pitchFamily="34" charset="0"/>
              </a:rPr>
              <a:t>ي</a:t>
            </a:r>
            <a:r>
              <a:rPr lang="ar-YE" altLang="ar-IQ" b="1">
                <a:solidFill>
                  <a:srgbClr val="00B0F0"/>
                </a:solidFill>
                <a:latin typeface="Calibri" pitchFamily="34" charset="0"/>
              </a:rPr>
              <a:t>ة</a:t>
            </a:r>
            <a:r>
              <a:rPr lang="ar-YE" altLang="ar-IQ" b="1">
                <a:latin typeface="Calibri" pitchFamily="34" charset="0"/>
              </a:rPr>
              <a:t>) ليظهر مربع حوار (</a:t>
            </a:r>
            <a:r>
              <a:rPr lang="ar-YE" altLang="ar-IQ" b="1">
                <a:solidFill>
                  <a:srgbClr val="00B0F0"/>
                </a:solidFill>
                <a:latin typeface="Calibri" pitchFamily="34" charset="0"/>
              </a:rPr>
              <a:t>البحث والاستبدال</a:t>
            </a:r>
            <a:r>
              <a:rPr lang="ar-YE" altLang="ar-IQ" b="1">
                <a:latin typeface="Calibri" pitchFamily="34" charset="0"/>
              </a:rPr>
              <a:t>).</a:t>
            </a:r>
          </a:p>
          <a:p>
            <a:pPr algn="justLow" eaLnBrk="1" hangingPunct="1"/>
            <a:endParaRPr lang="ar-YE" altLang="ar-IQ" b="1">
              <a:latin typeface="Calibri" pitchFamily="34" charset="0"/>
            </a:endParaRPr>
          </a:p>
          <a:p>
            <a:pPr algn="justLow" eaLnBrk="1" hangingPunct="1"/>
            <a:r>
              <a:rPr lang="ar-YE" altLang="ar-IQ" b="1">
                <a:latin typeface="Calibri" pitchFamily="34" charset="0"/>
              </a:rPr>
              <a:t>2.</a:t>
            </a:r>
            <a:r>
              <a:rPr lang="ar-SA" altLang="ar-IQ" b="1">
                <a:latin typeface="Calibri" pitchFamily="34" charset="0"/>
              </a:rPr>
              <a:t>أك</a:t>
            </a:r>
            <a:r>
              <a:rPr lang="ar-YE" altLang="ar-IQ" b="1">
                <a:latin typeface="Calibri" pitchFamily="34" charset="0"/>
              </a:rPr>
              <a:t>تب النص المراد استبداله في مربع (</a:t>
            </a:r>
            <a:r>
              <a:rPr lang="ar-YE" altLang="ar-IQ" b="1">
                <a:solidFill>
                  <a:srgbClr val="00B0F0"/>
                </a:solidFill>
                <a:latin typeface="Calibri" pitchFamily="34" charset="0"/>
              </a:rPr>
              <a:t>البحث عن</a:t>
            </a:r>
            <a:r>
              <a:rPr lang="ar-YE" altLang="ar-IQ" b="1">
                <a:latin typeface="Calibri" pitchFamily="34" charset="0"/>
              </a:rPr>
              <a:t>) والنص الجديد في مربع (</a:t>
            </a:r>
            <a:r>
              <a:rPr lang="ar-YE" altLang="ar-IQ" b="1">
                <a:solidFill>
                  <a:srgbClr val="00B0F0"/>
                </a:solidFill>
                <a:latin typeface="Calibri" pitchFamily="34" charset="0"/>
              </a:rPr>
              <a:t>استبدال بـ</a:t>
            </a:r>
            <a:r>
              <a:rPr lang="ar-YE" altLang="ar-IQ" b="1">
                <a:latin typeface="Calibri" pitchFamily="34" charset="0"/>
              </a:rPr>
              <a:t>) ضمن شريط (</a:t>
            </a:r>
            <a:r>
              <a:rPr lang="ar-YE" altLang="ar-IQ" b="1">
                <a:solidFill>
                  <a:srgbClr val="00B0F0"/>
                </a:solidFill>
                <a:latin typeface="Calibri" pitchFamily="34" charset="0"/>
              </a:rPr>
              <a:t>استبدال</a:t>
            </a:r>
            <a:r>
              <a:rPr lang="ar-YE" altLang="ar-IQ" b="1">
                <a:latin typeface="Calibri" pitchFamily="34" charset="0"/>
              </a:rPr>
              <a:t>).</a:t>
            </a:r>
            <a:endParaRPr lang="ar-SA" altLang="ar-IQ" b="1">
              <a:latin typeface="Calibri" pitchFamily="34" charset="0"/>
            </a:endParaRPr>
          </a:p>
          <a:p>
            <a:pPr algn="justLow" eaLnBrk="1" hangingPunct="1"/>
            <a:r>
              <a:rPr lang="ar-SA" altLang="ar-IQ" b="1">
                <a:latin typeface="Calibri" pitchFamily="34" charset="0"/>
              </a:rPr>
              <a:t>3</a:t>
            </a:r>
            <a:r>
              <a:rPr lang="ar-YE" altLang="ar-IQ" b="1">
                <a:latin typeface="Calibri" pitchFamily="34" charset="0"/>
              </a:rPr>
              <a:t>.انقر على زر (</a:t>
            </a:r>
            <a:r>
              <a:rPr lang="ar-YE" altLang="ar-IQ" b="1">
                <a:solidFill>
                  <a:srgbClr val="00B0F0"/>
                </a:solidFill>
                <a:latin typeface="Calibri" pitchFamily="34" charset="0"/>
              </a:rPr>
              <a:t>استبدال</a:t>
            </a:r>
            <a:r>
              <a:rPr lang="ar-YE" altLang="ar-IQ" b="1">
                <a:latin typeface="Calibri" pitchFamily="34" charset="0"/>
              </a:rPr>
              <a:t>), ليتم مباشرة الوقوف على أول كلمة/ جملة مطابقة للنص المكتوب.</a:t>
            </a:r>
          </a:p>
          <a:p>
            <a:pPr algn="justLow" eaLnBrk="1" hangingPunct="1"/>
            <a:r>
              <a:rPr lang="ar-YE" altLang="ar-IQ" b="1">
                <a:latin typeface="Calibri" pitchFamily="34" charset="0"/>
              </a:rPr>
              <a:t>لمزيد من الاستبدال كرر النقطة (</a:t>
            </a:r>
            <a:r>
              <a:rPr lang="ar-YE" altLang="ar-IQ" b="1">
                <a:solidFill>
                  <a:srgbClr val="00B0F0"/>
                </a:solidFill>
                <a:latin typeface="Calibri" pitchFamily="34" charset="0"/>
              </a:rPr>
              <a:t>3</a:t>
            </a:r>
            <a:r>
              <a:rPr lang="ar-YE" altLang="ar-IQ" b="1">
                <a:latin typeface="Calibri" pitchFamily="34" charset="0"/>
              </a:rPr>
              <a:t>) إلى حين الوصول إلى نهاية النص, أو الخروج من مربع الحوار.</a:t>
            </a:r>
          </a:p>
          <a:p>
            <a:pPr eaLnBrk="1" hangingPunct="1"/>
            <a:endParaRPr lang="ar-SA" altLang="ar-IQ">
              <a:latin typeface="Calibri" pitchFamily="34" charset="0"/>
            </a:endParaRPr>
          </a:p>
        </p:txBody>
      </p:sp>
    </p:spTree>
    <p:extLst>
      <p:ext uri="{BB962C8B-B14F-4D97-AF65-F5344CB8AC3E}">
        <p14:creationId xmlns:p14="http://schemas.microsoft.com/office/powerpoint/2010/main" val="146608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1000"/>
                                        <p:tgtEl>
                                          <p:spTgt spid="2765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412875"/>
            <a:ext cx="29527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500438"/>
            <a:ext cx="32448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4284663" y="1916113"/>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يُمكنك مسح التنسيقات وعادة النص المحدد إلى الشكل الافتراضي للتنسيق</a:t>
            </a:r>
            <a:r>
              <a:rPr lang="ar-SA" altLang="ar-IQ" b="1">
                <a:latin typeface="Calibri" pitchFamily="34" charset="0"/>
              </a:rPr>
              <a:t>،</a:t>
            </a:r>
            <a:r>
              <a:rPr lang="ar-YE" altLang="ar-IQ" b="1">
                <a:latin typeface="Calibri" pitchFamily="34" charset="0"/>
              </a:rPr>
              <a:t> </a:t>
            </a:r>
            <a:r>
              <a:rPr lang="ar-YE" altLang="ar-IQ" b="1">
                <a:solidFill>
                  <a:srgbClr val="00B0F0"/>
                </a:solidFill>
                <a:latin typeface="Calibri" pitchFamily="34" charset="0"/>
              </a:rPr>
              <a:t>وذلك من خلال </a:t>
            </a:r>
            <a:r>
              <a:rPr lang="ar-SA" altLang="ar-IQ" b="1">
                <a:solidFill>
                  <a:srgbClr val="00B0F0"/>
                </a:solidFill>
                <a:latin typeface="Calibri" pitchFamily="34" charset="0"/>
              </a:rPr>
              <a:t>ا</a:t>
            </a:r>
            <a:r>
              <a:rPr lang="ar-YE" altLang="ar-IQ" b="1">
                <a:solidFill>
                  <a:srgbClr val="00B0F0"/>
                </a:solidFill>
                <a:latin typeface="Calibri" pitchFamily="34" charset="0"/>
              </a:rPr>
              <a:t>تباع الخطوات التالية:  </a:t>
            </a:r>
          </a:p>
          <a:p>
            <a:pPr algn="justLow" eaLnBrk="1" hangingPunct="1"/>
            <a:r>
              <a:rPr lang="ar-YE" altLang="ar-IQ" b="1">
                <a:latin typeface="Calibri" pitchFamily="34" charset="0"/>
              </a:rPr>
              <a:t>1.حدد النص المُراد مسح التنسيقات التي تم تطبيقها عليه (</a:t>
            </a:r>
            <a:r>
              <a:rPr lang="ar-YE" altLang="ar-IQ" b="1">
                <a:solidFill>
                  <a:srgbClr val="00B0F0"/>
                </a:solidFill>
                <a:latin typeface="Calibri" pitchFamily="34" charset="0"/>
              </a:rPr>
              <a:t>الخط, المحاذاة, ...</a:t>
            </a:r>
            <a:r>
              <a:rPr lang="ar-YE" altLang="ar-IQ" b="1">
                <a:latin typeface="Calibri" pitchFamily="34" charset="0"/>
              </a:rPr>
              <a:t>).</a:t>
            </a:r>
          </a:p>
        </p:txBody>
      </p:sp>
      <p:sp>
        <p:nvSpPr>
          <p:cNvPr id="9" name="دبوس زينة 8"/>
          <p:cNvSpPr/>
          <p:nvPr/>
        </p:nvSpPr>
        <p:spPr>
          <a:xfrm>
            <a:off x="5076825" y="1196975"/>
            <a:ext cx="3887788"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مسح التنسيقات(</a:t>
            </a:r>
            <a:r>
              <a:rPr lang="en-US" sz="2000" dirty="0">
                <a:solidFill>
                  <a:srgbClr val="B80000"/>
                </a:solidFill>
                <a:latin typeface="Andalus" pitchFamily="2" charset="-78"/>
                <a:cs typeface="Andalus" pitchFamily="2" charset="-78"/>
              </a:rPr>
              <a:t>(Clear Format </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10" name="مستطيل 9"/>
          <p:cNvSpPr>
            <a:spLocks noChangeArrowheads="1"/>
          </p:cNvSpPr>
          <p:nvPr/>
        </p:nvSpPr>
        <p:spPr bwMode="auto">
          <a:xfrm>
            <a:off x="1403350" y="3644900"/>
            <a:ext cx="3779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b="1">
                <a:latin typeface="Calibri" pitchFamily="34" charset="0"/>
              </a:rPr>
              <a:t>2</a:t>
            </a:r>
            <a:r>
              <a:rPr lang="ar-YE" altLang="ar-IQ" b="1">
                <a:latin typeface="Calibri" pitchFamily="34" charset="0"/>
              </a:rPr>
              <a:t>.انقر على زر(</a:t>
            </a:r>
            <a:r>
              <a:rPr lang="ar-YE" altLang="ar-IQ" b="1">
                <a:solidFill>
                  <a:srgbClr val="00B0F0"/>
                </a:solidFill>
                <a:latin typeface="Calibri" pitchFamily="34" charset="0"/>
              </a:rPr>
              <a:t>مسح التنسيقات</a:t>
            </a:r>
            <a:r>
              <a:rPr lang="ar-YE" altLang="ar-IQ" b="1">
                <a:latin typeface="Calibri" pitchFamily="34" charset="0"/>
              </a:rPr>
              <a:t>) ضمن مجموعة (</a:t>
            </a:r>
            <a:r>
              <a:rPr lang="ar-YE" altLang="ar-IQ" b="1">
                <a:solidFill>
                  <a:srgbClr val="00B0F0"/>
                </a:solidFill>
                <a:latin typeface="Calibri" pitchFamily="34" charset="0"/>
              </a:rPr>
              <a:t>خط</a:t>
            </a:r>
            <a:r>
              <a:rPr lang="ar-YE" altLang="ar-IQ" b="1">
                <a:latin typeface="Calibri" pitchFamily="34" charset="0"/>
              </a:rPr>
              <a:t>) من شريط (</a:t>
            </a:r>
            <a:r>
              <a:rPr lang="ar-YE" altLang="ar-IQ" b="1">
                <a:solidFill>
                  <a:srgbClr val="00B0F0"/>
                </a:solidFill>
                <a:latin typeface="Calibri" pitchFamily="34" charset="0"/>
              </a:rPr>
              <a:t>الصفحة الرئيسية</a:t>
            </a:r>
            <a:r>
              <a:rPr lang="ar-YE" altLang="ar-IQ" b="1">
                <a:latin typeface="Calibri" pitchFamily="34" charset="0"/>
              </a:rPr>
              <a:t>), ليعود النص المحّدد بدو</a:t>
            </a:r>
            <a:r>
              <a:rPr lang="ar-SA" altLang="ar-IQ" b="1">
                <a:latin typeface="Calibri" pitchFamily="34" charset="0"/>
              </a:rPr>
              <a:t>ن</a:t>
            </a:r>
            <a:r>
              <a:rPr lang="ar-YE" altLang="ar-IQ" b="1">
                <a:latin typeface="Calibri" pitchFamily="34" charset="0"/>
              </a:rPr>
              <a:t> تنسيق كما في الشكل.</a:t>
            </a:r>
          </a:p>
        </p:txBody>
      </p:sp>
    </p:spTree>
    <p:extLst>
      <p:ext uri="{BB962C8B-B14F-4D97-AF65-F5344CB8AC3E}">
        <p14:creationId xmlns:p14="http://schemas.microsoft.com/office/powerpoint/2010/main" val="1487727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blinds(horizontal)">
                                      <p:cBhvr>
                                        <p:cTn id="15" dur="500"/>
                                        <p:tgtEl>
                                          <p:spTgt spid="286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8675"/>
                                        </p:tgtEl>
                                        <p:attrNameLst>
                                          <p:attrName>style.visibility</p:attrName>
                                        </p:attrNameLst>
                                      </p:cBhvr>
                                      <p:to>
                                        <p:strVal val="visible"/>
                                      </p:to>
                                    </p:set>
                                    <p:animEffect transition="in" filter="blinds(horizontal)">
                                      <p:cBhvr>
                                        <p:cTn id="20" dur="500"/>
                                        <p:tgtEl>
                                          <p:spTgt spid="2867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913063"/>
            <a:ext cx="316865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مستطيل 7"/>
          <p:cNvSpPr>
            <a:spLocks noChangeArrowheads="1"/>
          </p:cNvSpPr>
          <p:nvPr/>
        </p:nvSpPr>
        <p:spPr bwMode="auto">
          <a:xfrm>
            <a:off x="1042988" y="1844675"/>
            <a:ext cx="7850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 برنامج (</a:t>
            </a:r>
            <a:r>
              <a:rPr lang="ar-YE" altLang="ar-IQ" b="1">
                <a:solidFill>
                  <a:srgbClr val="00B0F0"/>
                </a:solidFill>
                <a:latin typeface="Calibri" pitchFamily="34" charset="0"/>
              </a:rPr>
              <a:t>معالج النصوص</a:t>
            </a:r>
            <a:r>
              <a:rPr lang="ar-YE" altLang="ar-IQ" b="1">
                <a:latin typeface="Calibri" pitchFamily="34" charset="0"/>
              </a:rPr>
              <a:t>) المستخدم من التحكم بطريقة عرض الصفحة, وذلك بناء على احتياجاته من العرض وبما يتناسب مع راحة المستخدم في التعامل مع البرنامج, </a:t>
            </a:r>
            <a:r>
              <a:rPr lang="ar-YE" altLang="ar-IQ" b="1">
                <a:solidFill>
                  <a:srgbClr val="00B0F0"/>
                </a:solidFill>
                <a:latin typeface="Calibri" pitchFamily="34" charset="0"/>
              </a:rPr>
              <a:t>وذلك كما يلي:</a:t>
            </a:r>
          </a:p>
        </p:txBody>
      </p:sp>
      <p:sp>
        <p:nvSpPr>
          <p:cNvPr id="9" name="مستطيل 8"/>
          <p:cNvSpPr>
            <a:spLocks noChangeArrowheads="1"/>
          </p:cNvSpPr>
          <p:nvPr/>
        </p:nvSpPr>
        <p:spPr bwMode="auto">
          <a:xfrm>
            <a:off x="4356100" y="269716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YE" altLang="ar-IQ" b="1">
                <a:solidFill>
                  <a:srgbClr val="00B0F0"/>
                </a:solidFill>
                <a:latin typeface="Calibri" pitchFamily="34" charset="0"/>
              </a:rPr>
              <a:t>انقر على  </a:t>
            </a:r>
            <a:r>
              <a:rPr lang="ar-SA" altLang="ar-IQ" b="1">
                <a:solidFill>
                  <a:srgbClr val="00B0F0"/>
                </a:solidFill>
                <a:latin typeface="Calibri" pitchFamily="34" charset="0"/>
              </a:rPr>
              <a:t>أ</a:t>
            </a:r>
            <a:r>
              <a:rPr lang="ar-YE" altLang="ar-IQ" b="1">
                <a:solidFill>
                  <a:srgbClr val="00B0F0"/>
                </a:solidFill>
                <a:latin typeface="Calibri" pitchFamily="34" charset="0"/>
              </a:rPr>
              <a:t>حد  خيارات   مجموعة </a:t>
            </a:r>
            <a:r>
              <a:rPr lang="ar-YE" altLang="ar-IQ" b="1">
                <a:latin typeface="Calibri" pitchFamily="34" charset="0"/>
              </a:rPr>
              <a:t>(</a:t>
            </a:r>
            <a:r>
              <a:rPr lang="ar-YE" altLang="ar-IQ" b="1">
                <a:solidFill>
                  <a:srgbClr val="00B0F0"/>
                </a:solidFill>
                <a:latin typeface="Calibri" pitchFamily="34" charset="0"/>
              </a:rPr>
              <a:t>طرق عرض المستندات</a:t>
            </a:r>
            <a:r>
              <a:rPr lang="ar-YE" altLang="ar-IQ" b="1">
                <a:latin typeface="Calibri" pitchFamily="34" charset="0"/>
              </a:rPr>
              <a:t>)</a:t>
            </a:r>
            <a:r>
              <a:rPr lang="ar-YE" altLang="ar-IQ" b="1">
                <a:solidFill>
                  <a:srgbClr val="00B0F0"/>
                </a:solidFill>
                <a:latin typeface="Calibri" pitchFamily="34" charset="0"/>
              </a:rPr>
              <a:t> من شريط </a:t>
            </a:r>
            <a:r>
              <a:rPr lang="ar-YE" altLang="ar-IQ" b="1">
                <a:latin typeface="Calibri" pitchFamily="34" charset="0"/>
              </a:rPr>
              <a:t>(</a:t>
            </a:r>
            <a:r>
              <a:rPr lang="ar-YE" altLang="ar-IQ" b="1">
                <a:solidFill>
                  <a:srgbClr val="00B0F0"/>
                </a:solidFill>
                <a:latin typeface="Calibri" pitchFamily="34" charset="0"/>
              </a:rPr>
              <a:t>عرض</a:t>
            </a:r>
            <a:r>
              <a:rPr lang="ar-YE" altLang="ar-IQ" b="1">
                <a:latin typeface="Calibri" pitchFamily="34" charset="0"/>
              </a:rPr>
              <a:t>)</a:t>
            </a:r>
            <a:r>
              <a:rPr lang="ar-YE" altLang="ar-IQ" b="1">
                <a:solidFill>
                  <a:srgbClr val="00B0F0"/>
                </a:solidFill>
                <a:latin typeface="Calibri" pitchFamily="34" charset="0"/>
              </a:rPr>
              <a:t> وهي :</a:t>
            </a:r>
          </a:p>
          <a:p>
            <a:pPr algn="justLow" eaLnBrk="1" hangingPunct="1"/>
            <a:r>
              <a:rPr lang="ar-YE" altLang="ar-IQ" b="1">
                <a:latin typeface="Calibri" pitchFamily="34" charset="0"/>
              </a:rPr>
              <a:t>1.</a:t>
            </a:r>
            <a:r>
              <a:rPr lang="ar-YE" altLang="ar-IQ" b="1">
                <a:solidFill>
                  <a:srgbClr val="00B0F0"/>
                </a:solidFill>
                <a:latin typeface="Calibri" pitchFamily="34" charset="0"/>
              </a:rPr>
              <a:t>تخطيط الطباعة: </a:t>
            </a:r>
            <a:r>
              <a:rPr lang="ar-YE" altLang="ar-IQ" b="1">
                <a:latin typeface="Calibri" pitchFamily="34" charset="0"/>
              </a:rPr>
              <a:t>لعرض الملف بشكل الطباعة على الطابعة (</a:t>
            </a:r>
            <a:r>
              <a:rPr lang="ar-YE" altLang="ar-IQ" b="1">
                <a:solidFill>
                  <a:srgbClr val="00B0F0"/>
                </a:solidFill>
                <a:latin typeface="Calibri" pitchFamily="34" charset="0"/>
              </a:rPr>
              <a:t>وهو النموذج المعياري للعمل</a:t>
            </a:r>
            <a:r>
              <a:rPr lang="ar-YE" altLang="ar-IQ" b="1">
                <a:latin typeface="Calibri" pitchFamily="34" charset="0"/>
              </a:rPr>
              <a:t>).</a:t>
            </a:r>
          </a:p>
          <a:p>
            <a:pPr algn="justLow" eaLnBrk="1" hangingPunct="1"/>
            <a:r>
              <a:rPr lang="ar-YE" altLang="ar-IQ" b="1">
                <a:latin typeface="Calibri" pitchFamily="34" charset="0"/>
              </a:rPr>
              <a:t>2.</a:t>
            </a:r>
            <a:r>
              <a:rPr lang="ar-SA" altLang="ar-IQ" b="1">
                <a:solidFill>
                  <a:srgbClr val="00B0F0"/>
                </a:solidFill>
                <a:latin typeface="Calibri" pitchFamily="34" charset="0"/>
              </a:rPr>
              <a:t>ا</a:t>
            </a:r>
            <a:r>
              <a:rPr lang="ar-YE" altLang="ar-IQ" b="1">
                <a:solidFill>
                  <a:srgbClr val="00B0F0"/>
                </a:solidFill>
                <a:latin typeface="Calibri" pitchFamily="34" charset="0"/>
              </a:rPr>
              <a:t>لقراءة في وضع ملء الشاشة: </a:t>
            </a:r>
            <a:r>
              <a:rPr lang="ar-YE" altLang="ar-IQ" b="1">
                <a:latin typeface="Calibri" pitchFamily="34" charset="0"/>
              </a:rPr>
              <a:t>لعرض الصفحة / الصفحات بطريقة ملء الشاشة على صفحتين.</a:t>
            </a:r>
            <a:endParaRPr lang="ar-SA" altLang="ar-IQ" b="1">
              <a:latin typeface="Calibri" pitchFamily="34" charset="0"/>
            </a:endParaRPr>
          </a:p>
        </p:txBody>
      </p:sp>
      <p:sp>
        <p:nvSpPr>
          <p:cNvPr id="10" name="دبوس زينة 9"/>
          <p:cNvSpPr/>
          <p:nvPr/>
        </p:nvSpPr>
        <p:spPr>
          <a:xfrm>
            <a:off x="1979613"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800" dirty="0">
                <a:solidFill>
                  <a:srgbClr val="663300"/>
                </a:solidFill>
                <a:latin typeface="Andalus" pitchFamily="2" charset="-78"/>
                <a:cs typeface="Andalus" pitchFamily="2" charset="-78"/>
              </a:rPr>
              <a:t> </a:t>
            </a:r>
          </a:p>
          <a:p>
            <a:pPr algn="ctr" fontAlgn="auto">
              <a:spcBef>
                <a:spcPts val="0"/>
              </a:spcBef>
              <a:spcAft>
                <a:spcPts val="0"/>
              </a:spcAft>
              <a:defRPr/>
            </a:pPr>
            <a:r>
              <a:rPr lang="ar-SA" sz="2500" dirty="0">
                <a:solidFill>
                  <a:srgbClr val="B80000"/>
                </a:solidFill>
                <a:latin typeface="Andalus" pitchFamily="2" charset="-78"/>
                <a:cs typeface="Andalus" pitchFamily="2" charset="-78"/>
              </a:rPr>
              <a:t> أنواع العرض, والتحكم بشريط أدوات البرنامج</a:t>
            </a:r>
          </a:p>
          <a:p>
            <a:pPr algn="ctr" fontAlgn="auto">
              <a:spcBef>
                <a:spcPts val="0"/>
              </a:spcBef>
              <a:spcAft>
                <a:spcPts val="0"/>
              </a:spcAft>
              <a:defRPr/>
            </a:pPr>
            <a:endParaRPr lang="ar-SA" sz="2500" dirty="0">
              <a:solidFill>
                <a:srgbClr val="B80000"/>
              </a:solidFill>
              <a:latin typeface="Andalus" pitchFamily="2" charset="-78"/>
              <a:cs typeface="Andalus" pitchFamily="2" charset="-78"/>
            </a:endParaRPr>
          </a:p>
        </p:txBody>
      </p:sp>
      <p:sp>
        <p:nvSpPr>
          <p:cNvPr id="11" name="مضلع اثنا عشري 10"/>
          <p:cNvSpPr/>
          <p:nvPr/>
        </p:nvSpPr>
        <p:spPr>
          <a:xfrm>
            <a:off x="8027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500" dirty="0">
                <a:solidFill>
                  <a:srgbClr val="B80000"/>
                </a:solidFill>
                <a:latin typeface="Andalus" pitchFamily="2" charset="-78"/>
                <a:cs typeface="Andalus" pitchFamily="2" charset="-78"/>
              </a:rPr>
              <a:t>6</a:t>
            </a:r>
          </a:p>
        </p:txBody>
      </p:sp>
      <p:pic>
        <p:nvPicPr>
          <p:cNvPr id="296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4752975"/>
            <a:ext cx="37528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ستطيل 12"/>
          <p:cNvSpPr>
            <a:spLocks noChangeArrowheads="1"/>
          </p:cNvSpPr>
          <p:nvPr/>
        </p:nvSpPr>
        <p:spPr bwMode="auto">
          <a:xfrm>
            <a:off x="971550" y="5014913"/>
            <a:ext cx="365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IQ" b="1">
                <a:latin typeface="Calibri" pitchFamily="34" charset="0"/>
              </a:rPr>
              <a:t>3.</a:t>
            </a:r>
            <a:r>
              <a:rPr lang="ar-YE" altLang="ar-IQ" b="1">
                <a:solidFill>
                  <a:srgbClr val="00B0F0"/>
                </a:solidFill>
                <a:latin typeface="Calibri" pitchFamily="34" charset="0"/>
              </a:rPr>
              <a:t>تخطيط ويب: </a:t>
            </a:r>
            <a:r>
              <a:rPr lang="ar-YE" altLang="ar-IQ" b="1">
                <a:latin typeface="Calibri" pitchFamily="34" charset="0"/>
              </a:rPr>
              <a:t>لعرض الصفحة كما تظهر في صفحات الانترنت.</a:t>
            </a:r>
          </a:p>
        </p:txBody>
      </p:sp>
      <p:sp>
        <p:nvSpPr>
          <p:cNvPr id="14" name="دبوس زينة 13"/>
          <p:cNvSpPr/>
          <p:nvPr/>
        </p:nvSpPr>
        <p:spPr>
          <a:xfrm>
            <a:off x="4427538" y="1196975"/>
            <a:ext cx="4392612"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تغير طرق العرض (</a:t>
            </a:r>
            <a:r>
              <a:rPr lang="en-US" sz="2000" dirty="0">
                <a:solidFill>
                  <a:srgbClr val="B80000"/>
                </a:solidFill>
                <a:latin typeface="Andalus" pitchFamily="2" charset="-78"/>
                <a:cs typeface="Andalus" pitchFamily="2" charset="-78"/>
              </a:rPr>
              <a:t>(Changing the view type</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Tree>
    <p:extLst>
      <p:ext uri="{BB962C8B-B14F-4D97-AF65-F5344CB8AC3E}">
        <p14:creationId xmlns:p14="http://schemas.microsoft.com/office/powerpoint/2010/main" val="3645099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10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6871"/>
                                        </p:tgtEl>
                                        <p:attrNameLst>
                                          <p:attrName>style.visibility</p:attrName>
                                        </p:attrNameLst>
                                      </p:cBhvr>
                                      <p:to>
                                        <p:strVal val="visible"/>
                                      </p:to>
                                    </p:set>
                                    <p:animEffect transition="in" filter="barn(inHorizontal)">
                                      <p:cBhvr>
                                        <p:cTn id="20" dur="500"/>
                                        <p:tgtEl>
                                          <p:spTgt spid="368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1000"/>
                                        <p:tgtEl>
                                          <p:spTgt spid="9"/>
                                        </p:tgtEl>
                                      </p:cBhvr>
                                    </p:animEffect>
                                  </p:childTnLst>
                                </p:cTn>
                              </p:par>
                              <p:par>
                                <p:cTn id="26" presetID="8" presetClass="entr" presetSubtype="16" fill="hold" nodeType="withEffect">
                                  <p:stCondLst>
                                    <p:cond delay="0"/>
                                  </p:stCondLst>
                                  <p:childTnLst>
                                    <p:set>
                                      <p:cBhvr>
                                        <p:cTn id="27" dur="1" fill="hold">
                                          <p:stCondLst>
                                            <p:cond delay="0"/>
                                          </p:stCondLst>
                                        </p:cTn>
                                        <p:tgtEl>
                                          <p:spTgt spid="29698"/>
                                        </p:tgtEl>
                                        <p:attrNameLst>
                                          <p:attrName>style.visibility</p:attrName>
                                        </p:attrNameLst>
                                      </p:cBhvr>
                                      <p:to>
                                        <p:strVal val="visible"/>
                                      </p:to>
                                    </p:set>
                                    <p:animEffect transition="in" filter="diamond(in)">
                                      <p:cBhvr>
                                        <p:cTn id="28" dur="1000"/>
                                        <p:tgtEl>
                                          <p:spTgt spid="296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29699"/>
                                        </p:tgtEl>
                                        <p:attrNameLst>
                                          <p:attrName>style.visibility</p:attrName>
                                        </p:attrNameLst>
                                      </p:cBhvr>
                                      <p:to>
                                        <p:strVal val="visible"/>
                                      </p:to>
                                    </p:set>
                                    <p:animEffect transition="in" filter="circle(in)">
                                      <p:cBhvr>
                                        <p:cTn id="33" dur="1000"/>
                                        <p:tgtEl>
                                          <p:spTgt spid="2969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9" grpId="0"/>
      <p:bldP spid="10" grpId="0" animBg="1"/>
      <p:bldP spid="11" grpId="0" animBg="1"/>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1268413"/>
            <a:ext cx="25209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3635375" y="1268413"/>
            <a:ext cx="53292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6</a:t>
            </a:r>
            <a:r>
              <a:rPr lang="ar-YE" altLang="ar-IQ" sz="1700" b="1">
                <a:latin typeface="Calibri" pitchFamily="34" charset="0"/>
              </a:rPr>
              <a:t>.</a:t>
            </a:r>
            <a:r>
              <a:rPr lang="ar-YE" altLang="ar-IQ" sz="1700" b="1">
                <a:solidFill>
                  <a:srgbClr val="00B0F0"/>
                </a:solidFill>
                <a:latin typeface="Calibri" pitchFamily="34" charset="0"/>
              </a:rPr>
              <a:t>مخطط تفصيلي: </a:t>
            </a:r>
            <a:r>
              <a:rPr lang="ar-YE" altLang="ar-IQ" sz="1700" b="1">
                <a:latin typeface="Calibri" pitchFamily="34" charset="0"/>
              </a:rPr>
              <a:t>لعرض الصفحة وما تحويها من أجزاء رئيسية وفرعية مثل الشجرة.</a:t>
            </a:r>
          </a:p>
          <a:p>
            <a:pPr algn="justLow" eaLnBrk="1" hangingPunct="1"/>
            <a:endParaRPr lang="ar-YE" altLang="ar-IQ" sz="1700" b="1">
              <a:latin typeface="Calibri" pitchFamily="34" charset="0"/>
            </a:endParaRPr>
          </a:p>
          <a:p>
            <a:pPr algn="justLow" eaLnBrk="1" hangingPunct="1"/>
            <a:r>
              <a:rPr lang="ar-YE" altLang="ar-IQ" sz="1700" b="1">
                <a:latin typeface="Calibri" pitchFamily="34" charset="0"/>
              </a:rPr>
              <a:t>5.</a:t>
            </a:r>
            <a:r>
              <a:rPr lang="ar-YE" altLang="ar-IQ" sz="1700" b="1">
                <a:solidFill>
                  <a:srgbClr val="00B0F0"/>
                </a:solidFill>
                <a:latin typeface="Calibri" pitchFamily="34" charset="0"/>
              </a:rPr>
              <a:t>مسودة: </a:t>
            </a:r>
            <a:r>
              <a:rPr lang="ar-YE" altLang="ar-IQ" sz="1700" b="1">
                <a:latin typeface="Calibri" pitchFamily="34" charset="0"/>
              </a:rPr>
              <a:t>وتظهر فيها الصفحة بشكل مبسط وملء الشاشة وبدون فاصل صفحات.</a:t>
            </a:r>
            <a:endParaRPr lang="ar-SA" altLang="ar-IQ" sz="1700" b="1">
              <a:latin typeface="Calibri" pitchFamily="34" charset="0"/>
            </a:endParaRPr>
          </a:p>
        </p:txBody>
      </p:sp>
      <p:sp>
        <p:nvSpPr>
          <p:cNvPr id="8" name="دبوس زينة 7"/>
          <p:cNvSpPr/>
          <p:nvPr/>
        </p:nvSpPr>
        <p:spPr>
          <a:xfrm>
            <a:off x="1331913" y="2852738"/>
            <a:ext cx="7559675" cy="936625"/>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000" dirty="0">
                <a:solidFill>
                  <a:srgbClr val="B80000"/>
                </a:solidFill>
                <a:latin typeface="Andalus" pitchFamily="2" charset="-78"/>
                <a:cs typeface="Andalus" pitchFamily="2" charset="-78"/>
              </a:rPr>
              <a:t>إظهار / إخفاء الأدوات على شريط الوصول المباشر </a:t>
            </a:r>
          </a:p>
          <a:p>
            <a:pPr algn="ctr" fontAlgn="auto">
              <a:spcBef>
                <a:spcPts val="0"/>
              </a:spcBef>
              <a:spcAft>
                <a:spcPts val="0"/>
              </a:spcAft>
              <a:defRPr/>
            </a:pPr>
            <a:endParaRPr lang="ar-SA" sz="2000" dirty="0">
              <a:solidFill>
                <a:srgbClr val="B80000"/>
              </a:solidFill>
              <a:latin typeface="Andalus" pitchFamily="2" charset="-78"/>
              <a:cs typeface="Andalus" pitchFamily="2" charset="-78"/>
            </a:endParaRPr>
          </a:p>
          <a:p>
            <a:pPr algn="ctr" fontAlgn="auto">
              <a:spcBef>
                <a:spcPts val="0"/>
              </a:spcBef>
              <a:spcAft>
                <a:spcPts val="0"/>
              </a:spcAft>
              <a:defRPr/>
            </a:pPr>
            <a:r>
              <a:rPr lang="ar-SA" sz="2000" dirty="0">
                <a:solidFill>
                  <a:srgbClr val="B80000"/>
                </a:solidFill>
                <a:latin typeface="Andalus" pitchFamily="2" charset="-78"/>
                <a:cs typeface="Andalus" pitchFamily="2" charset="-78"/>
              </a:rPr>
              <a:t>(</a:t>
            </a:r>
            <a:r>
              <a:rPr lang="en-US" sz="2000" dirty="0">
                <a:solidFill>
                  <a:srgbClr val="B80000"/>
                </a:solidFill>
                <a:latin typeface="Andalus" pitchFamily="2" charset="-78"/>
                <a:cs typeface="Andalus" pitchFamily="2" charset="-78"/>
              </a:rPr>
              <a:t>(View / Hide Tools on Quick Access Toolbar Bars</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9" name="مستطيل 8"/>
          <p:cNvSpPr>
            <a:spLocks noChangeArrowheads="1"/>
          </p:cNvSpPr>
          <p:nvPr/>
        </p:nvSpPr>
        <p:spPr bwMode="auto">
          <a:xfrm>
            <a:off x="1476375" y="4149725"/>
            <a:ext cx="69119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solidFill>
                  <a:srgbClr val="00B0F0"/>
                </a:solidFill>
                <a:latin typeface="Calibri" pitchFamily="34" charset="0"/>
              </a:rPr>
              <a:t>شريط الوصول المباشر: </a:t>
            </a:r>
            <a:r>
              <a:rPr lang="ar-YE" altLang="ar-IQ" b="1">
                <a:latin typeface="Calibri" pitchFamily="34" charset="0"/>
              </a:rPr>
              <a:t>هو أحد ميزات برنامج (</a:t>
            </a:r>
            <a:r>
              <a:rPr lang="ar-YE" altLang="ar-IQ" b="1">
                <a:solidFill>
                  <a:srgbClr val="00B0F0"/>
                </a:solidFill>
                <a:latin typeface="Calibri" pitchFamily="34" charset="0"/>
              </a:rPr>
              <a:t>معالج النصوص 2007</a:t>
            </a:r>
            <a:r>
              <a:rPr lang="ar-YE" altLang="ar-IQ" b="1">
                <a:latin typeface="Calibri" pitchFamily="34" charset="0"/>
              </a:rPr>
              <a:t>)  ويقدم هذا الشريط خدمة الوصول المباشر لأي من أيقونات النظام بدون الدخول لها عبر شريط الأدوات الخاص بالأيقونة, وللتحكم بالأيقونات المعروضة على هذا الشريط، </a:t>
            </a:r>
            <a:r>
              <a:rPr lang="ar-YE" altLang="ar-IQ" b="1">
                <a:solidFill>
                  <a:srgbClr val="00B0F0"/>
                </a:solidFill>
                <a:latin typeface="Calibri" pitchFamily="34" charset="0"/>
              </a:rPr>
              <a:t>اتبع الطرق التالية:</a:t>
            </a:r>
          </a:p>
        </p:txBody>
      </p:sp>
    </p:spTree>
    <p:extLst>
      <p:ext uri="{BB962C8B-B14F-4D97-AF65-F5344CB8AC3E}">
        <p14:creationId xmlns:p14="http://schemas.microsoft.com/office/powerpoint/2010/main" val="4120413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ircle(in)">
                                      <p:cBhvr>
                                        <p:cTn id="10" dur="1000"/>
                                        <p:tgtEl>
                                          <p:spTgt spid="307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196975"/>
            <a:ext cx="3244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4284663" y="1196975"/>
            <a:ext cx="4572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B0F0"/>
              </a:buClr>
              <a:buFont typeface="Wingdings" pitchFamily="2" charset="2"/>
              <a:buChar char="Ø"/>
            </a:pPr>
            <a:r>
              <a:rPr lang="ar-SA" altLang="ar-IQ" sz="1700" b="1">
                <a:solidFill>
                  <a:srgbClr val="00B0F0"/>
                </a:solidFill>
                <a:latin typeface="Calibri" pitchFamily="34" charset="0"/>
              </a:rPr>
              <a:t>ا</a:t>
            </a:r>
            <a:r>
              <a:rPr lang="ar-YE" altLang="ar-IQ" sz="1700" b="1">
                <a:solidFill>
                  <a:srgbClr val="00B0F0"/>
                </a:solidFill>
                <a:latin typeface="Calibri" pitchFamily="34" charset="0"/>
              </a:rPr>
              <a:t>لطريقة الأولى:</a:t>
            </a:r>
          </a:p>
          <a:p>
            <a:pPr eaLnBrk="1" hangingPunct="1"/>
            <a:r>
              <a:rPr lang="ar-YE" altLang="ar-IQ" sz="1700" b="1">
                <a:latin typeface="Calibri" pitchFamily="34" charset="0"/>
              </a:rPr>
              <a:t>1.انقر على سهم (</a:t>
            </a:r>
            <a:r>
              <a:rPr lang="ar-YE" altLang="ar-IQ" sz="1700" b="1">
                <a:solidFill>
                  <a:srgbClr val="00B0F0"/>
                </a:solidFill>
                <a:latin typeface="Calibri" pitchFamily="34" charset="0"/>
              </a:rPr>
              <a:t>شريط الوصول المباشر</a:t>
            </a:r>
            <a:r>
              <a:rPr lang="ar-YE" altLang="ar-IQ" sz="1700" b="1">
                <a:latin typeface="Calibri" pitchFamily="34" charset="0"/>
              </a:rPr>
              <a:t>), لتظهر قائمة (</a:t>
            </a:r>
            <a:r>
              <a:rPr lang="ar-YE" altLang="ar-IQ" sz="1700" b="1">
                <a:solidFill>
                  <a:srgbClr val="00B0F0"/>
                </a:solidFill>
                <a:latin typeface="Calibri" pitchFamily="34" charset="0"/>
              </a:rPr>
              <a:t>تخصيص شريط أدوات الوصول المباشر</a:t>
            </a:r>
            <a:r>
              <a:rPr lang="ar-YE" altLang="ar-IQ" sz="1700" b="1">
                <a:latin typeface="Calibri" pitchFamily="34" charset="0"/>
              </a:rPr>
              <a:t>).</a:t>
            </a:r>
          </a:p>
          <a:p>
            <a:pPr eaLnBrk="1" hangingPunct="1"/>
            <a:r>
              <a:rPr lang="ar-YE" altLang="ar-IQ" sz="1700" b="1">
                <a:latin typeface="Calibri" pitchFamily="34" charset="0"/>
              </a:rPr>
              <a:t>2.انقر على الخيارات التي ترغب باستخدامها في العرض لتظهر بجانبها إشارة (</a:t>
            </a:r>
            <a:r>
              <a:rPr lang="ar-YE" altLang="ar-IQ" sz="1700" b="1">
                <a:solidFill>
                  <a:srgbClr val="00B0F0"/>
                </a:solidFill>
                <a:latin typeface="Calibri" pitchFamily="34" charset="0"/>
              </a:rPr>
              <a:t>√</a:t>
            </a:r>
            <a:r>
              <a:rPr lang="ar-YE" altLang="ar-IQ" sz="1700" b="1">
                <a:latin typeface="Calibri" pitchFamily="34" charset="0"/>
              </a:rPr>
              <a:t>).</a:t>
            </a:r>
          </a:p>
          <a:p>
            <a:pPr eaLnBrk="1" hangingPunct="1"/>
            <a:r>
              <a:rPr lang="ar-YE" altLang="ar-IQ" sz="1700" b="1">
                <a:latin typeface="Calibri" pitchFamily="34" charset="0"/>
              </a:rPr>
              <a:t>3.في حال الرغبة في إخفاء أي من أيقونات الوصول المباشر, انقر على الخيارات التي ترغب بإخفائها من العرض لتختفي من جانبها إشارة (</a:t>
            </a:r>
            <a:r>
              <a:rPr lang="ar-YE" altLang="ar-IQ" sz="1700" b="1">
                <a:solidFill>
                  <a:srgbClr val="00B0F0"/>
                </a:solidFill>
                <a:latin typeface="Calibri" pitchFamily="34" charset="0"/>
              </a:rPr>
              <a:t>√</a:t>
            </a:r>
            <a:r>
              <a:rPr lang="ar-YE" altLang="ar-IQ" sz="1700" b="1">
                <a:latin typeface="Calibri" pitchFamily="34" charset="0"/>
              </a:rPr>
              <a:t>). </a:t>
            </a:r>
            <a:endParaRPr lang="ar-SA" altLang="ar-IQ" sz="1700" b="1">
              <a:latin typeface="Calibri" pitchFamily="34" charset="0"/>
            </a:endParaRPr>
          </a:p>
        </p:txBody>
      </p:sp>
      <p:grpSp>
        <p:nvGrpSpPr>
          <p:cNvPr id="2" name="مجموعة 9"/>
          <p:cNvGrpSpPr>
            <a:grpSpLocks/>
          </p:cNvGrpSpPr>
          <p:nvPr/>
        </p:nvGrpSpPr>
        <p:grpSpPr bwMode="auto">
          <a:xfrm>
            <a:off x="2555875" y="3357563"/>
            <a:ext cx="4895850" cy="2735262"/>
            <a:chOff x="2051720" y="3212976"/>
            <a:chExt cx="5328592" cy="3770362"/>
          </a:xfrm>
        </p:grpSpPr>
        <p:pic>
          <p:nvPicPr>
            <p:cNvPr id="358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212976"/>
              <a:ext cx="2376264" cy="204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5229200"/>
              <a:ext cx="3705225" cy="17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مستطيل 10"/>
          <p:cNvSpPr>
            <a:spLocks noChangeArrowheads="1"/>
          </p:cNvSpPr>
          <p:nvPr/>
        </p:nvSpPr>
        <p:spPr bwMode="auto">
          <a:xfrm>
            <a:off x="900113" y="3213100"/>
            <a:ext cx="4283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B0F0"/>
              </a:buClr>
              <a:buFont typeface="Wingdings" pitchFamily="2" charset="2"/>
              <a:buChar char="Ø"/>
            </a:pPr>
            <a:r>
              <a:rPr lang="ar-YE" altLang="ar-IQ" sz="1700" b="1">
                <a:solidFill>
                  <a:srgbClr val="00B0F0"/>
                </a:solidFill>
                <a:latin typeface="Calibri" pitchFamily="34" charset="0"/>
              </a:rPr>
              <a:t>الطريقة الثانية:</a:t>
            </a:r>
          </a:p>
          <a:p>
            <a:pPr eaLnBrk="1" hangingPunct="1"/>
            <a:r>
              <a:rPr lang="ar-YE" altLang="ar-IQ" sz="1700" b="1">
                <a:latin typeface="Calibri" pitchFamily="34" charset="0"/>
              </a:rPr>
              <a:t>1.انقر على زر </a:t>
            </a:r>
            <a:r>
              <a:rPr lang="en-US" altLang="ar-IQ" sz="1700" b="1">
                <a:latin typeface="Calibri" pitchFamily="34" charset="0"/>
              </a:rPr>
              <a:t>(</a:t>
            </a:r>
            <a:r>
              <a:rPr lang="en-US" altLang="ar-IQ" sz="1700" b="1">
                <a:solidFill>
                  <a:srgbClr val="00B0F0"/>
                </a:solidFill>
                <a:latin typeface="Calibri" pitchFamily="34" charset="0"/>
              </a:rPr>
              <a:t>Office</a:t>
            </a:r>
            <a:r>
              <a:rPr lang="en-US" altLang="ar-IQ" sz="1700" b="1">
                <a:latin typeface="Calibri" pitchFamily="34" charset="0"/>
              </a:rPr>
              <a:t>) </a:t>
            </a:r>
            <a:r>
              <a:rPr lang="ar-YE" altLang="ar-IQ" sz="1700" b="1">
                <a:latin typeface="Calibri" pitchFamily="34" charset="0"/>
              </a:rPr>
              <a:t>لتظهر قائمة (</a:t>
            </a:r>
            <a:r>
              <a:rPr lang="ar-YE" altLang="ar-IQ" sz="1700" b="1">
                <a:solidFill>
                  <a:srgbClr val="00B0F0"/>
                </a:solidFill>
                <a:latin typeface="Calibri" pitchFamily="34" charset="0"/>
              </a:rPr>
              <a:t>الخيارات</a:t>
            </a:r>
            <a:r>
              <a:rPr lang="ar-YE" altLang="ar-IQ" sz="1700" b="1">
                <a:latin typeface="Calibri" pitchFamily="34" charset="0"/>
              </a:rPr>
              <a:t>).</a:t>
            </a:r>
          </a:p>
          <a:p>
            <a:pPr eaLnBrk="1" hangingPunct="1"/>
            <a:r>
              <a:rPr lang="ar-YE" altLang="ar-IQ" sz="1700" b="1">
                <a:latin typeface="Calibri" pitchFamily="34" charset="0"/>
              </a:rPr>
              <a:t>2.انقر على زر (</a:t>
            </a:r>
            <a:r>
              <a:rPr lang="ar-YE" altLang="ar-IQ" sz="1700" b="1">
                <a:solidFill>
                  <a:srgbClr val="00B0F0"/>
                </a:solidFill>
                <a:latin typeface="Calibri" pitchFamily="34" charset="0"/>
              </a:rPr>
              <a:t>خيارات</a:t>
            </a:r>
            <a:r>
              <a:rPr lang="ar-YE" altLang="ar-IQ" sz="1700" b="1">
                <a:latin typeface="Calibri" pitchFamily="34" charset="0"/>
              </a:rPr>
              <a:t> </a:t>
            </a:r>
            <a:r>
              <a:rPr lang="en-US" altLang="ar-IQ" sz="1700" b="1">
                <a:latin typeface="Calibri" pitchFamily="34" charset="0"/>
              </a:rPr>
              <a:t>(</a:t>
            </a:r>
            <a:r>
              <a:rPr lang="en-US" altLang="ar-IQ" sz="1700" b="1">
                <a:solidFill>
                  <a:srgbClr val="00B0F0"/>
                </a:solidFill>
                <a:latin typeface="Calibri" pitchFamily="34" charset="0"/>
              </a:rPr>
              <a:t>Word</a:t>
            </a:r>
            <a:r>
              <a:rPr lang="ar-YE" altLang="ar-IQ" sz="1700" b="1">
                <a:latin typeface="Calibri" pitchFamily="34" charset="0"/>
              </a:rPr>
              <a:t>لتظهر مربع حوار الخيارات.</a:t>
            </a:r>
          </a:p>
          <a:p>
            <a:pPr eaLnBrk="1" hangingPunct="1"/>
            <a:r>
              <a:rPr lang="ar-YE" altLang="ar-IQ" sz="1700" b="1">
                <a:latin typeface="Calibri" pitchFamily="34" charset="0"/>
              </a:rPr>
              <a:t>3.انقر على زر (</a:t>
            </a:r>
            <a:r>
              <a:rPr lang="ar-YE" altLang="ar-IQ" sz="1700" b="1">
                <a:solidFill>
                  <a:srgbClr val="00B0F0"/>
                </a:solidFill>
                <a:latin typeface="Calibri" pitchFamily="34" charset="0"/>
              </a:rPr>
              <a:t>تخصيص</a:t>
            </a:r>
            <a:r>
              <a:rPr lang="ar-YE" altLang="ar-IQ" sz="1700" b="1">
                <a:latin typeface="Calibri" pitchFamily="34" charset="0"/>
              </a:rPr>
              <a:t>) لتظهر قائمتان (</a:t>
            </a:r>
            <a:r>
              <a:rPr lang="ar-YE" altLang="ar-IQ" sz="1700" b="1">
                <a:solidFill>
                  <a:srgbClr val="00B0F0"/>
                </a:solidFill>
                <a:latin typeface="Calibri" pitchFamily="34" charset="0"/>
              </a:rPr>
              <a:t>اختيار الأوامر من, تخصيص شريط أدوات الوصول المباشر</a:t>
            </a:r>
            <a:r>
              <a:rPr lang="ar-YE" altLang="ar-IQ" sz="1700" b="1">
                <a:latin typeface="Calibri" pitchFamily="34" charset="0"/>
              </a:rPr>
              <a:t>).</a:t>
            </a:r>
            <a:endParaRPr lang="ar-SA" altLang="ar-IQ" sz="1700" b="1">
              <a:latin typeface="Calibri" pitchFamily="34" charset="0"/>
            </a:endParaRPr>
          </a:p>
        </p:txBody>
      </p:sp>
      <p:sp>
        <p:nvSpPr>
          <p:cNvPr id="12" name="مستطيل 11"/>
          <p:cNvSpPr>
            <a:spLocks noChangeArrowheads="1"/>
          </p:cNvSpPr>
          <p:nvPr/>
        </p:nvSpPr>
        <p:spPr bwMode="auto">
          <a:xfrm>
            <a:off x="5867400" y="4868863"/>
            <a:ext cx="29892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4</a:t>
            </a:r>
            <a:r>
              <a:rPr lang="ar-YE" altLang="ar-IQ" sz="1700" b="1">
                <a:latin typeface="Calibri" pitchFamily="34" charset="0"/>
              </a:rPr>
              <a:t>.ابدأ بإضافة الخيارات التي ترغب بظهورها بالنقر عليها ثم نقلها إلى قائمة (</a:t>
            </a:r>
            <a:r>
              <a:rPr lang="ar-YE" altLang="ar-IQ" sz="1700" b="1">
                <a:solidFill>
                  <a:srgbClr val="00B0F0"/>
                </a:solidFill>
                <a:latin typeface="Calibri" pitchFamily="34" charset="0"/>
              </a:rPr>
              <a:t>تخصيص شريط أدوات الوصول المباشر</a:t>
            </a:r>
            <a:r>
              <a:rPr lang="ar-YE" altLang="ar-IQ" sz="1700" b="1">
                <a:latin typeface="Calibri" pitchFamily="34" charset="0"/>
              </a:rPr>
              <a:t>). </a:t>
            </a:r>
          </a:p>
        </p:txBody>
      </p:sp>
    </p:spTree>
    <p:extLst>
      <p:ext uri="{BB962C8B-B14F-4D97-AF65-F5344CB8AC3E}">
        <p14:creationId xmlns:p14="http://schemas.microsoft.com/office/powerpoint/2010/main" val="250847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box(in)">
                                      <p:cBhvr>
                                        <p:cTn id="10" dur="500"/>
                                        <p:tgtEl>
                                          <p:spTgt spid="31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nodeType="withEffect">
                                  <p:stCondLst>
                                    <p:cond delay="0"/>
                                  </p:stCondLst>
                                  <p:childTnLst>
                                    <p:set>
                                      <p:cBhvr>
                                        <p:cTn id="17" dur="1" fill="hold">
                                          <p:stCondLst>
                                            <p:cond delay="0"/>
                                          </p:stCondLst>
                                        </p:cTn>
                                        <p:tgtEl>
                                          <p:spTgt spid="31746"/>
                                        </p:tgtEl>
                                        <p:attrNameLst>
                                          <p:attrName>style.visibility</p:attrName>
                                        </p:attrNameLst>
                                      </p:cBhvr>
                                      <p:to>
                                        <p:strVal val="visible"/>
                                      </p:to>
                                    </p:set>
                                    <p:animEffect transition="in" filter="diamond(in)">
                                      <p:cBhvr>
                                        <p:cTn id="18" dur="2000"/>
                                        <p:tgtEl>
                                          <p:spTgt spid="3174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amond(in)">
                                      <p:cBhvr>
                                        <p:cTn id="21" dur="2000"/>
                                        <p:tgtEl>
                                          <p:spTgt spid="11"/>
                                        </p:tgtEl>
                                      </p:cBhvr>
                                    </p:animEffect>
                                  </p:childTnLst>
                                </p:cTn>
                              </p:par>
                              <p:par>
                                <p:cTn id="22" presetID="8"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5435600" y="1196975"/>
            <a:ext cx="33845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خريطة المستند (</a:t>
            </a:r>
            <a:r>
              <a:rPr lang="en-US" sz="2000" dirty="0">
                <a:solidFill>
                  <a:srgbClr val="B80000"/>
                </a:solidFill>
                <a:latin typeface="Andalus" pitchFamily="2" charset="-78"/>
                <a:cs typeface="Andalus" pitchFamily="2" charset="-78"/>
              </a:rPr>
              <a:t>(Document Map</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pic>
        <p:nvPicPr>
          <p:cNvPr id="327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532063"/>
            <a:ext cx="31686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3429000"/>
            <a:ext cx="35909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p:cNvSpPr>
            <a:spLocks noChangeArrowheads="1"/>
          </p:cNvSpPr>
          <p:nvPr/>
        </p:nvSpPr>
        <p:spPr bwMode="auto">
          <a:xfrm>
            <a:off x="1187450" y="1773238"/>
            <a:ext cx="76327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solidFill>
                  <a:srgbClr val="00B0F0"/>
                </a:solidFill>
                <a:latin typeface="Calibri" pitchFamily="34" charset="0"/>
              </a:rPr>
              <a:t>خريطة المستند: </a:t>
            </a:r>
            <a:r>
              <a:rPr lang="ar-YE" altLang="ar-IQ" sz="1700" b="1">
                <a:latin typeface="Calibri" pitchFamily="34" charset="0"/>
              </a:rPr>
              <a:t>يظهر هذا الأمر ملخص للنص على الصفحة على يمين شاشة البرنامج, ويتم إظهارها وإخفاؤها </a:t>
            </a:r>
            <a:r>
              <a:rPr lang="ar-YE" altLang="ar-IQ" sz="1700" b="1">
                <a:solidFill>
                  <a:srgbClr val="00B0F0"/>
                </a:solidFill>
                <a:latin typeface="Calibri" pitchFamily="34" charset="0"/>
              </a:rPr>
              <a:t>ب</a:t>
            </a:r>
            <a:r>
              <a:rPr lang="ar-SA" altLang="ar-IQ" sz="1700" b="1">
                <a:solidFill>
                  <a:srgbClr val="00B0F0"/>
                </a:solidFill>
                <a:latin typeface="Calibri" pitchFamily="34" charset="0"/>
              </a:rPr>
              <a:t>ا</a:t>
            </a:r>
            <a:r>
              <a:rPr lang="ar-YE" altLang="ar-IQ" sz="1700" b="1">
                <a:solidFill>
                  <a:srgbClr val="00B0F0"/>
                </a:solidFill>
                <a:latin typeface="Calibri" pitchFamily="34" charset="0"/>
              </a:rPr>
              <a:t>تباع الخطوات التالية:</a:t>
            </a:r>
          </a:p>
        </p:txBody>
      </p:sp>
      <p:sp>
        <p:nvSpPr>
          <p:cNvPr id="10" name="مستطيل 9"/>
          <p:cNvSpPr>
            <a:spLocks noChangeArrowheads="1"/>
          </p:cNvSpPr>
          <p:nvPr/>
        </p:nvSpPr>
        <p:spPr bwMode="auto">
          <a:xfrm>
            <a:off x="3995738" y="2597150"/>
            <a:ext cx="4968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انقر على خيار (</a:t>
            </a:r>
            <a:r>
              <a:rPr lang="ar-YE" altLang="ar-IQ" sz="1700" b="1">
                <a:solidFill>
                  <a:srgbClr val="00B0F0"/>
                </a:solidFill>
                <a:latin typeface="Calibri" pitchFamily="34" charset="0"/>
              </a:rPr>
              <a:t>خريطة المستند</a:t>
            </a:r>
            <a:r>
              <a:rPr lang="ar-YE" altLang="ar-IQ" sz="1700" b="1">
                <a:latin typeface="Calibri" pitchFamily="34" charset="0"/>
              </a:rPr>
              <a:t>) ضمن مجموعة (</a:t>
            </a:r>
            <a:r>
              <a:rPr lang="ar-YE" altLang="ar-IQ" sz="1700" b="1">
                <a:solidFill>
                  <a:srgbClr val="00B0F0"/>
                </a:solidFill>
                <a:latin typeface="Calibri" pitchFamily="34" charset="0"/>
              </a:rPr>
              <a:t>إظهار/ إخفاء</a:t>
            </a:r>
            <a:r>
              <a:rPr lang="ar-YE" altLang="ar-IQ" sz="1700" b="1">
                <a:latin typeface="Calibri" pitchFamily="34" charset="0"/>
              </a:rPr>
              <a:t>) من شريط (</a:t>
            </a:r>
            <a:r>
              <a:rPr lang="ar-YE" altLang="ar-IQ" sz="1700" b="1">
                <a:solidFill>
                  <a:srgbClr val="00B0F0"/>
                </a:solidFill>
                <a:latin typeface="Calibri" pitchFamily="34" charset="0"/>
              </a:rPr>
              <a:t>عرض</a:t>
            </a:r>
            <a:r>
              <a:rPr lang="ar-YE" altLang="ar-IQ" sz="1700" b="1">
                <a:latin typeface="Calibri" pitchFamily="34" charset="0"/>
              </a:rPr>
              <a:t>), ليتم مباشرة عرض خريطة المستند.</a:t>
            </a:r>
          </a:p>
        </p:txBody>
      </p:sp>
      <p:sp>
        <p:nvSpPr>
          <p:cNvPr id="11" name="مستطيل 10"/>
          <p:cNvSpPr>
            <a:spLocks noChangeArrowheads="1"/>
          </p:cNvSpPr>
          <p:nvPr/>
        </p:nvSpPr>
        <p:spPr bwMode="auto">
          <a:xfrm>
            <a:off x="1331913" y="4149725"/>
            <a:ext cx="3475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solidFill>
                  <a:srgbClr val="00B0F0"/>
                </a:solidFill>
                <a:latin typeface="Calibri" pitchFamily="34" charset="0"/>
              </a:rPr>
              <a:t>لإخفاء الخريطة: </a:t>
            </a:r>
            <a:r>
              <a:rPr lang="ar-YE" altLang="ar-IQ" sz="1700" b="1">
                <a:latin typeface="Calibri" pitchFamily="34" charset="0"/>
              </a:rPr>
              <a:t>اتبع الخطوات ذاتها مع فك التأشير عن خيار (</a:t>
            </a:r>
            <a:r>
              <a:rPr lang="ar-YE" altLang="ar-IQ" sz="1700" b="1">
                <a:solidFill>
                  <a:srgbClr val="00B0F0"/>
                </a:solidFill>
                <a:latin typeface="Calibri" pitchFamily="34" charset="0"/>
              </a:rPr>
              <a:t>خريطة المستند</a:t>
            </a:r>
            <a:r>
              <a:rPr lang="ar-YE" altLang="ar-IQ" sz="1700" b="1">
                <a:latin typeface="Calibri" pitchFamily="34" charset="0"/>
              </a:rPr>
              <a:t>).</a:t>
            </a:r>
          </a:p>
        </p:txBody>
      </p:sp>
    </p:spTree>
    <p:extLst>
      <p:ext uri="{BB962C8B-B14F-4D97-AF65-F5344CB8AC3E}">
        <p14:creationId xmlns:p14="http://schemas.microsoft.com/office/powerpoint/2010/main" val="892718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32770"/>
                                        </p:tgtEl>
                                        <p:attrNameLst>
                                          <p:attrName>style.visibility</p:attrName>
                                        </p:attrNameLst>
                                      </p:cBhvr>
                                      <p:to>
                                        <p:strVal val="visible"/>
                                      </p:to>
                                    </p:set>
                                    <p:animEffect transition="in" filter="blinds(horizontal)">
                                      <p:cBhvr>
                                        <p:cTn id="20" dur="500"/>
                                        <p:tgtEl>
                                          <p:spTgt spid="32770"/>
                                        </p:tgtEl>
                                      </p:cBhvr>
                                    </p:animEffect>
                                  </p:childTnLst>
                                </p:cTn>
                              </p:par>
                              <p:par>
                                <p:cTn id="21" presetID="3" presetClass="entr" presetSubtype="10" fill="hold" nodeType="withEffect">
                                  <p:stCondLst>
                                    <p:cond delay="0"/>
                                  </p:stCondLst>
                                  <p:childTnLst>
                                    <p:set>
                                      <p:cBhvr>
                                        <p:cTn id="22" dur="1" fill="hold">
                                          <p:stCondLst>
                                            <p:cond delay="0"/>
                                          </p:stCondLst>
                                        </p:cTn>
                                        <p:tgtEl>
                                          <p:spTgt spid="32771"/>
                                        </p:tgtEl>
                                        <p:attrNameLst>
                                          <p:attrName>style.visibility</p:attrName>
                                        </p:attrNameLst>
                                      </p:cBhvr>
                                      <p:to>
                                        <p:strVal val="visible"/>
                                      </p:to>
                                    </p:set>
                                    <p:animEffect transition="in" filter="blinds(horizontal)">
                                      <p:cBhvr>
                                        <p:cTn id="23" dur="500"/>
                                        <p:tgtEl>
                                          <p:spTgt spid="327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6588125" y="1196975"/>
            <a:ext cx="2232025"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المصغرات (</a:t>
            </a:r>
            <a:r>
              <a:rPr lang="en-US" sz="2000" dirty="0">
                <a:solidFill>
                  <a:srgbClr val="B80000"/>
                </a:solidFill>
                <a:latin typeface="Andalus" pitchFamily="2" charset="-78"/>
                <a:cs typeface="Andalus" pitchFamily="2" charset="-78"/>
              </a:rPr>
              <a:t>(Thumps</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9" name="مستطيل 8"/>
          <p:cNvSpPr>
            <a:spLocks noChangeArrowheads="1"/>
          </p:cNvSpPr>
          <p:nvPr/>
        </p:nvSpPr>
        <p:spPr bwMode="auto">
          <a:xfrm>
            <a:off x="5003800" y="1844675"/>
            <a:ext cx="38528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يعرض هذا الأمر صفحات المستند بشكل مصغر على شريط خاص على يمين الشاشة , وذلك لتسهيل </a:t>
            </a:r>
            <a:r>
              <a:rPr lang="ar-SA" altLang="ar-IQ" sz="1700" b="1">
                <a:latin typeface="Calibri" pitchFamily="34" charset="0"/>
              </a:rPr>
              <a:t>الإطلاع </a:t>
            </a:r>
            <a:r>
              <a:rPr lang="ar-YE" altLang="ar-IQ" sz="1700" b="1">
                <a:latin typeface="Calibri" pitchFamily="34" charset="0"/>
              </a:rPr>
              <a:t>والوصول إلى صفحات البرنامج, وتفعل واحدة من الصفحات فقط بالنقر عليها,  ويتم إظهارها وإخفاؤها </a:t>
            </a:r>
            <a:r>
              <a:rPr lang="ar-YE" altLang="ar-IQ" sz="1700" b="1">
                <a:solidFill>
                  <a:srgbClr val="00B0F0"/>
                </a:solidFill>
                <a:latin typeface="Calibri" pitchFamily="34" charset="0"/>
              </a:rPr>
              <a:t>ب</a:t>
            </a:r>
            <a:r>
              <a:rPr lang="ar-SA" altLang="ar-IQ" sz="1700" b="1">
                <a:solidFill>
                  <a:srgbClr val="00B0F0"/>
                </a:solidFill>
                <a:latin typeface="Calibri" pitchFamily="34" charset="0"/>
              </a:rPr>
              <a:t>ات</a:t>
            </a:r>
            <a:r>
              <a:rPr lang="ar-YE" altLang="ar-IQ" sz="1700" b="1">
                <a:solidFill>
                  <a:srgbClr val="00B0F0"/>
                </a:solidFill>
                <a:latin typeface="Calibri" pitchFamily="34" charset="0"/>
              </a:rPr>
              <a:t>باع الخطوات التالية:</a:t>
            </a:r>
          </a:p>
        </p:txBody>
      </p:sp>
      <p:sp>
        <p:nvSpPr>
          <p:cNvPr id="10" name="مستطيل 9"/>
          <p:cNvSpPr>
            <a:spLocks noChangeArrowheads="1"/>
          </p:cNvSpPr>
          <p:nvPr/>
        </p:nvSpPr>
        <p:spPr bwMode="auto">
          <a:xfrm>
            <a:off x="5076825" y="3860800"/>
            <a:ext cx="37068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انقر على خيار (</a:t>
            </a:r>
            <a:r>
              <a:rPr lang="ar-YE" altLang="ar-IQ" sz="1700" b="1">
                <a:solidFill>
                  <a:srgbClr val="00B0F0"/>
                </a:solidFill>
                <a:latin typeface="Calibri" pitchFamily="34" charset="0"/>
              </a:rPr>
              <a:t>صور مصغرة</a:t>
            </a:r>
            <a:r>
              <a:rPr lang="ar-YE" altLang="ar-IQ" sz="1700" b="1">
                <a:latin typeface="Calibri" pitchFamily="34" charset="0"/>
              </a:rPr>
              <a:t>) ضمن مجموعة (</a:t>
            </a:r>
            <a:r>
              <a:rPr lang="ar-YE" altLang="ar-IQ" sz="1700" b="1">
                <a:solidFill>
                  <a:srgbClr val="00B0F0"/>
                </a:solidFill>
                <a:latin typeface="Calibri" pitchFamily="34" charset="0"/>
              </a:rPr>
              <a:t>إظهار/ إخفاء</a:t>
            </a:r>
            <a:r>
              <a:rPr lang="ar-YE" altLang="ar-IQ" sz="1700" b="1">
                <a:latin typeface="Calibri" pitchFamily="34" charset="0"/>
              </a:rPr>
              <a:t>) من شريط (</a:t>
            </a:r>
            <a:r>
              <a:rPr lang="ar-YE" altLang="ar-IQ" sz="1700" b="1">
                <a:solidFill>
                  <a:srgbClr val="00B0F0"/>
                </a:solidFill>
                <a:latin typeface="Calibri" pitchFamily="34" charset="0"/>
              </a:rPr>
              <a:t>عرض</a:t>
            </a:r>
            <a:r>
              <a:rPr lang="ar-YE" altLang="ar-IQ" sz="1700" b="1">
                <a:latin typeface="Calibri" pitchFamily="34" charset="0"/>
              </a:rPr>
              <a:t>), ليتم مباشرة عرض خريطة المستند.</a:t>
            </a:r>
          </a:p>
          <a:p>
            <a:pPr algn="justLow" eaLnBrk="1" hangingPunct="1"/>
            <a:endParaRPr lang="ar-YE" altLang="ar-IQ" sz="1700" b="1">
              <a:latin typeface="Calibri" pitchFamily="34" charset="0"/>
            </a:endParaRPr>
          </a:p>
          <a:p>
            <a:pPr algn="justLow" eaLnBrk="1" hangingPunct="1"/>
            <a:r>
              <a:rPr lang="ar-YE" altLang="ar-IQ" sz="1700" b="1">
                <a:solidFill>
                  <a:srgbClr val="00B0F0"/>
                </a:solidFill>
                <a:latin typeface="Calibri" pitchFamily="34" charset="0"/>
              </a:rPr>
              <a:t>لإخفاء الصور المصغرة: </a:t>
            </a:r>
            <a:r>
              <a:rPr lang="ar-YE" altLang="ar-IQ" sz="1700" b="1">
                <a:latin typeface="Calibri" pitchFamily="34" charset="0"/>
              </a:rPr>
              <a:t>اتبع الخطوات ذاتها مع فك التأشير عن خيار (</a:t>
            </a:r>
            <a:r>
              <a:rPr lang="ar-YE" altLang="ar-IQ" sz="1700" b="1">
                <a:solidFill>
                  <a:srgbClr val="00B0F0"/>
                </a:solidFill>
                <a:latin typeface="Calibri" pitchFamily="34" charset="0"/>
              </a:rPr>
              <a:t>صور مصغرة</a:t>
            </a:r>
            <a:r>
              <a:rPr lang="ar-YE" altLang="ar-IQ" sz="1700" b="1">
                <a:latin typeface="Calibri" pitchFamily="34" charset="0"/>
              </a:rPr>
              <a:t>).</a:t>
            </a:r>
          </a:p>
        </p:txBody>
      </p:sp>
      <p:grpSp>
        <p:nvGrpSpPr>
          <p:cNvPr id="2" name="مجموعة 27"/>
          <p:cNvGrpSpPr>
            <a:grpSpLocks/>
          </p:cNvGrpSpPr>
          <p:nvPr/>
        </p:nvGrpSpPr>
        <p:grpSpPr bwMode="auto">
          <a:xfrm>
            <a:off x="1331913" y="1484313"/>
            <a:ext cx="5327650" cy="2376487"/>
            <a:chOff x="1331640" y="1484784"/>
            <a:chExt cx="5328592" cy="2376264"/>
          </a:xfrm>
        </p:grpSpPr>
        <p:pic>
          <p:nvPicPr>
            <p:cNvPr id="379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484784"/>
              <a:ext cx="3648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رابط بشكل مرفق 11"/>
            <p:cNvCxnSpPr/>
            <p:nvPr/>
          </p:nvCxnSpPr>
          <p:spPr>
            <a:xfrm rot="10800000">
              <a:off x="4859689" y="2781649"/>
              <a:ext cx="1800543" cy="1079399"/>
            </a:xfrm>
            <a:prstGeom prst="bentConnector3">
              <a:avLst>
                <a:gd name="adj1" fmla="val 93538"/>
              </a:avLst>
            </a:prstGeom>
          </p:spPr>
          <p:style>
            <a:lnRef idx="1">
              <a:schemeClr val="accent1"/>
            </a:lnRef>
            <a:fillRef idx="0">
              <a:schemeClr val="accent1"/>
            </a:fillRef>
            <a:effectRef idx="0">
              <a:schemeClr val="accent1"/>
            </a:effectRef>
            <a:fontRef idx="minor">
              <a:schemeClr val="tx1"/>
            </a:fontRef>
          </p:style>
        </p:cxnSp>
      </p:grpSp>
      <p:grpSp>
        <p:nvGrpSpPr>
          <p:cNvPr id="3" name="مجموعة 28"/>
          <p:cNvGrpSpPr>
            <a:grpSpLocks/>
          </p:cNvGrpSpPr>
          <p:nvPr/>
        </p:nvGrpSpPr>
        <p:grpSpPr bwMode="auto">
          <a:xfrm>
            <a:off x="1331913" y="3141663"/>
            <a:ext cx="4319587" cy="2686050"/>
            <a:chOff x="1331640" y="3140968"/>
            <a:chExt cx="4320481" cy="2686050"/>
          </a:xfrm>
        </p:grpSpPr>
        <p:pic>
          <p:nvPicPr>
            <p:cNvPr id="378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3140968"/>
              <a:ext cx="36385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رابط مستقيم 14"/>
            <p:cNvCxnSpPr/>
            <p:nvPr/>
          </p:nvCxnSpPr>
          <p:spPr>
            <a:xfrm rot="5400000">
              <a:off x="4643116" y="4508599"/>
              <a:ext cx="576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0800000">
              <a:off x="4932835" y="4580830"/>
              <a:ext cx="71928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8278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par>
                                <p:cTn id="21" presetID="5"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565400"/>
            <a:ext cx="2895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4724400"/>
            <a:ext cx="29051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دبوس زينة 7"/>
          <p:cNvSpPr/>
          <p:nvPr/>
        </p:nvSpPr>
        <p:spPr>
          <a:xfrm>
            <a:off x="2124075" y="1196975"/>
            <a:ext cx="6696075"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تكبير وتصغير الصفحة  (</a:t>
            </a:r>
            <a:r>
              <a:rPr lang="en-US" sz="2000" dirty="0">
                <a:solidFill>
                  <a:srgbClr val="B80000"/>
                </a:solidFill>
                <a:latin typeface="Andalus" pitchFamily="2" charset="-78"/>
                <a:cs typeface="Andalus" pitchFamily="2" charset="-78"/>
              </a:rPr>
              <a:t>(Zoom in or Zoom Out Page Size</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9" name="مستطيل 8"/>
          <p:cNvSpPr>
            <a:spLocks noChangeArrowheads="1"/>
          </p:cNvSpPr>
          <p:nvPr/>
        </p:nvSpPr>
        <p:spPr bwMode="auto">
          <a:xfrm>
            <a:off x="1258888" y="1844675"/>
            <a:ext cx="7489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هو</a:t>
            </a:r>
            <a:r>
              <a:rPr lang="ar-YE" altLang="ar-IQ" sz="1700" b="1">
                <a:latin typeface="Calibri" pitchFamily="34" charset="0"/>
              </a:rPr>
              <a:t> أمر يُمكن المستخدم من تحديد حجم الصفحة بما يتناسب مع راحته بدون التأثير الفعلي على الطباعة, </a:t>
            </a:r>
            <a:r>
              <a:rPr lang="ar-YE" altLang="ar-IQ" sz="1700" b="1">
                <a:solidFill>
                  <a:srgbClr val="00B0F0"/>
                </a:solidFill>
                <a:latin typeface="Calibri" pitchFamily="34" charset="0"/>
              </a:rPr>
              <a:t>ويتم ذلك من خلال </a:t>
            </a:r>
            <a:r>
              <a:rPr lang="ar-SA" altLang="ar-IQ" sz="1700" b="1">
                <a:solidFill>
                  <a:srgbClr val="00B0F0"/>
                </a:solidFill>
                <a:latin typeface="Calibri" pitchFamily="34" charset="0"/>
              </a:rPr>
              <a:t>ا</a:t>
            </a:r>
            <a:r>
              <a:rPr lang="ar-YE" altLang="ar-IQ" sz="1700" b="1">
                <a:solidFill>
                  <a:srgbClr val="00B0F0"/>
                </a:solidFill>
                <a:latin typeface="Calibri" pitchFamily="34" charset="0"/>
              </a:rPr>
              <a:t>تباع احد الطريقتين التاليتين:</a:t>
            </a:r>
          </a:p>
        </p:txBody>
      </p:sp>
      <p:sp>
        <p:nvSpPr>
          <p:cNvPr id="10" name="مستطيل 9"/>
          <p:cNvSpPr>
            <a:spLocks noChangeArrowheads="1"/>
          </p:cNvSpPr>
          <p:nvPr/>
        </p:nvSpPr>
        <p:spPr bwMode="auto">
          <a:xfrm>
            <a:off x="4140200" y="2781300"/>
            <a:ext cx="4572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SA" altLang="ar-IQ" sz="1700" b="1">
                <a:solidFill>
                  <a:srgbClr val="00B0F0"/>
                </a:solidFill>
                <a:latin typeface="Calibri" pitchFamily="34" charset="0"/>
              </a:rPr>
              <a:t>ا</a:t>
            </a:r>
            <a:r>
              <a:rPr lang="ar-YE" altLang="ar-IQ" sz="1700" b="1">
                <a:solidFill>
                  <a:srgbClr val="00B0F0"/>
                </a:solidFill>
                <a:latin typeface="Calibri" pitchFamily="34" charset="0"/>
              </a:rPr>
              <a:t>لطريقة الأولى:</a:t>
            </a:r>
          </a:p>
          <a:p>
            <a:pPr algn="justLow" eaLnBrk="1" hangingPunct="1"/>
            <a:r>
              <a:rPr lang="ar-YE" altLang="ar-IQ" sz="1700" b="1">
                <a:latin typeface="Calibri" pitchFamily="34" charset="0"/>
              </a:rPr>
              <a:t>انقر على </a:t>
            </a:r>
            <a:r>
              <a:rPr lang="ar-SA" altLang="ar-IQ" sz="1700" b="1">
                <a:latin typeface="Calibri" pitchFamily="34" charset="0"/>
              </a:rPr>
              <a:t>أ</a:t>
            </a:r>
            <a:r>
              <a:rPr lang="ar-YE" altLang="ar-IQ" sz="1700" b="1">
                <a:latin typeface="Calibri" pitchFamily="34" charset="0"/>
              </a:rPr>
              <a:t>حد خيارات مجموعة (</a:t>
            </a:r>
            <a:r>
              <a:rPr lang="ar-YE" altLang="ar-IQ" sz="1700" b="1">
                <a:solidFill>
                  <a:srgbClr val="00B0F0"/>
                </a:solidFill>
                <a:latin typeface="Calibri" pitchFamily="34" charset="0"/>
              </a:rPr>
              <a:t>تصغير/ تكبير</a:t>
            </a:r>
            <a:r>
              <a:rPr lang="ar-YE" altLang="ar-IQ" sz="1700" b="1">
                <a:latin typeface="Calibri" pitchFamily="34" charset="0"/>
              </a:rPr>
              <a:t>) من شريط (</a:t>
            </a:r>
            <a:r>
              <a:rPr lang="ar-YE" altLang="ar-IQ" sz="1700" b="1">
                <a:solidFill>
                  <a:srgbClr val="00B0F0"/>
                </a:solidFill>
                <a:latin typeface="Calibri" pitchFamily="34" charset="0"/>
              </a:rPr>
              <a:t>عرض</a:t>
            </a:r>
            <a:r>
              <a:rPr lang="ar-YE" altLang="ar-IQ" sz="1700" b="1">
                <a:latin typeface="Calibri" pitchFamily="34" charset="0"/>
              </a:rPr>
              <a:t>), ليتم مباشرة تغيير حجم العرض </a:t>
            </a:r>
            <a:r>
              <a:rPr lang="ar-SA" altLang="ar-IQ" sz="1700" b="1">
                <a:latin typeface="Calibri" pitchFamily="34" charset="0"/>
              </a:rPr>
              <a:t>.</a:t>
            </a:r>
            <a:endParaRPr lang="ar-YE" altLang="ar-IQ" sz="1700" b="1">
              <a:latin typeface="Calibri" pitchFamily="34" charset="0"/>
            </a:endParaRPr>
          </a:p>
        </p:txBody>
      </p:sp>
      <p:sp>
        <p:nvSpPr>
          <p:cNvPr id="11" name="مستطيل 10"/>
          <p:cNvSpPr>
            <a:spLocks noChangeArrowheads="1"/>
          </p:cNvSpPr>
          <p:nvPr/>
        </p:nvSpPr>
        <p:spPr bwMode="auto">
          <a:xfrm>
            <a:off x="4284663" y="4738688"/>
            <a:ext cx="4572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SA" altLang="ar-IQ" sz="1700" b="1">
                <a:solidFill>
                  <a:srgbClr val="00B0F0"/>
                </a:solidFill>
                <a:latin typeface="Calibri" pitchFamily="34" charset="0"/>
              </a:rPr>
              <a:t>ا</a:t>
            </a:r>
            <a:r>
              <a:rPr lang="ar-YE" altLang="ar-IQ" sz="1700" b="1">
                <a:solidFill>
                  <a:srgbClr val="00B0F0"/>
                </a:solidFill>
                <a:latin typeface="Calibri" pitchFamily="34" charset="0"/>
              </a:rPr>
              <a:t>لطريقة الثانية: </a:t>
            </a:r>
          </a:p>
          <a:p>
            <a:pPr algn="justLow" eaLnBrk="1" hangingPunct="1"/>
            <a:r>
              <a:rPr lang="ar-YE" altLang="ar-IQ" sz="1700" b="1">
                <a:latin typeface="Calibri" pitchFamily="34" charset="0"/>
              </a:rPr>
              <a:t>انقر على شريط (</a:t>
            </a:r>
            <a:r>
              <a:rPr lang="ar-YE" altLang="ar-IQ" sz="1700" b="1">
                <a:solidFill>
                  <a:srgbClr val="00B0F0"/>
                </a:solidFill>
                <a:latin typeface="Calibri" pitchFamily="34" charset="0"/>
              </a:rPr>
              <a:t>تكبير/ تصغير</a:t>
            </a:r>
            <a:r>
              <a:rPr lang="ar-YE" altLang="ar-IQ" sz="1700" b="1">
                <a:latin typeface="Calibri" pitchFamily="34" charset="0"/>
              </a:rPr>
              <a:t>) وحرك سهم المؤشر مع الاستمرار بالضغط على زر الفأرة الأيسر إلى الجهة التي ترغب بها.</a:t>
            </a:r>
          </a:p>
        </p:txBody>
      </p:sp>
    </p:spTree>
    <p:extLst>
      <p:ext uri="{BB962C8B-B14F-4D97-AF65-F5344CB8AC3E}">
        <p14:creationId xmlns:p14="http://schemas.microsoft.com/office/powerpoint/2010/main" val="2801589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4818"/>
                                        </p:tgtEl>
                                        <p:attrNameLst>
                                          <p:attrName>style.visibility</p:attrName>
                                        </p:attrNameLst>
                                      </p:cBhvr>
                                      <p:to>
                                        <p:strVal val="visible"/>
                                      </p:to>
                                    </p:set>
                                    <p:anim calcmode="lin" valueType="num">
                                      <p:cBhvr additive="base">
                                        <p:cTn id="21" dur="500" fill="hold"/>
                                        <p:tgtEl>
                                          <p:spTgt spid="34818"/>
                                        </p:tgtEl>
                                        <p:attrNameLst>
                                          <p:attrName>ppt_x</p:attrName>
                                        </p:attrNameLst>
                                      </p:cBhvr>
                                      <p:tavLst>
                                        <p:tav tm="0">
                                          <p:val>
                                            <p:strVal val="0-#ppt_w/2"/>
                                          </p:val>
                                        </p:tav>
                                        <p:tav tm="100000">
                                          <p:val>
                                            <p:strVal val="#ppt_x"/>
                                          </p:val>
                                        </p:tav>
                                      </p:tavLst>
                                    </p:anim>
                                    <p:anim calcmode="lin" valueType="num">
                                      <p:cBhvr additive="base">
                                        <p:cTn id="22"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34819"/>
                                        </p:tgtEl>
                                        <p:attrNameLst>
                                          <p:attrName>style.visibility</p:attrName>
                                        </p:attrNameLst>
                                      </p:cBhvr>
                                      <p:to>
                                        <p:strVal val="visible"/>
                                      </p:to>
                                    </p:set>
                                    <p:anim calcmode="lin" valueType="num">
                                      <p:cBhvr additive="base">
                                        <p:cTn id="27" dur="500" fill="hold"/>
                                        <p:tgtEl>
                                          <p:spTgt spid="34819"/>
                                        </p:tgtEl>
                                        <p:attrNameLst>
                                          <p:attrName>ppt_x</p:attrName>
                                        </p:attrNameLst>
                                      </p:cBhvr>
                                      <p:tavLst>
                                        <p:tav tm="0">
                                          <p:val>
                                            <p:strVal val="1+#ppt_w/2"/>
                                          </p:val>
                                        </p:tav>
                                        <p:tav tm="100000">
                                          <p:val>
                                            <p:strVal val="#ppt_x"/>
                                          </p:val>
                                        </p:tav>
                                      </p:tavLst>
                                    </p:anim>
                                    <p:anim calcmode="lin" valueType="num">
                                      <p:cBhvr additive="base">
                                        <p:cTn id="28" dur="500" fill="hold"/>
                                        <p:tgtEl>
                                          <p:spTgt spid="348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1979613"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500" dirty="0">
                <a:solidFill>
                  <a:srgbClr val="B80000"/>
                </a:solidFill>
                <a:latin typeface="Andalus" pitchFamily="2" charset="-78"/>
                <a:cs typeface="Andalus" pitchFamily="2" charset="-78"/>
              </a:rPr>
              <a:t> </a:t>
            </a:r>
          </a:p>
          <a:p>
            <a:pPr algn="ctr" fontAlgn="auto">
              <a:spcBef>
                <a:spcPts val="0"/>
              </a:spcBef>
              <a:spcAft>
                <a:spcPts val="0"/>
              </a:spcAft>
              <a:defRPr/>
            </a:pPr>
            <a:r>
              <a:rPr lang="ar-SA" sz="2500" dirty="0">
                <a:solidFill>
                  <a:srgbClr val="B80000"/>
                </a:solidFill>
                <a:latin typeface="Andalus" pitchFamily="2" charset="-78"/>
                <a:cs typeface="Andalus" pitchFamily="2" charset="-78"/>
              </a:rPr>
              <a:t> تثبيت الرأس والتذييل  وتعليمات البرنامج </a:t>
            </a:r>
          </a:p>
          <a:p>
            <a:pPr algn="ctr" fontAlgn="auto">
              <a:spcBef>
                <a:spcPts val="0"/>
              </a:spcBef>
              <a:spcAft>
                <a:spcPts val="0"/>
              </a:spcAft>
              <a:defRPr/>
            </a:pPr>
            <a:endParaRPr lang="ar-SA" sz="2500" dirty="0">
              <a:solidFill>
                <a:srgbClr val="B80000"/>
              </a:solidFill>
              <a:latin typeface="Andalus" pitchFamily="2" charset="-78"/>
              <a:cs typeface="Andalus" pitchFamily="2" charset="-78"/>
            </a:endParaRPr>
          </a:p>
        </p:txBody>
      </p:sp>
      <p:sp>
        <p:nvSpPr>
          <p:cNvPr id="7" name="مضلع اثنا عشري 6"/>
          <p:cNvSpPr/>
          <p:nvPr/>
        </p:nvSpPr>
        <p:spPr>
          <a:xfrm>
            <a:off x="8027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500" dirty="0">
                <a:solidFill>
                  <a:srgbClr val="B80000"/>
                </a:solidFill>
                <a:latin typeface="Andalus" pitchFamily="2" charset="-78"/>
                <a:cs typeface="Andalus" pitchFamily="2" charset="-78"/>
              </a:rPr>
              <a:t>7</a:t>
            </a:r>
          </a:p>
        </p:txBody>
      </p:sp>
      <p:sp>
        <p:nvSpPr>
          <p:cNvPr id="8" name="دبوس زينة 7"/>
          <p:cNvSpPr/>
          <p:nvPr/>
        </p:nvSpPr>
        <p:spPr>
          <a:xfrm>
            <a:off x="5003800" y="1196975"/>
            <a:ext cx="38163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الرأس والتذييل  (</a:t>
            </a:r>
            <a:r>
              <a:rPr lang="en-US" sz="2000" dirty="0">
                <a:solidFill>
                  <a:srgbClr val="B80000"/>
                </a:solidFill>
                <a:latin typeface="Andalus" pitchFamily="2" charset="-78"/>
                <a:cs typeface="Andalus" pitchFamily="2" charset="-78"/>
              </a:rPr>
              <a:t>(Header and Footer</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649538"/>
            <a:ext cx="3240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9"/>
          <p:cNvSpPr>
            <a:spLocks noChangeArrowheads="1"/>
          </p:cNvSpPr>
          <p:nvPr/>
        </p:nvSpPr>
        <p:spPr bwMode="auto">
          <a:xfrm>
            <a:off x="900113" y="1773238"/>
            <a:ext cx="79930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يعتبر أمر الرأس والتذييل أحد الأوامر المميزة لبرنامج (</a:t>
            </a:r>
            <a:r>
              <a:rPr lang="ar-YE" altLang="ar-IQ" sz="1700" b="1">
                <a:solidFill>
                  <a:srgbClr val="00B0F0"/>
                </a:solidFill>
                <a:latin typeface="Calibri" pitchFamily="34" charset="0"/>
              </a:rPr>
              <a:t>معالج النصوص</a:t>
            </a:r>
            <a:r>
              <a:rPr lang="ar-YE" altLang="ar-IQ" sz="1700" b="1">
                <a:latin typeface="Calibri" pitchFamily="34" charset="0"/>
              </a:rPr>
              <a:t>), حيث يُمكن المستخدم من تثبيت نص أو حقل (</a:t>
            </a:r>
            <a:r>
              <a:rPr lang="ar-YE" altLang="ar-IQ" sz="1700" b="1">
                <a:solidFill>
                  <a:srgbClr val="00B0F0"/>
                </a:solidFill>
                <a:latin typeface="Calibri" pitchFamily="34" charset="0"/>
              </a:rPr>
              <a:t>تاريخ , رقم الصفحة ,...</a:t>
            </a:r>
            <a:r>
              <a:rPr lang="ar-YE" altLang="ar-IQ" sz="1700" b="1">
                <a:latin typeface="Calibri" pitchFamily="34" charset="0"/>
              </a:rPr>
              <a:t>)  ليظهر في بداية أو نهاية كل صفحة او في كليهما, </a:t>
            </a:r>
            <a:r>
              <a:rPr lang="ar-YE" altLang="ar-IQ" sz="1700" b="1">
                <a:solidFill>
                  <a:srgbClr val="00B0F0"/>
                </a:solidFill>
                <a:latin typeface="Calibri" pitchFamily="34" charset="0"/>
              </a:rPr>
              <a:t>ولتطبيق هذا الأمر اتبع الخطوات التالية:</a:t>
            </a:r>
          </a:p>
        </p:txBody>
      </p:sp>
      <p:sp>
        <p:nvSpPr>
          <p:cNvPr id="11" name="مستطيل 10"/>
          <p:cNvSpPr>
            <a:spLocks noChangeArrowheads="1"/>
          </p:cNvSpPr>
          <p:nvPr/>
        </p:nvSpPr>
        <p:spPr bwMode="auto">
          <a:xfrm>
            <a:off x="4103688" y="2768600"/>
            <a:ext cx="49323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1</a:t>
            </a:r>
            <a:r>
              <a:rPr lang="ar-YE" altLang="ar-IQ" sz="1700" b="1">
                <a:latin typeface="Calibri" pitchFamily="34" charset="0"/>
              </a:rPr>
              <a:t>. انقر على خيار (</a:t>
            </a:r>
            <a:r>
              <a:rPr lang="ar-YE" altLang="ar-IQ" sz="1700" b="1">
                <a:solidFill>
                  <a:srgbClr val="00B0F0"/>
                </a:solidFill>
                <a:latin typeface="Calibri" pitchFamily="34" charset="0"/>
              </a:rPr>
              <a:t>الرأس/ التذييل</a:t>
            </a:r>
            <a:r>
              <a:rPr lang="ar-YE" altLang="ar-IQ" sz="1700" b="1">
                <a:latin typeface="Calibri" pitchFamily="34" charset="0"/>
              </a:rPr>
              <a:t>) ضمن مجموعة (</a:t>
            </a:r>
            <a:r>
              <a:rPr lang="ar-YE" altLang="ar-IQ" sz="1700" b="1">
                <a:solidFill>
                  <a:srgbClr val="00B0F0"/>
                </a:solidFill>
                <a:latin typeface="Calibri" pitchFamily="34" charset="0"/>
              </a:rPr>
              <a:t>رأس وتذييل</a:t>
            </a:r>
            <a:r>
              <a:rPr lang="ar-YE" altLang="ar-IQ" sz="1700" b="1">
                <a:latin typeface="Calibri" pitchFamily="34" charset="0"/>
              </a:rPr>
              <a:t>) من شريط (</a:t>
            </a:r>
            <a:r>
              <a:rPr lang="ar-YE" altLang="ar-IQ" sz="1700" b="1">
                <a:solidFill>
                  <a:srgbClr val="00B0F0"/>
                </a:solidFill>
                <a:latin typeface="Calibri" pitchFamily="34" charset="0"/>
              </a:rPr>
              <a:t>إدراج</a:t>
            </a:r>
            <a:r>
              <a:rPr lang="ar-YE" altLang="ar-IQ" sz="1700" b="1">
                <a:latin typeface="Calibri" pitchFamily="34" charset="0"/>
              </a:rPr>
              <a:t>), لتظهر قائمة خيارات شكل الرأس/ التذييل .</a:t>
            </a:r>
          </a:p>
          <a:p>
            <a:pPr algn="justLow" eaLnBrk="1" hangingPunct="1"/>
            <a:r>
              <a:rPr lang="ar-YE" altLang="ar-IQ" sz="1700" b="1">
                <a:latin typeface="Calibri" pitchFamily="34" charset="0"/>
              </a:rPr>
              <a:t>2.انقر على الشكل المناسب للعمل.</a:t>
            </a:r>
            <a:endParaRPr lang="ar-SA" altLang="ar-IQ" sz="1700" b="1">
              <a:latin typeface="Calibri" pitchFamily="34" charset="0"/>
            </a:endParaRPr>
          </a:p>
        </p:txBody>
      </p:sp>
      <p:sp>
        <p:nvSpPr>
          <p:cNvPr id="12" name="مستطيل 11"/>
          <p:cNvSpPr>
            <a:spLocks noChangeArrowheads="1"/>
          </p:cNvSpPr>
          <p:nvPr/>
        </p:nvSpPr>
        <p:spPr bwMode="auto">
          <a:xfrm>
            <a:off x="1331913" y="3894138"/>
            <a:ext cx="39243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3.سيمكنك البرنامج من كتابة النصوص المناسبة على رأس/ذيل الصفحة مباشرة.</a:t>
            </a:r>
          </a:p>
        </p:txBody>
      </p:sp>
      <p:pic>
        <p:nvPicPr>
          <p:cNvPr id="358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3810000"/>
            <a:ext cx="28479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مربع نص 14"/>
          <p:cNvSpPr txBox="1">
            <a:spLocks noChangeArrowheads="1"/>
          </p:cNvSpPr>
          <p:nvPr/>
        </p:nvSpPr>
        <p:spPr bwMode="auto">
          <a:xfrm>
            <a:off x="1979613" y="4587875"/>
            <a:ext cx="2087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IQ" sz="1700" b="1">
                <a:latin typeface="Calibri" pitchFamily="34" charset="0"/>
              </a:rPr>
              <a:t>4. أكتب النص المناسب . </a:t>
            </a:r>
          </a:p>
        </p:txBody>
      </p:sp>
      <p:pic>
        <p:nvPicPr>
          <p:cNvPr id="3584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4964113"/>
            <a:ext cx="28098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100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5842"/>
                                        </p:tgtEl>
                                        <p:attrNameLst>
                                          <p:attrName>style.visibility</p:attrName>
                                        </p:attrNameLst>
                                      </p:cBhvr>
                                      <p:to>
                                        <p:strVal val="visible"/>
                                      </p:to>
                                    </p:set>
                                    <p:animEffect transition="in" filter="box(in)">
                                      <p:cBhvr>
                                        <p:cTn id="25" dur="500"/>
                                        <p:tgtEl>
                                          <p:spTgt spid="3584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4" presetClass="entr" presetSubtype="16" fill="hold" nodeType="withEffect">
                                  <p:stCondLst>
                                    <p:cond delay="0"/>
                                  </p:stCondLst>
                                  <p:childTnLst>
                                    <p:set>
                                      <p:cBhvr>
                                        <p:cTn id="30" dur="1" fill="hold">
                                          <p:stCondLst>
                                            <p:cond delay="0"/>
                                          </p:stCondLst>
                                        </p:cTn>
                                        <p:tgtEl>
                                          <p:spTgt spid="35843"/>
                                        </p:tgtEl>
                                        <p:attrNameLst>
                                          <p:attrName>style.visibility</p:attrName>
                                        </p:attrNameLst>
                                      </p:cBhvr>
                                      <p:to>
                                        <p:strVal val="visible"/>
                                      </p:to>
                                    </p:set>
                                    <p:animEffect transition="in" filter="box(in)">
                                      <p:cBhvr>
                                        <p:cTn id="31" dur="500"/>
                                        <p:tgtEl>
                                          <p:spTgt spid="3584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in)">
                                      <p:cBhvr>
                                        <p:cTn id="41" dur="500"/>
                                        <p:tgtEl>
                                          <p:spTgt spid="15"/>
                                        </p:tgtEl>
                                      </p:cBhvr>
                                    </p:animEffect>
                                  </p:childTnLst>
                                </p:cTn>
                              </p:par>
                              <p:par>
                                <p:cTn id="42" presetID="4" presetClass="entr" presetSubtype="16" fill="hold" nodeType="withEffect">
                                  <p:stCondLst>
                                    <p:cond delay="0"/>
                                  </p:stCondLst>
                                  <p:childTnLst>
                                    <p:set>
                                      <p:cBhvr>
                                        <p:cTn id="43" dur="1" fill="hold">
                                          <p:stCondLst>
                                            <p:cond delay="0"/>
                                          </p:stCondLst>
                                        </p:cTn>
                                        <p:tgtEl>
                                          <p:spTgt spid="35845"/>
                                        </p:tgtEl>
                                        <p:attrNameLst>
                                          <p:attrName>style.visibility</p:attrName>
                                        </p:attrNameLst>
                                      </p:cBhvr>
                                      <p:to>
                                        <p:strVal val="visible"/>
                                      </p:to>
                                    </p:set>
                                    <p:animEffect transition="in" filter="box(in)">
                                      <p:cBhvr>
                                        <p:cTn id="44"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مستطيل 8"/>
          <p:cNvSpPr>
            <a:spLocks noChangeArrowheads="1"/>
          </p:cNvSpPr>
          <p:nvPr/>
        </p:nvSpPr>
        <p:spPr bwMode="auto">
          <a:xfrm>
            <a:off x="4284663" y="1268413"/>
            <a:ext cx="457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B0F0"/>
              </a:buClr>
              <a:buFont typeface="Wingdings" pitchFamily="2" charset="2"/>
              <a:buChar char="Ø"/>
            </a:pPr>
            <a:r>
              <a:rPr lang="ar-YE" altLang="ar-IQ" sz="1700" b="1">
                <a:solidFill>
                  <a:srgbClr val="00B0F0"/>
                </a:solidFill>
                <a:latin typeface="Calibri" pitchFamily="34" charset="0"/>
              </a:rPr>
              <a:t>لإدراج أي من (الوقت, التاريخ, صور , قصاصة فنية,...) :</a:t>
            </a:r>
          </a:p>
          <a:p>
            <a:pPr eaLnBrk="1" hangingPunct="1"/>
            <a:r>
              <a:rPr lang="ar-YE" altLang="ar-IQ" sz="1700" b="1">
                <a:latin typeface="Calibri" pitchFamily="34" charset="0"/>
              </a:rPr>
              <a:t>1.فَعل جزء الرأس </a:t>
            </a:r>
            <a:r>
              <a:rPr lang="ar-SA" altLang="ar-IQ" sz="1700" b="1">
                <a:latin typeface="Calibri" pitchFamily="34" charset="0"/>
              </a:rPr>
              <a:t>أ</a:t>
            </a:r>
            <a:r>
              <a:rPr lang="ar-YE" altLang="ar-IQ" sz="1700" b="1">
                <a:latin typeface="Calibri" pitchFamily="34" charset="0"/>
              </a:rPr>
              <a:t>و الذيل بالنقر المزدوج عليه, ليظهر مباشرة شريط (</a:t>
            </a:r>
            <a:r>
              <a:rPr lang="ar-YE" altLang="ar-IQ" sz="1700" b="1">
                <a:solidFill>
                  <a:srgbClr val="00B0F0"/>
                </a:solidFill>
                <a:latin typeface="Calibri" pitchFamily="34" charset="0"/>
              </a:rPr>
              <a:t>تصميم</a:t>
            </a:r>
            <a:r>
              <a:rPr lang="ar-YE" altLang="ar-IQ" sz="1700" b="1">
                <a:latin typeface="Calibri" pitchFamily="34" charset="0"/>
              </a:rPr>
              <a:t>) خاص بالرأس والذيل.</a:t>
            </a:r>
          </a:p>
          <a:p>
            <a:pPr eaLnBrk="1" hangingPunct="1"/>
            <a:endParaRPr lang="ar-YE" altLang="ar-IQ" sz="1700" b="1">
              <a:latin typeface="Calibri" pitchFamily="34" charset="0"/>
            </a:endParaRPr>
          </a:p>
          <a:p>
            <a:pPr eaLnBrk="1" hangingPunct="1"/>
            <a:r>
              <a:rPr lang="ar-YE" altLang="ar-IQ" sz="1700" b="1">
                <a:latin typeface="Calibri" pitchFamily="34" charset="0"/>
              </a:rPr>
              <a:t>2.انقر على أي من الخيارات (</a:t>
            </a:r>
            <a:r>
              <a:rPr lang="ar-YE" altLang="ar-IQ" sz="1700" b="1">
                <a:solidFill>
                  <a:srgbClr val="00B0F0"/>
                </a:solidFill>
                <a:latin typeface="Calibri" pitchFamily="34" charset="0"/>
              </a:rPr>
              <a:t>الوقت, التاريخ, صور , قصاصة فنية,...</a:t>
            </a:r>
            <a:r>
              <a:rPr lang="ar-YE" altLang="ar-IQ" sz="1700" b="1">
                <a:latin typeface="Calibri" pitchFamily="34" charset="0"/>
              </a:rPr>
              <a:t>) الظاهرة في الرسم المجاور .</a:t>
            </a:r>
          </a:p>
          <a:p>
            <a:pPr eaLnBrk="1" hangingPunct="1"/>
            <a:endParaRPr lang="ar-YE" altLang="ar-IQ" sz="1700" b="1">
              <a:latin typeface="Calibri" pitchFamily="34" charset="0"/>
            </a:endParaRPr>
          </a:p>
          <a:p>
            <a:pPr eaLnBrk="1" hangingPunct="1"/>
            <a:r>
              <a:rPr lang="ar-YE" altLang="ar-IQ" sz="1700" b="1">
                <a:latin typeface="Calibri" pitchFamily="34" charset="0"/>
              </a:rPr>
              <a:t>3.في حال إدراج الوقت أو التاريخ سيظهر مربع حوار شكل التاريخ والوقت.</a:t>
            </a:r>
          </a:p>
        </p:txBody>
      </p:sp>
      <p:grpSp>
        <p:nvGrpSpPr>
          <p:cNvPr id="2" name="مجموعة 17"/>
          <p:cNvGrpSpPr>
            <a:grpSpLocks/>
          </p:cNvGrpSpPr>
          <p:nvPr/>
        </p:nvGrpSpPr>
        <p:grpSpPr bwMode="auto">
          <a:xfrm>
            <a:off x="1403350" y="1196975"/>
            <a:ext cx="3816350" cy="2808288"/>
            <a:chOff x="1403648" y="1196752"/>
            <a:chExt cx="3816424" cy="2808312"/>
          </a:xfrm>
        </p:grpSpPr>
        <p:pic>
          <p:nvPicPr>
            <p:cNvPr id="409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1196752"/>
              <a:ext cx="280035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رابط بشكل مرفق 11"/>
            <p:cNvCxnSpPr/>
            <p:nvPr/>
          </p:nvCxnSpPr>
          <p:spPr>
            <a:xfrm rot="10800000">
              <a:off x="4211990" y="3141457"/>
              <a:ext cx="1008082" cy="358778"/>
            </a:xfrm>
            <a:prstGeom prst="bentConnector3">
              <a:avLst>
                <a:gd name="adj1" fmla="val 6151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4140551" y="2060359"/>
              <a:ext cx="10080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10800000">
              <a:off x="4211990" y="2781091"/>
              <a:ext cx="10080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مستطيل 18"/>
          <p:cNvSpPr>
            <a:spLocks noChangeArrowheads="1"/>
          </p:cNvSpPr>
          <p:nvPr/>
        </p:nvSpPr>
        <p:spPr bwMode="auto">
          <a:xfrm>
            <a:off x="4211638" y="4724400"/>
            <a:ext cx="45720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4</a:t>
            </a:r>
            <a:r>
              <a:rPr lang="ar-YE" altLang="ar-IQ" sz="1700" b="1">
                <a:latin typeface="Calibri" pitchFamily="34" charset="0"/>
              </a:rPr>
              <a:t>.في حال إدراج صورة سيظهر مربع حوار (</a:t>
            </a:r>
            <a:r>
              <a:rPr lang="ar-YE" altLang="ar-IQ" sz="1700" b="1">
                <a:solidFill>
                  <a:srgbClr val="00B0F0"/>
                </a:solidFill>
                <a:latin typeface="Calibri" pitchFamily="34" charset="0"/>
              </a:rPr>
              <a:t>فتح</a:t>
            </a:r>
            <a:r>
              <a:rPr lang="ar-YE" altLang="ar-IQ" sz="1700" b="1">
                <a:latin typeface="Calibri" pitchFamily="34" charset="0"/>
              </a:rPr>
              <a:t>) لتحديد موقع الصورة.</a:t>
            </a:r>
          </a:p>
          <a:p>
            <a:pPr algn="justLow" eaLnBrk="1" hangingPunct="1"/>
            <a:r>
              <a:rPr lang="ar-YE" altLang="ar-IQ" sz="1700" b="1">
                <a:latin typeface="Calibri" pitchFamily="34" charset="0"/>
              </a:rPr>
              <a:t>5.</a:t>
            </a:r>
            <a:r>
              <a:rPr lang="ar-YE" altLang="ar-IQ" sz="1700" b="1">
                <a:solidFill>
                  <a:srgbClr val="00B0F0"/>
                </a:solidFill>
                <a:latin typeface="Calibri" pitchFamily="34" charset="0"/>
              </a:rPr>
              <a:t>لتغيير تصميم الرأس أو الذيل:</a:t>
            </a:r>
            <a:r>
              <a:rPr lang="ar-YE" altLang="ar-IQ" sz="1700" b="1">
                <a:latin typeface="Calibri" pitchFamily="34" charset="0"/>
              </a:rPr>
              <a:t> انقر فقط على زر الرأس أو زر الذيل من شاشة التصميم ليظهر قائمة خيارات التصميم.</a:t>
            </a:r>
            <a:endParaRPr lang="ar-SA" altLang="ar-IQ" sz="1700" b="1">
              <a:latin typeface="Calibri" pitchFamily="34" charset="0"/>
            </a:endParaRPr>
          </a:p>
        </p:txBody>
      </p:sp>
      <p:pic>
        <p:nvPicPr>
          <p:cNvPr id="368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508500"/>
            <a:ext cx="28670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04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nodeType="withEffect">
                                  <p:stCondLst>
                                    <p:cond delay="0"/>
                                  </p:stCondLst>
                                  <p:childTnLst>
                                    <p:set>
                                      <p:cBhvr>
                                        <p:cTn id="17" dur="1" fill="hold">
                                          <p:stCondLst>
                                            <p:cond delay="0"/>
                                          </p:stCondLst>
                                        </p:cTn>
                                        <p:tgtEl>
                                          <p:spTgt spid="36867"/>
                                        </p:tgtEl>
                                        <p:attrNameLst>
                                          <p:attrName>style.visibility</p:attrName>
                                        </p:attrNameLst>
                                      </p:cBhvr>
                                      <p:to>
                                        <p:strVal val="visible"/>
                                      </p:to>
                                    </p:set>
                                    <p:animEffect transition="in" filter="box(in)">
                                      <p:cBhvr>
                                        <p:cTn id="18"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196975"/>
            <a:ext cx="37147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900113" y="1268413"/>
            <a:ext cx="4140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YE" altLang="ar-IQ" b="1">
                <a:solidFill>
                  <a:srgbClr val="00B0F0"/>
                </a:solidFill>
                <a:latin typeface="Calibri" pitchFamily="34" charset="0"/>
              </a:rPr>
              <a:t>لتغيير اتجاه الفقرة: </a:t>
            </a:r>
            <a:endParaRPr lang="ar-SA" altLang="ar-IQ" b="1">
              <a:solidFill>
                <a:srgbClr val="00B0F0"/>
              </a:solidFill>
              <a:latin typeface="Calibri" pitchFamily="34" charset="0"/>
            </a:endParaRPr>
          </a:p>
          <a:p>
            <a:pPr algn="justLow" eaLnBrk="1" hangingPunct="1"/>
            <a:r>
              <a:rPr lang="ar-SA" altLang="ar-IQ" b="1">
                <a:latin typeface="Calibri" pitchFamily="34" charset="0"/>
              </a:rPr>
              <a:t>ا</a:t>
            </a:r>
            <a:r>
              <a:rPr lang="ar-YE" altLang="ar-IQ" b="1">
                <a:latin typeface="Calibri" pitchFamily="34" charset="0"/>
              </a:rPr>
              <a:t>نقر على زر (</a:t>
            </a:r>
            <a:r>
              <a:rPr lang="ar-YE" altLang="ar-IQ" b="1">
                <a:solidFill>
                  <a:srgbClr val="00B0F0"/>
                </a:solidFill>
                <a:latin typeface="Calibri" pitchFamily="34" charset="0"/>
              </a:rPr>
              <a:t>اتجاه النص من اليسار لليمين</a:t>
            </a:r>
            <a:r>
              <a:rPr lang="ar-YE" altLang="ar-IQ" b="1">
                <a:latin typeface="Calibri" pitchFamily="34" charset="0"/>
              </a:rPr>
              <a:t>) ضمن مجموعة (</a:t>
            </a:r>
            <a:r>
              <a:rPr lang="ar-YE" altLang="ar-IQ" b="1">
                <a:solidFill>
                  <a:srgbClr val="00B0F0"/>
                </a:solidFill>
                <a:latin typeface="Calibri" pitchFamily="34" charset="0"/>
              </a:rPr>
              <a:t>فقرة</a:t>
            </a:r>
            <a:r>
              <a:rPr lang="ar-YE" altLang="ar-IQ" b="1">
                <a:latin typeface="Calibri" pitchFamily="34" charset="0"/>
              </a:rPr>
              <a:t>) من شريط (</a:t>
            </a:r>
            <a:r>
              <a:rPr lang="ar-YE" altLang="ar-IQ" b="1">
                <a:solidFill>
                  <a:srgbClr val="00B0F0"/>
                </a:solidFill>
                <a:latin typeface="Calibri" pitchFamily="34" charset="0"/>
              </a:rPr>
              <a:t>الصفحة الرئيسية</a:t>
            </a:r>
            <a:r>
              <a:rPr lang="ar-YE" altLang="ar-IQ" b="1">
                <a:latin typeface="Calibri" pitchFamily="34" charset="0"/>
              </a:rPr>
              <a:t>) للكتابة من اليسار لليمين, حيث سيتم تحويل مؤشر الفقرة ليسار النص ويرافقه تغيير لغة الكتابة للإنجليزية.</a:t>
            </a:r>
          </a:p>
          <a:p>
            <a:pPr algn="justLow" eaLnBrk="1" hangingPunct="1"/>
            <a:endParaRPr lang="ar-YE" altLang="ar-IQ" b="1">
              <a:latin typeface="Calibri" pitchFamily="34" charset="0"/>
            </a:endParaRPr>
          </a:p>
          <a:p>
            <a:pPr algn="justLow" eaLnBrk="1" hangingPunct="1"/>
            <a:r>
              <a:rPr lang="ar-YE" altLang="ar-IQ" b="1">
                <a:latin typeface="Calibri" pitchFamily="34" charset="0"/>
              </a:rPr>
              <a:t>أو : انقر على زر (</a:t>
            </a:r>
            <a:r>
              <a:rPr lang="ar-YE" altLang="ar-IQ" b="1">
                <a:solidFill>
                  <a:srgbClr val="00B0F0"/>
                </a:solidFill>
                <a:latin typeface="Calibri" pitchFamily="34" charset="0"/>
              </a:rPr>
              <a:t>اتجاه النص من اليمين لليسار</a:t>
            </a:r>
            <a:r>
              <a:rPr lang="ar-YE" altLang="ar-IQ" b="1">
                <a:latin typeface="Calibri" pitchFamily="34" charset="0"/>
              </a:rPr>
              <a:t>) ضمن  مجموعة (</a:t>
            </a:r>
            <a:r>
              <a:rPr lang="ar-YE" altLang="ar-IQ" b="1">
                <a:solidFill>
                  <a:srgbClr val="00B0F0"/>
                </a:solidFill>
                <a:latin typeface="Calibri" pitchFamily="34" charset="0"/>
              </a:rPr>
              <a:t>فقرة</a:t>
            </a:r>
            <a:r>
              <a:rPr lang="ar-YE" altLang="ar-IQ" b="1">
                <a:latin typeface="Calibri" pitchFamily="34" charset="0"/>
              </a:rPr>
              <a:t>) من شريط (</a:t>
            </a:r>
            <a:r>
              <a:rPr lang="ar-YE" altLang="ar-IQ" b="1">
                <a:solidFill>
                  <a:srgbClr val="00B0F0"/>
                </a:solidFill>
                <a:latin typeface="Calibri" pitchFamily="34" charset="0"/>
              </a:rPr>
              <a:t>الصفحة الرئيسية</a:t>
            </a:r>
            <a:r>
              <a:rPr lang="ar-YE" altLang="ar-IQ" b="1">
                <a:latin typeface="Calibri" pitchFamily="34" charset="0"/>
              </a:rPr>
              <a:t>)  للكتابة من اليمين لليسار, حيث سيتم تحويل مؤشر الفقرة ليمين النص ويرافقه تغيير لغة الكتابة للعربية. </a:t>
            </a:r>
            <a:endParaRPr lang="ar-SA" altLang="ar-IQ" b="1">
              <a:latin typeface="Calibri" pitchFamily="34" charset="0"/>
            </a:endParaRPr>
          </a:p>
        </p:txBody>
      </p:sp>
      <p:sp>
        <p:nvSpPr>
          <p:cNvPr id="8" name="دبوس زينة 7"/>
          <p:cNvSpPr/>
          <p:nvPr/>
        </p:nvSpPr>
        <p:spPr>
          <a:xfrm>
            <a:off x="1619250" y="4437063"/>
            <a:ext cx="6697663" cy="1728787"/>
          </a:xfrm>
          <a:prstGeom prst="plaqu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000" dirty="0">
                <a:solidFill>
                  <a:srgbClr val="FF0000"/>
                </a:solidFill>
                <a:latin typeface="Andalus" pitchFamily="18" charset="-78"/>
                <a:cs typeface="Andalus" pitchFamily="18" charset="-78"/>
              </a:rPr>
              <a:t>(ملاحظة)</a:t>
            </a:r>
          </a:p>
          <a:p>
            <a:pPr algn="justLow" fontAlgn="auto">
              <a:spcBef>
                <a:spcPts val="0"/>
              </a:spcBef>
              <a:spcAft>
                <a:spcPts val="0"/>
              </a:spcAft>
              <a:buFont typeface="Wingdings" pitchFamily="2" charset="2"/>
              <a:buChar char="Ø"/>
              <a:defRPr/>
            </a:pPr>
            <a:r>
              <a:rPr lang="ar-YE" b="1" dirty="0">
                <a:solidFill>
                  <a:schemeClr val="tx1"/>
                </a:solidFill>
              </a:rPr>
              <a:t>لاحظ </a:t>
            </a:r>
            <a:r>
              <a:rPr lang="ar-YE" b="1" dirty="0" err="1">
                <a:solidFill>
                  <a:schemeClr val="tx1"/>
                </a:solidFill>
              </a:rPr>
              <a:t>ان</a:t>
            </a:r>
            <a:r>
              <a:rPr lang="ar-YE" b="1" dirty="0">
                <a:solidFill>
                  <a:schemeClr val="tx1"/>
                </a:solidFill>
              </a:rPr>
              <a:t> تغيير لغة الكتابة لا يعني تغيير اتجاه الفقرة بل يعني الكتابة بلغة أخرى في نفس موقع وجود المؤشر على صفحة الكتابة.</a:t>
            </a:r>
          </a:p>
          <a:p>
            <a:pPr algn="ctr" fontAlgn="auto">
              <a:spcBef>
                <a:spcPts val="0"/>
              </a:spcBef>
              <a:spcAft>
                <a:spcPts val="0"/>
              </a:spcAft>
              <a:defRPr/>
            </a:pPr>
            <a:endParaRPr lang="ar-SA" dirty="0"/>
          </a:p>
        </p:txBody>
      </p:sp>
    </p:spTree>
    <p:extLst>
      <p:ext uri="{BB962C8B-B14F-4D97-AF65-F5344CB8AC3E}">
        <p14:creationId xmlns:p14="http://schemas.microsoft.com/office/powerpoint/2010/main" val="19268073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6516688" y="1196975"/>
            <a:ext cx="2303462"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تعليمات البرنامج (</a:t>
            </a:r>
            <a:r>
              <a:rPr lang="en-US" sz="2000" dirty="0">
                <a:solidFill>
                  <a:srgbClr val="B80000"/>
                </a:solidFill>
                <a:latin typeface="Andalus" pitchFamily="2" charset="-78"/>
                <a:cs typeface="Andalus" pitchFamily="2" charset="-78"/>
              </a:rPr>
              <a:t>(Help</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7" name="مستطيل 6"/>
          <p:cNvSpPr>
            <a:spLocks noChangeArrowheads="1"/>
          </p:cNvSpPr>
          <p:nvPr/>
        </p:nvSpPr>
        <p:spPr bwMode="auto">
          <a:xfrm>
            <a:off x="1042988" y="1773238"/>
            <a:ext cx="77771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sz="1700" b="1">
                <a:latin typeface="Calibri" pitchFamily="34" charset="0"/>
              </a:rPr>
              <a:t>يقدم برنامج (</a:t>
            </a:r>
            <a:r>
              <a:rPr lang="ar-YE" altLang="ar-IQ" sz="1700" b="1">
                <a:solidFill>
                  <a:srgbClr val="00B0F0"/>
                </a:solidFill>
                <a:latin typeface="Calibri" pitchFamily="34" charset="0"/>
              </a:rPr>
              <a:t>معالج النصوص</a:t>
            </a:r>
            <a:r>
              <a:rPr lang="ar-YE" altLang="ar-IQ" sz="1700" b="1">
                <a:latin typeface="Calibri" pitchFamily="34" charset="0"/>
              </a:rPr>
              <a:t>) شرحاً تفصيلياً عن البرنامج بشكل عام وعن كل من أوامر البرنامج بشكل تفصيلي وكيفية تطبيقها, وذلك من خلال طلب المستخدم للمساعدة من خلال النقر على زر التعليمات أو الضغط على مفتاح (</a:t>
            </a:r>
            <a:r>
              <a:rPr lang="en-US" altLang="ar-IQ" sz="1700" b="1">
                <a:solidFill>
                  <a:srgbClr val="00B0F0"/>
                </a:solidFill>
                <a:latin typeface="Calibri" pitchFamily="34" charset="0"/>
              </a:rPr>
              <a:t>F1</a:t>
            </a:r>
            <a:r>
              <a:rPr lang="ar-YE" altLang="ar-IQ" sz="1700" b="1">
                <a:latin typeface="Calibri" pitchFamily="34" charset="0"/>
              </a:rPr>
              <a:t>) لتظهر قائمة التعليمات مباشرة, </a:t>
            </a:r>
            <a:r>
              <a:rPr lang="ar-YE" altLang="ar-IQ" sz="1700" b="1">
                <a:solidFill>
                  <a:srgbClr val="00B0F0"/>
                </a:solidFill>
                <a:latin typeface="Calibri" pitchFamily="34" charset="0"/>
              </a:rPr>
              <a:t>وللتعامل مع هذه القائمة اتبع الخطوات التالية:</a:t>
            </a:r>
          </a:p>
        </p:txBody>
      </p:sp>
      <p:sp>
        <p:nvSpPr>
          <p:cNvPr id="9" name="مستطيل 8"/>
          <p:cNvSpPr>
            <a:spLocks noChangeArrowheads="1"/>
          </p:cNvSpPr>
          <p:nvPr/>
        </p:nvSpPr>
        <p:spPr bwMode="auto">
          <a:xfrm>
            <a:off x="4284663" y="2997200"/>
            <a:ext cx="4572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sz="1700" b="1">
                <a:latin typeface="Calibri" pitchFamily="34" charset="0"/>
              </a:rPr>
              <a:t>1</a:t>
            </a:r>
            <a:r>
              <a:rPr lang="ar-YE" altLang="ar-IQ" sz="1700" b="1">
                <a:latin typeface="Calibri" pitchFamily="34" charset="0"/>
              </a:rPr>
              <a:t>.</a:t>
            </a:r>
            <a:r>
              <a:rPr lang="ar-SA" altLang="ar-IQ" sz="1700" b="1">
                <a:latin typeface="Calibri" pitchFamily="34" charset="0"/>
              </a:rPr>
              <a:t>أ</a:t>
            </a:r>
            <a:r>
              <a:rPr lang="ar-YE" altLang="ar-IQ" sz="1700" b="1">
                <a:latin typeface="Calibri" pitchFamily="34" charset="0"/>
              </a:rPr>
              <a:t>كتب اسم الموضوع أو الأمر المراد البحث عنه في مستطيل البحث , مثل (</a:t>
            </a:r>
            <a:r>
              <a:rPr lang="ar-YE" altLang="ar-IQ" sz="1700" b="1">
                <a:solidFill>
                  <a:srgbClr val="00B0F0"/>
                </a:solidFill>
                <a:latin typeface="Calibri" pitchFamily="34" charset="0"/>
              </a:rPr>
              <a:t>حفظ الملف</a:t>
            </a:r>
            <a:r>
              <a:rPr lang="ar-YE" altLang="ar-IQ" sz="1700" b="1">
                <a:latin typeface="Calibri" pitchFamily="34" charset="0"/>
              </a:rPr>
              <a:t>).</a:t>
            </a:r>
          </a:p>
          <a:p>
            <a:pPr algn="justLow" eaLnBrk="1" hangingPunct="1"/>
            <a:r>
              <a:rPr lang="ar-YE" altLang="ar-IQ" sz="1700" b="1">
                <a:latin typeface="Calibri" pitchFamily="34" charset="0"/>
              </a:rPr>
              <a:t>2.اضغط المفتاح </a:t>
            </a:r>
            <a:r>
              <a:rPr lang="en-US" altLang="ar-IQ" sz="1700" b="1">
                <a:latin typeface="Calibri" pitchFamily="34" charset="0"/>
              </a:rPr>
              <a:t>(</a:t>
            </a:r>
            <a:r>
              <a:rPr lang="en-US" altLang="ar-IQ" sz="1700" b="1">
                <a:solidFill>
                  <a:srgbClr val="00B0F0"/>
                </a:solidFill>
                <a:latin typeface="Calibri" pitchFamily="34" charset="0"/>
              </a:rPr>
              <a:t>Enter</a:t>
            </a:r>
            <a:r>
              <a:rPr lang="en-US" altLang="ar-IQ" sz="1700" b="1">
                <a:latin typeface="Calibri" pitchFamily="34" charset="0"/>
              </a:rPr>
              <a:t>) </a:t>
            </a:r>
            <a:r>
              <a:rPr lang="ar-YE" altLang="ar-IQ" sz="1700" b="1">
                <a:latin typeface="Calibri" pitchFamily="34" charset="0"/>
              </a:rPr>
              <a:t>لتظهر قائمة الخيارات المتعلقة بالموضوع.</a:t>
            </a:r>
          </a:p>
          <a:p>
            <a:pPr algn="justLow" eaLnBrk="1" hangingPunct="1"/>
            <a:r>
              <a:rPr lang="ar-YE" altLang="ar-IQ" sz="1700" b="1">
                <a:latin typeface="Calibri" pitchFamily="34" charset="0"/>
              </a:rPr>
              <a:t>3.انقر على أحد أسماء المواضيع الظاهرة ضمن القائمة, لتظهر طريقة تنفيذ الأمر , أو شرح مفصل عن السؤال.</a:t>
            </a:r>
          </a:p>
          <a:p>
            <a:pPr algn="justLow" eaLnBrk="1" hangingPunct="1"/>
            <a:endParaRPr lang="en-US" altLang="ar-IQ" sz="1700" b="1">
              <a:latin typeface="Calibri" pitchFamily="34" charset="0"/>
            </a:endParaRPr>
          </a:p>
          <a:p>
            <a:pPr algn="justLow" eaLnBrk="1" hangingPunct="1"/>
            <a:r>
              <a:rPr lang="ar-YE" altLang="ar-IQ" sz="1700" b="1">
                <a:latin typeface="Calibri" pitchFamily="34" charset="0"/>
              </a:rPr>
              <a:t>لاحظ أن برنامج التعليمات يمكنك من طباعة طريقة الشرح.  </a:t>
            </a:r>
          </a:p>
        </p:txBody>
      </p:sp>
      <p:grpSp>
        <p:nvGrpSpPr>
          <p:cNvPr id="2" name="مجموعة 18"/>
          <p:cNvGrpSpPr>
            <a:grpSpLocks/>
          </p:cNvGrpSpPr>
          <p:nvPr/>
        </p:nvGrpSpPr>
        <p:grpSpPr bwMode="auto">
          <a:xfrm>
            <a:off x="1116013" y="2636838"/>
            <a:ext cx="5832475" cy="3168650"/>
            <a:chOff x="1115616" y="2636912"/>
            <a:chExt cx="5832648" cy="3168352"/>
          </a:xfrm>
        </p:grpSpPr>
        <p:pic>
          <p:nvPicPr>
            <p:cNvPr id="419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2708920"/>
              <a:ext cx="294322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رابط مستقيم 12"/>
            <p:cNvCxnSpPr/>
            <p:nvPr/>
          </p:nvCxnSpPr>
          <p:spPr>
            <a:xfrm rot="5400000">
              <a:off x="3312081" y="3393285"/>
              <a:ext cx="1512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بشكل مرفق 14"/>
            <p:cNvCxnSpPr/>
            <p:nvPr/>
          </p:nvCxnSpPr>
          <p:spPr>
            <a:xfrm rot="10800000" flipV="1">
              <a:off x="4068454" y="3789329"/>
              <a:ext cx="2879810" cy="719069"/>
            </a:xfrm>
            <a:prstGeom prst="bentConnector3">
              <a:avLst>
                <a:gd name="adj1" fmla="val 91006"/>
              </a:avLst>
            </a:prstGeom>
          </p:spPr>
          <p:style>
            <a:lnRef idx="1">
              <a:schemeClr val="accent1"/>
            </a:lnRef>
            <a:fillRef idx="0">
              <a:schemeClr val="accent1"/>
            </a:fillRef>
            <a:effectRef idx="0">
              <a:schemeClr val="accent1"/>
            </a:effectRef>
            <a:fontRef idx="minor">
              <a:schemeClr val="tx1"/>
            </a:fontRef>
          </p:style>
        </p:cxnSp>
        <p:cxnSp>
          <p:nvCxnSpPr>
            <p:cNvPr id="18" name="رابط بشكل مرفق 17"/>
            <p:cNvCxnSpPr/>
            <p:nvPr/>
          </p:nvCxnSpPr>
          <p:spPr>
            <a:xfrm rot="10800000" flipV="1">
              <a:off x="3995426" y="5013176"/>
              <a:ext cx="649306" cy="28731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6630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2492375"/>
            <a:ext cx="72739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دبوس زينة 6"/>
          <p:cNvSpPr/>
          <p:nvPr/>
        </p:nvSpPr>
        <p:spPr>
          <a:xfrm>
            <a:off x="1979613"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800" dirty="0">
                <a:solidFill>
                  <a:srgbClr val="663300"/>
                </a:solidFill>
                <a:latin typeface="Andalus" pitchFamily="2" charset="-78"/>
                <a:cs typeface="Andalus" pitchFamily="2" charset="-78"/>
              </a:rPr>
              <a:t> </a:t>
            </a:r>
          </a:p>
          <a:p>
            <a:pPr algn="ctr" fontAlgn="auto">
              <a:spcBef>
                <a:spcPts val="0"/>
              </a:spcBef>
              <a:spcAft>
                <a:spcPts val="0"/>
              </a:spcAft>
              <a:defRPr/>
            </a:pPr>
            <a:r>
              <a:rPr lang="ar-SA" sz="2500" dirty="0">
                <a:solidFill>
                  <a:srgbClr val="B80000"/>
                </a:solidFill>
                <a:latin typeface="Andalus" pitchFamily="2" charset="-78"/>
                <a:cs typeface="Andalus" pitchFamily="2" charset="-78"/>
              </a:rPr>
              <a:t>فتح المستند, طلب مستند جديد , العمل على النص</a:t>
            </a:r>
          </a:p>
          <a:p>
            <a:pPr algn="ctr" fontAlgn="auto">
              <a:spcBef>
                <a:spcPts val="0"/>
              </a:spcBef>
              <a:spcAft>
                <a:spcPts val="0"/>
              </a:spcAft>
              <a:defRPr/>
            </a:pPr>
            <a:endParaRPr lang="ar-SA" sz="2500" dirty="0">
              <a:solidFill>
                <a:srgbClr val="B80000"/>
              </a:solidFill>
              <a:latin typeface="Andalus" pitchFamily="2" charset="-78"/>
              <a:cs typeface="Andalus" pitchFamily="2" charset="-78"/>
            </a:endParaRPr>
          </a:p>
        </p:txBody>
      </p:sp>
      <p:sp>
        <p:nvSpPr>
          <p:cNvPr id="8" name="مضلع اثنا عشري 7"/>
          <p:cNvSpPr/>
          <p:nvPr/>
        </p:nvSpPr>
        <p:spPr>
          <a:xfrm>
            <a:off x="8027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500" dirty="0">
                <a:solidFill>
                  <a:srgbClr val="B80000"/>
                </a:solidFill>
                <a:latin typeface="Andalus" pitchFamily="2" charset="-78"/>
                <a:cs typeface="Andalus" pitchFamily="2" charset="-78"/>
              </a:rPr>
              <a:t>4</a:t>
            </a:r>
          </a:p>
        </p:txBody>
      </p:sp>
      <p:sp>
        <p:nvSpPr>
          <p:cNvPr id="9" name="دبوس زينة 8"/>
          <p:cNvSpPr/>
          <p:nvPr/>
        </p:nvSpPr>
        <p:spPr>
          <a:xfrm>
            <a:off x="4427538" y="1844675"/>
            <a:ext cx="44640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فتح مستند محفوظ (</a:t>
            </a:r>
            <a:r>
              <a:rPr lang="en-US" sz="2000" dirty="0">
                <a:solidFill>
                  <a:srgbClr val="B80000"/>
                </a:solidFill>
                <a:latin typeface="Andalus" pitchFamily="2" charset="-78"/>
                <a:cs typeface="Andalus" pitchFamily="2" charset="-78"/>
              </a:rPr>
              <a:t>(Open Document File</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11" name="مستطيل 10"/>
          <p:cNvSpPr>
            <a:spLocks noChangeArrowheads="1"/>
          </p:cNvSpPr>
          <p:nvPr/>
        </p:nvSpPr>
        <p:spPr bwMode="auto">
          <a:xfrm>
            <a:off x="1116013" y="1196975"/>
            <a:ext cx="770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يُمكنك برنامج (</a:t>
            </a:r>
            <a:r>
              <a:rPr lang="ar-YE" altLang="ar-IQ" b="1">
                <a:solidFill>
                  <a:srgbClr val="00B0F0"/>
                </a:solidFill>
                <a:latin typeface="Calibri" pitchFamily="34" charset="0"/>
              </a:rPr>
              <a:t>معالج النصوص</a:t>
            </a:r>
            <a:r>
              <a:rPr lang="ar-YE" altLang="ar-IQ" b="1">
                <a:latin typeface="Calibri" pitchFamily="34" charset="0"/>
              </a:rPr>
              <a:t>) من فتح أي مستند تم إنشاؤه على برنامج معالج النصوص ومحفوظ على أي من الوحدات التخزينية التي يمكن للجهاز قرأتها</a:t>
            </a:r>
            <a:r>
              <a:rPr lang="ar-SA" altLang="ar-IQ" b="1">
                <a:latin typeface="Calibri" pitchFamily="34" charset="0"/>
              </a:rPr>
              <a:t>، </a:t>
            </a:r>
            <a:r>
              <a:rPr lang="ar-YE" altLang="ar-IQ" b="1">
                <a:solidFill>
                  <a:srgbClr val="00B0F0"/>
                </a:solidFill>
                <a:latin typeface="Calibri" pitchFamily="34" charset="0"/>
              </a:rPr>
              <a:t>وذلك ب</a:t>
            </a:r>
            <a:r>
              <a:rPr lang="ar-SA" altLang="ar-IQ" b="1">
                <a:solidFill>
                  <a:srgbClr val="00B0F0"/>
                </a:solidFill>
                <a:latin typeface="Calibri" pitchFamily="34" charset="0"/>
              </a:rPr>
              <a:t>ات</a:t>
            </a:r>
            <a:r>
              <a:rPr lang="ar-YE" altLang="ar-IQ" b="1">
                <a:solidFill>
                  <a:srgbClr val="00B0F0"/>
                </a:solidFill>
                <a:latin typeface="Calibri" pitchFamily="34" charset="0"/>
              </a:rPr>
              <a:t>باع الخطوات التالية:</a:t>
            </a:r>
          </a:p>
        </p:txBody>
      </p:sp>
    </p:spTree>
    <p:extLst>
      <p:ext uri="{BB962C8B-B14F-4D97-AF65-F5344CB8AC3E}">
        <p14:creationId xmlns:p14="http://schemas.microsoft.com/office/powerpoint/2010/main" val="2956666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1000"/>
                                        <p:tgtEl>
                                          <p:spTgt spid="9"/>
                                        </p:tgtEl>
                                      </p:cBhvr>
                                    </p:animEffect>
                                  </p:childTnLst>
                                </p:cTn>
                              </p:par>
                            </p:childTnLst>
                          </p:cTn>
                        </p:par>
                        <p:par>
                          <p:cTn id="21" fill="hold" nodeType="afterGroup">
                            <p:stCondLst>
                              <p:cond delay="1000"/>
                            </p:stCondLst>
                            <p:childTnLst>
                              <p:par>
                                <p:cTn id="22" presetID="8" presetClass="entr" presetSubtype="16" fill="hold" nodeType="afterEffect">
                                  <p:stCondLst>
                                    <p:cond delay="0"/>
                                  </p:stCondLst>
                                  <p:childTnLst>
                                    <p:set>
                                      <p:cBhvr>
                                        <p:cTn id="23" dur="1" fill="hold">
                                          <p:stCondLst>
                                            <p:cond delay="0"/>
                                          </p:stCondLst>
                                        </p:cTn>
                                        <p:tgtEl>
                                          <p:spTgt spid="20482"/>
                                        </p:tgtEl>
                                        <p:attrNameLst>
                                          <p:attrName>style.visibility</p:attrName>
                                        </p:attrNameLst>
                                      </p:cBhvr>
                                      <p:to>
                                        <p:strVal val="visible"/>
                                      </p:to>
                                    </p:set>
                                    <p:animEffect transition="in" filter="diamond(in)">
                                      <p:cBhvr>
                                        <p:cTn id="24"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2708275"/>
            <a:ext cx="34559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a:spLocks noChangeArrowheads="1"/>
          </p:cNvSpPr>
          <p:nvPr/>
        </p:nvSpPr>
        <p:spPr bwMode="auto">
          <a:xfrm>
            <a:off x="971550" y="3141663"/>
            <a:ext cx="4248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b="1">
                <a:latin typeface="Calibri" pitchFamily="34" charset="0"/>
              </a:rPr>
              <a:t>4</a:t>
            </a:r>
            <a:r>
              <a:rPr lang="ar-YE" altLang="ar-IQ" b="1">
                <a:latin typeface="Calibri" pitchFamily="34" charset="0"/>
              </a:rPr>
              <a:t>.انقر على زر (</a:t>
            </a:r>
            <a:r>
              <a:rPr lang="ar-YE" altLang="ar-IQ" b="1">
                <a:solidFill>
                  <a:srgbClr val="00B0F0"/>
                </a:solidFill>
                <a:latin typeface="Calibri" pitchFamily="34" charset="0"/>
              </a:rPr>
              <a:t>فتح</a:t>
            </a:r>
            <a:r>
              <a:rPr lang="ar-YE" altLang="ar-IQ" b="1">
                <a:latin typeface="Calibri" pitchFamily="34" charset="0"/>
              </a:rPr>
              <a:t>) ليتم فتح المستند مباشرة. </a:t>
            </a:r>
            <a:endParaRPr lang="ar-SA" altLang="ar-IQ" b="1">
              <a:latin typeface="Calibri" pitchFamily="34" charset="0"/>
            </a:endParaRPr>
          </a:p>
          <a:p>
            <a:pPr algn="justLow" eaLnBrk="1" hangingPunct="1"/>
            <a:r>
              <a:rPr lang="ar-YE" altLang="ar-IQ" b="1">
                <a:solidFill>
                  <a:srgbClr val="00B0F0"/>
                </a:solidFill>
                <a:latin typeface="Calibri" pitchFamily="34" charset="0"/>
              </a:rPr>
              <a:t>ملاحظة:</a:t>
            </a:r>
            <a:r>
              <a:rPr lang="ar-YE" altLang="ar-IQ" b="1">
                <a:latin typeface="Calibri" pitchFamily="34" charset="0"/>
              </a:rPr>
              <a:t> يُمكنك فتح الملف بالوصول له من خلال البحث عن مكان تخزينه على الجهاز ثم النقر عليه نقراً مزدوجاً ليتم فتحه على برنامج (</a:t>
            </a:r>
            <a:r>
              <a:rPr lang="ar-YE" altLang="ar-IQ" b="1">
                <a:solidFill>
                  <a:srgbClr val="00B0F0"/>
                </a:solidFill>
                <a:latin typeface="Calibri" pitchFamily="34" charset="0"/>
              </a:rPr>
              <a:t>معالج النصوص</a:t>
            </a:r>
            <a:r>
              <a:rPr lang="ar-YE" altLang="ar-IQ" b="1">
                <a:latin typeface="Calibri" pitchFamily="34" charset="0"/>
              </a:rPr>
              <a:t>) مباشرة وقبل تشغيل برنامج (</a:t>
            </a:r>
            <a:r>
              <a:rPr lang="ar-YE" altLang="ar-IQ" b="1">
                <a:solidFill>
                  <a:srgbClr val="00B0F0"/>
                </a:solidFill>
                <a:latin typeface="Calibri" pitchFamily="34" charset="0"/>
              </a:rPr>
              <a:t>معالج النصوص</a:t>
            </a:r>
            <a:r>
              <a:rPr lang="ar-YE" altLang="ar-IQ" b="1">
                <a:latin typeface="Calibri" pitchFamily="34" charset="0"/>
              </a:rPr>
              <a:t>).</a:t>
            </a:r>
          </a:p>
        </p:txBody>
      </p:sp>
    </p:spTree>
    <p:extLst>
      <p:ext uri="{BB962C8B-B14F-4D97-AF65-F5344CB8AC3E}">
        <p14:creationId xmlns:p14="http://schemas.microsoft.com/office/powerpoint/2010/main" val="2463354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blinds(horizontal)">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4284663" y="1196975"/>
            <a:ext cx="46799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فتح مستند جديد (</a:t>
            </a:r>
            <a:r>
              <a:rPr lang="en-US" sz="2000" dirty="0">
                <a:solidFill>
                  <a:srgbClr val="B80000"/>
                </a:solidFill>
                <a:latin typeface="Andalus" pitchFamily="2" charset="-78"/>
                <a:cs typeface="Andalus" pitchFamily="2" charset="-78"/>
              </a:rPr>
              <a:t>(Open new Document File</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349500"/>
            <a:ext cx="25209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3708400" y="2349500"/>
            <a:ext cx="52197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b="1">
                <a:latin typeface="Calibri" pitchFamily="34" charset="0"/>
              </a:rPr>
              <a:t>1</a:t>
            </a:r>
            <a:r>
              <a:rPr lang="ar-YE" altLang="ar-IQ" b="1">
                <a:latin typeface="Calibri" pitchFamily="34" charset="0"/>
              </a:rPr>
              <a:t>.اضغط على مفتاحي </a:t>
            </a:r>
            <a:r>
              <a:rPr lang="en-US" altLang="ar-IQ" b="1">
                <a:latin typeface="Calibri" pitchFamily="34" charset="0"/>
              </a:rPr>
              <a:t>(</a:t>
            </a:r>
            <a:r>
              <a:rPr lang="en-US" altLang="ar-IQ" b="1">
                <a:solidFill>
                  <a:srgbClr val="00B0F0"/>
                </a:solidFill>
                <a:latin typeface="Calibri" pitchFamily="34" charset="0"/>
              </a:rPr>
              <a:t>Ctrl+N</a:t>
            </a:r>
            <a:r>
              <a:rPr lang="en-US" altLang="ar-IQ" b="1">
                <a:latin typeface="Calibri" pitchFamily="34" charset="0"/>
              </a:rPr>
              <a:t>) </a:t>
            </a:r>
            <a:r>
              <a:rPr lang="ar-YE" altLang="ar-IQ" b="1">
                <a:latin typeface="Calibri" pitchFamily="34" charset="0"/>
              </a:rPr>
              <a:t>معاً, أو انقر على زر </a:t>
            </a:r>
            <a:r>
              <a:rPr lang="en-US" altLang="ar-IQ" b="1">
                <a:latin typeface="Calibri" pitchFamily="34" charset="0"/>
              </a:rPr>
              <a:t>(</a:t>
            </a:r>
            <a:r>
              <a:rPr lang="en-US" altLang="ar-IQ" b="1">
                <a:solidFill>
                  <a:srgbClr val="00B0F0"/>
                </a:solidFill>
                <a:latin typeface="Calibri" pitchFamily="34" charset="0"/>
              </a:rPr>
              <a:t>Office</a:t>
            </a:r>
            <a:r>
              <a:rPr lang="en-US" altLang="ar-IQ" b="1">
                <a:latin typeface="Calibri" pitchFamily="34" charset="0"/>
              </a:rPr>
              <a:t>) </a:t>
            </a:r>
            <a:r>
              <a:rPr lang="ar-YE" altLang="ar-IQ" b="1">
                <a:latin typeface="Calibri" pitchFamily="34" charset="0"/>
              </a:rPr>
              <a:t>ومن ثم انقر على خيار (</a:t>
            </a:r>
            <a:r>
              <a:rPr lang="ar-YE" altLang="ar-IQ" b="1">
                <a:solidFill>
                  <a:srgbClr val="00B0F0"/>
                </a:solidFill>
                <a:latin typeface="Calibri" pitchFamily="34" charset="0"/>
              </a:rPr>
              <a:t>جديد</a:t>
            </a:r>
            <a:r>
              <a:rPr lang="ar-YE" altLang="ar-IQ" b="1">
                <a:latin typeface="Calibri" pitchFamily="34" charset="0"/>
              </a:rPr>
              <a:t>).</a:t>
            </a:r>
          </a:p>
          <a:p>
            <a:pPr algn="justLow" eaLnBrk="1" hangingPunct="1"/>
            <a:r>
              <a:rPr lang="ar-YE" altLang="ar-IQ" b="1">
                <a:latin typeface="Calibri" pitchFamily="34" charset="0"/>
              </a:rPr>
              <a:t> </a:t>
            </a:r>
          </a:p>
          <a:p>
            <a:pPr algn="justLow" eaLnBrk="1" hangingPunct="1"/>
            <a:r>
              <a:rPr lang="ar-YE" altLang="ar-IQ" b="1">
                <a:latin typeface="Calibri" pitchFamily="34" charset="0"/>
              </a:rPr>
              <a:t>2.سيظهر مربع حوار (</a:t>
            </a:r>
            <a:r>
              <a:rPr lang="ar-YE" altLang="ar-IQ" b="1">
                <a:solidFill>
                  <a:srgbClr val="00B0F0"/>
                </a:solidFill>
                <a:latin typeface="Calibri" pitchFamily="34" charset="0"/>
              </a:rPr>
              <a:t>مستند جديد</a:t>
            </a:r>
            <a:r>
              <a:rPr lang="ar-YE" altLang="ar-IQ" b="1">
                <a:latin typeface="Calibri" pitchFamily="34" charset="0"/>
              </a:rPr>
              <a:t>), اختر خيار (</a:t>
            </a:r>
            <a:r>
              <a:rPr lang="ar-YE" altLang="ar-IQ" b="1">
                <a:solidFill>
                  <a:srgbClr val="00B0F0"/>
                </a:solidFill>
                <a:latin typeface="Calibri" pitchFamily="34" charset="0"/>
              </a:rPr>
              <a:t>مستند فارغ</a:t>
            </a:r>
            <a:r>
              <a:rPr lang="ar-YE" altLang="ar-IQ" b="1">
                <a:latin typeface="Calibri" pitchFamily="34" charset="0"/>
              </a:rPr>
              <a:t>).</a:t>
            </a:r>
          </a:p>
          <a:p>
            <a:pPr algn="justLow" eaLnBrk="1" hangingPunct="1"/>
            <a:endParaRPr lang="ar-YE" altLang="ar-IQ" b="1">
              <a:latin typeface="Calibri" pitchFamily="34" charset="0"/>
            </a:endParaRPr>
          </a:p>
          <a:p>
            <a:pPr algn="justLow" eaLnBrk="1" hangingPunct="1"/>
            <a:r>
              <a:rPr lang="ar-YE" altLang="ar-IQ" b="1">
                <a:latin typeface="Calibri" pitchFamily="34" charset="0"/>
              </a:rPr>
              <a:t>3.انقر على زر إنشاء, ليظهر مستند جديد وتظهر أيقونته على شريط أدوات نظام التشغيل.</a:t>
            </a:r>
          </a:p>
        </p:txBody>
      </p:sp>
      <p:cxnSp>
        <p:nvCxnSpPr>
          <p:cNvPr id="10" name="رابط كسهم مستقيم 9"/>
          <p:cNvCxnSpPr/>
          <p:nvPr/>
        </p:nvCxnSpPr>
        <p:spPr>
          <a:xfrm rot="10800000">
            <a:off x="3563938" y="3357563"/>
            <a:ext cx="5762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824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blinds(horizontal)">
                                      <p:cBhvr>
                                        <p:cTn id="15" dur="500"/>
                                        <p:tgtEl>
                                          <p:spTgt spid="22530"/>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5148263" y="1196975"/>
            <a:ext cx="3816350"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نسخ النص ونقله (</a:t>
            </a:r>
            <a:r>
              <a:rPr lang="en-US" sz="2000" dirty="0">
                <a:solidFill>
                  <a:srgbClr val="B80000"/>
                </a:solidFill>
                <a:latin typeface="Andalus" pitchFamily="2" charset="-78"/>
                <a:cs typeface="Andalus" pitchFamily="2" charset="-78"/>
              </a:rPr>
              <a:t>(Copy &amp; move Text</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8" name="مستطيل 7"/>
          <p:cNvSpPr>
            <a:spLocks noChangeArrowheads="1"/>
          </p:cNvSpPr>
          <p:nvPr/>
        </p:nvSpPr>
        <p:spPr bwMode="auto">
          <a:xfrm>
            <a:off x="1116013" y="1773238"/>
            <a:ext cx="77771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يُمكنك برنامج (</a:t>
            </a:r>
            <a:r>
              <a:rPr lang="ar-YE" altLang="ar-IQ" b="1">
                <a:solidFill>
                  <a:srgbClr val="00B0F0"/>
                </a:solidFill>
                <a:latin typeface="Calibri" pitchFamily="34" charset="0"/>
              </a:rPr>
              <a:t>معالج النصوص</a:t>
            </a:r>
            <a:r>
              <a:rPr lang="ar-YE" altLang="ar-IQ" b="1">
                <a:latin typeface="Calibri" pitchFamily="34" charset="0"/>
              </a:rPr>
              <a:t>) من نقل ونسخ وقص أي كائن مدرج (</a:t>
            </a:r>
            <a:r>
              <a:rPr lang="ar-YE" altLang="ar-IQ" b="1">
                <a:solidFill>
                  <a:srgbClr val="00B0F0"/>
                </a:solidFill>
                <a:latin typeface="Calibri" pitchFamily="34" charset="0"/>
              </a:rPr>
              <a:t>نص, صورة, إطار,...</a:t>
            </a:r>
            <a:r>
              <a:rPr lang="ar-YE" altLang="ar-IQ" b="1">
                <a:latin typeface="Calibri" pitchFamily="34" charset="0"/>
              </a:rPr>
              <a:t>) على مستندات معالج النصوص إلى مكان أخر من نفس المستند أو إلى مستند أخر أو على برمجيات أخرى متوافقة مع برنامج معالج النصوص.</a:t>
            </a:r>
          </a:p>
        </p:txBody>
      </p:sp>
      <p:sp>
        <p:nvSpPr>
          <p:cNvPr id="9" name="مستطيل 8"/>
          <p:cNvSpPr>
            <a:spLocks noChangeArrowheads="1"/>
          </p:cNvSpPr>
          <p:nvPr/>
        </p:nvSpPr>
        <p:spPr bwMode="auto">
          <a:xfrm>
            <a:off x="4284663" y="2636838"/>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ar-YE" altLang="ar-IQ" b="1">
                <a:solidFill>
                  <a:srgbClr val="00B0F0"/>
                </a:solidFill>
                <a:latin typeface="Calibri" pitchFamily="34" charset="0"/>
              </a:rPr>
              <a:t>ل</a:t>
            </a:r>
            <a:r>
              <a:rPr lang="ar-SA" altLang="ar-IQ" b="1">
                <a:solidFill>
                  <a:srgbClr val="00B0F0"/>
                </a:solidFill>
                <a:latin typeface="Calibri" pitchFamily="34" charset="0"/>
              </a:rPr>
              <a:t>ل</a:t>
            </a:r>
            <a:r>
              <a:rPr lang="ar-YE" altLang="ar-IQ" b="1">
                <a:solidFill>
                  <a:srgbClr val="00B0F0"/>
                </a:solidFill>
                <a:latin typeface="Calibri" pitchFamily="34" charset="0"/>
              </a:rPr>
              <a:t>نسخ: </a:t>
            </a:r>
          </a:p>
          <a:p>
            <a:pPr eaLnBrk="1" hangingPunct="1"/>
            <a:r>
              <a:rPr lang="ar-YE" altLang="ar-IQ" b="1">
                <a:latin typeface="Calibri" pitchFamily="34" charset="0"/>
              </a:rPr>
              <a:t>1.حدد النص أو الكائن المراد نسخه .</a:t>
            </a:r>
          </a:p>
          <a:p>
            <a:pPr eaLnBrk="1" hangingPunct="1"/>
            <a:r>
              <a:rPr lang="ar-YE" altLang="ar-IQ" b="1">
                <a:latin typeface="Calibri" pitchFamily="34" charset="0"/>
              </a:rPr>
              <a:t>2.اضغط على مفتاحي(</a:t>
            </a:r>
            <a:r>
              <a:rPr lang="en-US" altLang="ar-IQ" b="1">
                <a:latin typeface="Calibri" pitchFamily="34" charset="0"/>
              </a:rPr>
              <a:t>(</a:t>
            </a:r>
            <a:r>
              <a:rPr lang="en-US" altLang="ar-IQ" b="1">
                <a:solidFill>
                  <a:srgbClr val="00B0F0"/>
                </a:solidFill>
                <a:latin typeface="Calibri" pitchFamily="34" charset="0"/>
              </a:rPr>
              <a:t>Ctrl+ C </a:t>
            </a:r>
            <a:r>
              <a:rPr lang="ar-YE" altLang="ar-IQ" b="1">
                <a:latin typeface="Calibri" pitchFamily="34" charset="0"/>
              </a:rPr>
              <a:t>معاً أو انقر على زر (</a:t>
            </a:r>
            <a:r>
              <a:rPr lang="ar-YE" altLang="ar-IQ" b="1">
                <a:solidFill>
                  <a:srgbClr val="00B0F0"/>
                </a:solidFill>
                <a:latin typeface="Calibri" pitchFamily="34" charset="0"/>
              </a:rPr>
              <a:t>نسخ</a:t>
            </a:r>
            <a:r>
              <a:rPr lang="ar-YE" altLang="ar-IQ" b="1">
                <a:latin typeface="Calibri" pitchFamily="34" charset="0"/>
              </a:rPr>
              <a:t>) من مجموعة(</a:t>
            </a:r>
            <a:r>
              <a:rPr lang="ar-YE" altLang="ar-IQ" b="1">
                <a:solidFill>
                  <a:srgbClr val="00B0F0"/>
                </a:solidFill>
                <a:latin typeface="Calibri" pitchFamily="34" charset="0"/>
              </a:rPr>
              <a:t>الحافظة</a:t>
            </a:r>
            <a:r>
              <a:rPr lang="ar-YE" altLang="ar-IQ" b="1">
                <a:latin typeface="Calibri" pitchFamily="34" charset="0"/>
              </a:rPr>
              <a:t>) من شريط (</a:t>
            </a:r>
            <a:r>
              <a:rPr lang="ar-YE" altLang="ar-IQ" b="1">
                <a:solidFill>
                  <a:srgbClr val="00B0F0"/>
                </a:solidFill>
                <a:latin typeface="Calibri" pitchFamily="34" charset="0"/>
              </a:rPr>
              <a:t>الصفحة الرئيس</a:t>
            </a:r>
            <a:r>
              <a:rPr lang="ar-SA" altLang="ar-IQ" b="1">
                <a:solidFill>
                  <a:srgbClr val="00B0F0"/>
                </a:solidFill>
                <a:latin typeface="Calibri" pitchFamily="34" charset="0"/>
              </a:rPr>
              <a:t>ي</a:t>
            </a:r>
            <a:r>
              <a:rPr lang="ar-YE" altLang="ar-IQ" b="1">
                <a:solidFill>
                  <a:srgbClr val="00B0F0"/>
                </a:solidFill>
                <a:latin typeface="Calibri" pitchFamily="34" charset="0"/>
              </a:rPr>
              <a:t>ة</a:t>
            </a:r>
            <a:r>
              <a:rPr lang="ar-YE" altLang="ar-IQ" b="1">
                <a:latin typeface="Calibri" pitchFamily="34" charset="0"/>
              </a:rPr>
              <a:t>), ليتم حفظ الجزء المنسوخ في ذاكرة مؤقتة.</a:t>
            </a:r>
          </a:p>
          <a:p>
            <a:pPr eaLnBrk="1" hangingPunct="1"/>
            <a:r>
              <a:rPr lang="ar-YE" altLang="ar-IQ" b="1">
                <a:latin typeface="Calibri" pitchFamily="34" charset="0"/>
              </a:rPr>
              <a:t>3.انقر على الموقع المراد النسخ عليه.</a:t>
            </a:r>
            <a:endParaRPr lang="ar-SA" altLang="ar-IQ" b="1">
              <a:latin typeface="Calibri" pitchFamily="34" charset="0"/>
            </a:endParaRPr>
          </a:p>
        </p:txBody>
      </p:sp>
      <p:grpSp>
        <p:nvGrpSpPr>
          <p:cNvPr id="2" name="مجموعة 11"/>
          <p:cNvGrpSpPr>
            <a:grpSpLocks/>
          </p:cNvGrpSpPr>
          <p:nvPr/>
        </p:nvGrpSpPr>
        <p:grpSpPr bwMode="auto">
          <a:xfrm>
            <a:off x="1042988" y="2420938"/>
            <a:ext cx="4824412" cy="2160587"/>
            <a:chOff x="1043608" y="2700883"/>
            <a:chExt cx="4824536" cy="2600325"/>
          </a:xfrm>
        </p:grpSpPr>
        <p:pic>
          <p:nvPicPr>
            <p:cNvPr id="276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2700883"/>
              <a:ext cx="331236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رابط مستقيم 10"/>
            <p:cNvCxnSpPr/>
            <p:nvPr/>
          </p:nvCxnSpPr>
          <p:spPr>
            <a:xfrm rot="10800000">
              <a:off x="4355218" y="3572116"/>
              <a:ext cx="1512926"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5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4508500"/>
            <a:ext cx="29527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13"/>
          <p:cNvSpPr>
            <a:spLocks noChangeArrowheads="1"/>
          </p:cNvSpPr>
          <p:nvPr/>
        </p:nvSpPr>
        <p:spPr bwMode="auto">
          <a:xfrm>
            <a:off x="900113" y="52292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YE" altLang="ar-IQ" b="1">
                <a:latin typeface="Calibri" pitchFamily="34" charset="0"/>
              </a:rPr>
              <a:t>4.اضغط على مفتاحي </a:t>
            </a:r>
            <a:r>
              <a:rPr lang="en-US" altLang="ar-IQ" b="1">
                <a:latin typeface="Calibri" pitchFamily="34" charset="0"/>
              </a:rPr>
              <a:t>(</a:t>
            </a:r>
            <a:r>
              <a:rPr lang="en-US" altLang="ar-IQ" b="1">
                <a:solidFill>
                  <a:srgbClr val="00B0F0"/>
                </a:solidFill>
                <a:latin typeface="Calibri" pitchFamily="34" charset="0"/>
              </a:rPr>
              <a:t>Ctrl+V</a:t>
            </a:r>
            <a:r>
              <a:rPr lang="en-US" altLang="ar-IQ" b="1">
                <a:latin typeface="Calibri" pitchFamily="34" charset="0"/>
              </a:rPr>
              <a:t>) </a:t>
            </a:r>
            <a:r>
              <a:rPr lang="ar-YE" altLang="ar-IQ" b="1">
                <a:latin typeface="Calibri" pitchFamily="34" charset="0"/>
              </a:rPr>
              <a:t>معاً, ليتم نسخ الجزء من الذاكرة المؤقتة إلى المستند.</a:t>
            </a:r>
          </a:p>
        </p:txBody>
      </p:sp>
    </p:spTree>
    <p:extLst>
      <p:ext uri="{BB962C8B-B14F-4D97-AF65-F5344CB8AC3E}">
        <p14:creationId xmlns:p14="http://schemas.microsoft.com/office/powerpoint/2010/main" val="33620602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3555"/>
                                        </p:tgtEl>
                                        <p:attrNameLst>
                                          <p:attrName>style.visibility</p:attrName>
                                        </p:attrNameLst>
                                      </p:cBhvr>
                                      <p:to>
                                        <p:strVal val="visible"/>
                                      </p:to>
                                    </p:set>
                                    <p:animEffect transition="in" filter="checkerboard(across)">
                                      <p:cBhvr>
                                        <p:cTn id="25" dur="500"/>
                                        <p:tgtEl>
                                          <p:spTgt spid="2355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3644900"/>
            <a:ext cx="35528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4932363" y="1484313"/>
            <a:ext cx="3851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Font typeface="Wingdings" pitchFamily="2" charset="2"/>
              <a:buChar char="Ø"/>
            </a:pPr>
            <a:r>
              <a:rPr lang="ar-YE" altLang="ar-IQ" b="1">
                <a:solidFill>
                  <a:srgbClr val="00B0F0"/>
                </a:solidFill>
                <a:latin typeface="Calibri" pitchFamily="34" charset="0"/>
              </a:rPr>
              <a:t>للنقل: </a:t>
            </a:r>
          </a:p>
          <a:p>
            <a:pPr algn="justLow" eaLnBrk="1" hangingPunct="1"/>
            <a:r>
              <a:rPr lang="ar-YE" altLang="ar-IQ" b="1">
                <a:latin typeface="Calibri" pitchFamily="34" charset="0"/>
              </a:rPr>
              <a:t>1.حدد النص أو الكائن المراد نقله . </a:t>
            </a:r>
          </a:p>
          <a:p>
            <a:pPr algn="justLow" eaLnBrk="1" hangingPunct="1"/>
            <a:r>
              <a:rPr lang="ar-YE" altLang="ar-IQ" b="1">
                <a:latin typeface="Calibri" pitchFamily="34" charset="0"/>
              </a:rPr>
              <a:t>2.اضغط على مفتاحي </a:t>
            </a:r>
            <a:r>
              <a:rPr lang="en-US" altLang="ar-IQ" b="1">
                <a:latin typeface="Calibri" pitchFamily="34" charset="0"/>
              </a:rPr>
              <a:t>(</a:t>
            </a:r>
            <a:r>
              <a:rPr lang="en-US" altLang="ar-IQ" b="1">
                <a:solidFill>
                  <a:srgbClr val="00B0F0"/>
                </a:solidFill>
                <a:latin typeface="Calibri" pitchFamily="34" charset="0"/>
              </a:rPr>
              <a:t>Ctrl+X</a:t>
            </a:r>
            <a:r>
              <a:rPr lang="en-US" altLang="ar-IQ" b="1">
                <a:latin typeface="Calibri" pitchFamily="34" charset="0"/>
              </a:rPr>
              <a:t>) </a:t>
            </a:r>
            <a:r>
              <a:rPr lang="ar-YE" altLang="ar-IQ" b="1">
                <a:latin typeface="Calibri" pitchFamily="34" charset="0"/>
              </a:rPr>
              <a:t>معاً أو انقر على زر (</a:t>
            </a:r>
            <a:r>
              <a:rPr lang="ar-YE" altLang="ar-IQ" b="1">
                <a:solidFill>
                  <a:srgbClr val="00B0F0"/>
                </a:solidFill>
                <a:latin typeface="Calibri" pitchFamily="34" charset="0"/>
              </a:rPr>
              <a:t>قص</a:t>
            </a:r>
            <a:r>
              <a:rPr lang="ar-YE" altLang="ar-IQ" b="1">
                <a:latin typeface="Calibri" pitchFamily="34" charset="0"/>
              </a:rPr>
              <a:t>) من مجموعة(</a:t>
            </a:r>
            <a:r>
              <a:rPr lang="ar-YE" altLang="ar-IQ" b="1">
                <a:solidFill>
                  <a:srgbClr val="00B0F0"/>
                </a:solidFill>
                <a:latin typeface="Calibri" pitchFamily="34" charset="0"/>
              </a:rPr>
              <a:t>الحافظة</a:t>
            </a:r>
            <a:r>
              <a:rPr lang="ar-YE" altLang="ar-IQ" b="1">
                <a:latin typeface="Calibri" pitchFamily="34" charset="0"/>
              </a:rPr>
              <a:t>) من شريط (</a:t>
            </a:r>
            <a:r>
              <a:rPr lang="ar-YE" altLang="ar-IQ" b="1">
                <a:solidFill>
                  <a:srgbClr val="00B0F0"/>
                </a:solidFill>
                <a:latin typeface="Calibri" pitchFamily="34" charset="0"/>
              </a:rPr>
              <a:t>الصفحة الرئيس</a:t>
            </a:r>
            <a:r>
              <a:rPr lang="ar-SA" altLang="ar-IQ" b="1">
                <a:solidFill>
                  <a:srgbClr val="00B0F0"/>
                </a:solidFill>
                <a:latin typeface="Calibri" pitchFamily="34" charset="0"/>
              </a:rPr>
              <a:t>ي</a:t>
            </a:r>
            <a:r>
              <a:rPr lang="ar-YE" altLang="ar-IQ" b="1">
                <a:solidFill>
                  <a:srgbClr val="00B0F0"/>
                </a:solidFill>
                <a:latin typeface="Calibri" pitchFamily="34" charset="0"/>
              </a:rPr>
              <a:t>ة</a:t>
            </a:r>
            <a:r>
              <a:rPr lang="ar-YE" altLang="ar-IQ" b="1">
                <a:latin typeface="Calibri" pitchFamily="34" charset="0"/>
              </a:rPr>
              <a:t>), ليتم حفظ الجزء المنقول في ذاكرة مؤقتة.</a:t>
            </a:r>
          </a:p>
          <a:p>
            <a:pPr algn="justLow" eaLnBrk="1" hangingPunct="1"/>
            <a:r>
              <a:rPr lang="ar-YE" altLang="ar-IQ" b="1">
                <a:latin typeface="Calibri" pitchFamily="34" charset="0"/>
              </a:rPr>
              <a:t>3.انقر على الموقع المراد النقل إليه.</a:t>
            </a:r>
          </a:p>
        </p:txBody>
      </p:sp>
      <p:sp>
        <p:nvSpPr>
          <p:cNvPr id="9" name="مستطيل 8"/>
          <p:cNvSpPr>
            <a:spLocks noChangeArrowheads="1"/>
          </p:cNvSpPr>
          <p:nvPr/>
        </p:nvSpPr>
        <p:spPr bwMode="auto">
          <a:xfrm>
            <a:off x="827088" y="4437063"/>
            <a:ext cx="370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YE" altLang="ar-IQ" b="1">
                <a:latin typeface="Calibri" pitchFamily="34" charset="0"/>
              </a:rPr>
              <a:t>4.اضغط على مفتاحي </a:t>
            </a:r>
            <a:r>
              <a:rPr lang="en-US" altLang="ar-IQ" b="1">
                <a:latin typeface="Calibri" pitchFamily="34" charset="0"/>
              </a:rPr>
              <a:t>(</a:t>
            </a:r>
            <a:r>
              <a:rPr lang="en-US" altLang="ar-IQ" b="1">
                <a:solidFill>
                  <a:srgbClr val="00B0F0"/>
                </a:solidFill>
                <a:latin typeface="Calibri" pitchFamily="34" charset="0"/>
              </a:rPr>
              <a:t>Ctrl+V</a:t>
            </a:r>
            <a:r>
              <a:rPr lang="en-US" altLang="ar-IQ" b="1">
                <a:latin typeface="Calibri" pitchFamily="34" charset="0"/>
              </a:rPr>
              <a:t>) </a:t>
            </a:r>
            <a:r>
              <a:rPr lang="ar-YE" altLang="ar-IQ" b="1">
                <a:latin typeface="Calibri" pitchFamily="34" charset="0"/>
              </a:rPr>
              <a:t>معاً أو انقر على زر (</a:t>
            </a:r>
            <a:r>
              <a:rPr lang="ar-YE" altLang="ar-IQ" b="1">
                <a:solidFill>
                  <a:srgbClr val="00B0F0"/>
                </a:solidFill>
                <a:latin typeface="Calibri" pitchFamily="34" charset="0"/>
              </a:rPr>
              <a:t>لصق</a:t>
            </a:r>
            <a:r>
              <a:rPr lang="ar-YE" altLang="ar-IQ" b="1">
                <a:latin typeface="Calibri" pitchFamily="34" charset="0"/>
              </a:rPr>
              <a:t>) من مجموعة</a:t>
            </a:r>
            <a:r>
              <a:rPr lang="ar-SA" altLang="ar-IQ" b="1">
                <a:latin typeface="Calibri" pitchFamily="34" charset="0"/>
              </a:rPr>
              <a:t> </a:t>
            </a:r>
            <a:r>
              <a:rPr lang="ar-YE" altLang="ar-IQ" b="1">
                <a:latin typeface="Calibri" pitchFamily="34" charset="0"/>
              </a:rPr>
              <a:t>(</a:t>
            </a:r>
            <a:r>
              <a:rPr lang="ar-YE" altLang="ar-IQ" b="1">
                <a:solidFill>
                  <a:srgbClr val="00B0F0"/>
                </a:solidFill>
                <a:latin typeface="Calibri" pitchFamily="34" charset="0"/>
              </a:rPr>
              <a:t>الحافظة</a:t>
            </a:r>
            <a:r>
              <a:rPr lang="ar-YE" altLang="ar-IQ" b="1">
                <a:latin typeface="Calibri" pitchFamily="34" charset="0"/>
              </a:rPr>
              <a:t>) من شريط (</a:t>
            </a:r>
            <a:r>
              <a:rPr lang="ar-YE" altLang="ar-IQ" b="1">
                <a:solidFill>
                  <a:srgbClr val="00B0F0"/>
                </a:solidFill>
                <a:latin typeface="Calibri" pitchFamily="34" charset="0"/>
              </a:rPr>
              <a:t>الصفحة الرئيس</a:t>
            </a:r>
            <a:r>
              <a:rPr lang="ar-SA" altLang="ar-IQ" b="1">
                <a:solidFill>
                  <a:srgbClr val="00B0F0"/>
                </a:solidFill>
                <a:latin typeface="Calibri" pitchFamily="34" charset="0"/>
              </a:rPr>
              <a:t>ي</a:t>
            </a:r>
            <a:r>
              <a:rPr lang="ar-YE" altLang="ar-IQ" b="1">
                <a:solidFill>
                  <a:srgbClr val="00B0F0"/>
                </a:solidFill>
                <a:latin typeface="Calibri" pitchFamily="34" charset="0"/>
              </a:rPr>
              <a:t>ة</a:t>
            </a:r>
            <a:r>
              <a:rPr lang="ar-YE" altLang="ar-IQ" b="1">
                <a:latin typeface="Calibri" pitchFamily="34" charset="0"/>
              </a:rPr>
              <a:t>), ليتم نقل الجزء من الذاكرة المؤقتة إلى المستند.</a:t>
            </a:r>
          </a:p>
        </p:txBody>
      </p:sp>
      <p:grpSp>
        <p:nvGrpSpPr>
          <p:cNvPr id="2" name="مجموعة 11"/>
          <p:cNvGrpSpPr>
            <a:grpSpLocks/>
          </p:cNvGrpSpPr>
          <p:nvPr/>
        </p:nvGrpSpPr>
        <p:grpSpPr bwMode="auto">
          <a:xfrm>
            <a:off x="1187450" y="1412875"/>
            <a:ext cx="4321175" cy="2571750"/>
            <a:chOff x="1187624" y="1412776"/>
            <a:chExt cx="4320480" cy="2571750"/>
          </a:xfrm>
        </p:grpSpPr>
        <p:pic>
          <p:nvPicPr>
            <p:cNvPr id="286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1412776"/>
              <a:ext cx="36957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رابط مستقيم 10"/>
            <p:cNvCxnSpPr/>
            <p:nvPr/>
          </p:nvCxnSpPr>
          <p:spPr>
            <a:xfrm rot="10800000">
              <a:off x="4787495" y="2925664"/>
              <a:ext cx="72060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1800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 calcmode="lin" valueType="num">
                                      <p:cBhvr additive="base">
                                        <p:cTn id="17" dur="500" fill="hold"/>
                                        <p:tgtEl>
                                          <p:spTgt spid="24579"/>
                                        </p:tgtEl>
                                        <p:attrNameLst>
                                          <p:attrName>ppt_x</p:attrName>
                                        </p:attrNameLst>
                                      </p:cBhvr>
                                      <p:tavLst>
                                        <p:tav tm="0">
                                          <p:val>
                                            <p:strVal val="#ppt_x"/>
                                          </p:val>
                                        </p:tav>
                                        <p:tav tm="100000">
                                          <p:val>
                                            <p:strVal val="#ppt_x"/>
                                          </p:val>
                                        </p:tav>
                                      </p:tavLst>
                                    </p:anim>
                                    <p:anim calcmode="lin" valueType="num">
                                      <p:cBhvr additive="base">
                                        <p:cTn id="18" dur="500" fill="hold"/>
                                        <p:tgtEl>
                                          <p:spTgt spid="2457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20938"/>
            <a:ext cx="33845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دبوس زينة 6"/>
          <p:cNvSpPr/>
          <p:nvPr/>
        </p:nvSpPr>
        <p:spPr>
          <a:xfrm>
            <a:off x="1979613" y="333375"/>
            <a:ext cx="5761037" cy="7191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800" dirty="0">
                <a:solidFill>
                  <a:srgbClr val="663300"/>
                </a:solidFill>
                <a:latin typeface="Andalus" pitchFamily="2" charset="-78"/>
                <a:cs typeface="Andalus" pitchFamily="2" charset="-78"/>
              </a:rPr>
              <a:t> </a:t>
            </a:r>
          </a:p>
          <a:p>
            <a:pPr algn="ctr" fontAlgn="auto">
              <a:spcBef>
                <a:spcPts val="0"/>
              </a:spcBef>
              <a:spcAft>
                <a:spcPts val="0"/>
              </a:spcAft>
              <a:defRPr/>
            </a:pPr>
            <a:r>
              <a:rPr lang="ar-SA" sz="2500" dirty="0">
                <a:solidFill>
                  <a:srgbClr val="B80000"/>
                </a:solidFill>
                <a:latin typeface="Andalus" pitchFamily="2" charset="-78"/>
                <a:cs typeface="Andalus" pitchFamily="2" charset="-78"/>
              </a:rPr>
              <a:t>أمري (التراجع, الإعادة) وأمري (البحث والاستبدال) ومسح التنسيقات</a:t>
            </a:r>
          </a:p>
          <a:p>
            <a:pPr algn="ctr" fontAlgn="auto">
              <a:spcBef>
                <a:spcPts val="0"/>
              </a:spcBef>
              <a:spcAft>
                <a:spcPts val="0"/>
              </a:spcAft>
              <a:defRPr/>
            </a:pPr>
            <a:endParaRPr lang="ar-SA" sz="2500" dirty="0">
              <a:solidFill>
                <a:srgbClr val="B80000"/>
              </a:solidFill>
              <a:latin typeface="Andalus" pitchFamily="2" charset="-78"/>
              <a:cs typeface="Andalus" pitchFamily="2" charset="-78"/>
            </a:endParaRPr>
          </a:p>
        </p:txBody>
      </p:sp>
      <p:sp>
        <p:nvSpPr>
          <p:cNvPr id="8" name="مضلع اثنا عشري 7"/>
          <p:cNvSpPr/>
          <p:nvPr/>
        </p:nvSpPr>
        <p:spPr>
          <a:xfrm>
            <a:off x="8027988" y="188913"/>
            <a:ext cx="792162" cy="792162"/>
          </a:xfrm>
          <a:prstGeom prst="dodecagon">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ar-SA" sz="2500" dirty="0">
                <a:solidFill>
                  <a:srgbClr val="B80000"/>
                </a:solidFill>
                <a:latin typeface="Andalus" pitchFamily="2" charset="-78"/>
                <a:cs typeface="Andalus" pitchFamily="2" charset="-78"/>
              </a:rPr>
              <a:t>5</a:t>
            </a:r>
          </a:p>
        </p:txBody>
      </p:sp>
      <p:sp>
        <p:nvSpPr>
          <p:cNvPr id="9" name="دبوس زينة 8"/>
          <p:cNvSpPr/>
          <p:nvPr/>
        </p:nvSpPr>
        <p:spPr>
          <a:xfrm>
            <a:off x="5148263" y="2278063"/>
            <a:ext cx="3743325" cy="503237"/>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أمري التراجع / الإعادة (</a:t>
            </a:r>
            <a:r>
              <a:rPr lang="en-US" sz="2000" dirty="0">
                <a:solidFill>
                  <a:srgbClr val="B80000"/>
                </a:solidFill>
                <a:latin typeface="Andalus" pitchFamily="2" charset="-78"/>
                <a:cs typeface="Andalus" pitchFamily="2" charset="-78"/>
              </a:rPr>
              <a:t>(Undo/Redo</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sp>
        <p:nvSpPr>
          <p:cNvPr id="10" name="مستطيل 9"/>
          <p:cNvSpPr>
            <a:spLocks noChangeArrowheads="1"/>
          </p:cNvSpPr>
          <p:nvPr/>
        </p:nvSpPr>
        <p:spPr bwMode="auto">
          <a:xfrm>
            <a:off x="1116013" y="1125538"/>
            <a:ext cx="7704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 أمر (</a:t>
            </a:r>
            <a:r>
              <a:rPr lang="ar-YE" altLang="ar-IQ" b="1">
                <a:solidFill>
                  <a:srgbClr val="00B0F0"/>
                </a:solidFill>
                <a:latin typeface="Calibri" pitchFamily="34" charset="0"/>
              </a:rPr>
              <a:t>التراجع</a:t>
            </a:r>
            <a:r>
              <a:rPr lang="ar-YE" altLang="ar-IQ" b="1">
                <a:latin typeface="Calibri" pitchFamily="34" charset="0"/>
              </a:rPr>
              <a:t>) المستخدم من التراجع بشكل تسلسلي عن العمليات التي قام بتنفيذها على صفحة برنامج معالج النصوص وذلك في حال وقوعه في خطاء معين</a:t>
            </a:r>
            <a:r>
              <a:rPr lang="ar-SA" altLang="ar-IQ" b="1">
                <a:latin typeface="Calibri" pitchFamily="34" charset="0"/>
              </a:rPr>
              <a:t>،</a:t>
            </a:r>
            <a:r>
              <a:rPr lang="ar-YE" altLang="ar-IQ" b="1">
                <a:latin typeface="Calibri" pitchFamily="34" charset="0"/>
              </a:rPr>
              <a:t> كما</a:t>
            </a:r>
            <a:r>
              <a:rPr lang="ar-SA" altLang="ar-IQ" b="1">
                <a:latin typeface="Calibri" pitchFamily="34" charset="0"/>
              </a:rPr>
              <a:t> </a:t>
            </a:r>
            <a:r>
              <a:rPr lang="ar-YE" altLang="ar-IQ" b="1">
                <a:latin typeface="Calibri" pitchFamily="34" charset="0"/>
              </a:rPr>
              <a:t>يُمكن أمر  (</a:t>
            </a:r>
            <a:r>
              <a:rPr lang="ar-YE" altLang="ar-IQ" b="1">
                <a:solidFill>
                  <a:srgbClr val="00B0F0"/>
                </a:solidFill>
                <a:latin typeface="Calibri" pitchFamily="34" charset="0"/>
              </a:rPr>
              <a:t>الإعادة</a:t>
            </a:r>
            <a:r>
              <a:rPr lang="ar-YE" altLang="ar-IQ" b="1">
                <a:latin typeface="Calibri" pitchFamily="34" charset="0"/>
              </a:rPr>
              <a:t>)  المستخدم من العودة بشكل تسلسلي عن التراجعات التي قام بتنفيذها من خلال أمر التراجع, </a:t>
            </a:r>
            <a:r>
              <a:rPr lang="ar-YE" altLang="ar-IQ" b="1">
                <a:solidFill>
                  <a:srgbClr val="00B0F0"/>
                </a:solidFill>
                <a:latin typeface="Calibri" pitchFamily="34" charset="0"/>
              </a:rPr>
              <a:t>ويتم تطبيق هذين الأمرين بتطبيق الخطوات التالية:</a:t>
            </a:r>
          </a:p>
        </p:txBody>
      </p:sp>
      <p:sp>
        <p:nvSpPr>
          <p:cNvPr id="11" name="مستطيل 10"/>
          <p:cNvSpPr>
            <a:spLocks noChangeArrowheads="1"/>
          </p:cNvSpPr>
          <p:nvPr/>
        </p:nvSpPr>
        <p:spPr bwMode="auto">
          <a:xfrm>
            <a:off x="4356100" y="28765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solidFill>
                  <a:srgbClr val="00B0F0"/>
                </a:solidFill>
                <a:latin typeface="Calibri" pitchFamily="34" charset="0"/>
              </a:rPr>
              <a:t>1.أمر التراجع</a:t>
            </a:r>
            <a:r>
              <a:rPr lang="en-US" altLang="ar-IQ" b="1">
                <a:solidFill>
                  <a:srgbClr val="00B0F0"/>
                </a:solidFill>
                <a:latin typeface="Calibri" pitchFamily="34" charset="0"/>
              </a:rPr>
              <a:t> (Ctrl+Z) </a:t>
            </a:r>
            <a:r>
              <a:rPr lang="ar-YE" altLang="ar-IQ" b="1">
                <a:solidFill>
                  <a:srgbClr val="00B0F0"/>
                </a:solidFill>
                <a:latin typeface="Calibri" pitchFamily="34" charset="0"/>
              </a:rPr>
              <a:t>:</a:t>
            </a:r>
          </a:p>
          <a:p>
            <a:pPr algn="justLow" eaLnBrk="1" hangingPunct="1"/>
            <a:r>
              <a:rPr lang="ar-YE" altLang="ar-IQ" b="1">
                <a:latin typeface="Calibri" pitchFamily="34" charset="0"/>
              </a:rPr>
              <a:t> اضغط على مفتاحي </a:t>
            </a:r>
            <a:r>
              <a:rPr lang="en-US" altLang="ar-IQ" b="1">
                <a:latin typeface="Calibri" pitchFamily="34" charset="0"/>
              </a:rPr>
              <a:t>(</a:t>
            </a:r>
            <a:r>
              <a:rPr lang="en-US" altLang="ar-IQ" b="1">
                <a:solidFill>
                  <a:srgbClr val="00B0F0"/>
                </a:solidFill>
                <a:latin typeface="Calibri" pitchFamily="34" charset="0"/>
              </a:rPr>
              <a:t>Ctrl+Z</a:t>
            </a:r>
            <a:r>
              <a:rPr lang="en-US" altLang="ar-IQ" b="1">
                <a:latin typeface="Calibri" pitchFamily="34" charset="0"/>
              </a:rPr>
              <a:t>) </a:t>
            </a:r>
            <a:r>
              <a:rPr lang="ar-YE" altLang="ar-IQ" b="1">
                <a:latin typeface="Calibri" pitchFamily="34" charset="0"/>
              </a:rPr>
              <a:t>معاً أو انقر على زر (</a:t>
            </a:r>
            <a:r>
              <a:rPr lang="ar-YE" altLang="ar-IQ" b="1">
                <a:solidFill>
                  <a:srgbClr val="00B0F0"/>
                </a:solidFill>
                <a:latin typeface="Calibri" pitchFamily="34" charset="0"/>
              </a:rPr>
              <a:t>تراجع</a:t>
            </a:r>
            <a:r>
              <a:rPr lang="ar-YE" altLang="ar-IQ" b="1">
                <a:latin typeface="Calibri" pitchFamily="34" charset="0"/>
              </a:rPr>
              <a:t>) لكل خطوة تراجع لحين الوصول إلى النقطة المراد استئناف العمل منها.</a:t>
            </a:r>
          </a:p>
        </p:txBody>
      </p:sp>
      <p:pic>
        <p:nvPicPr>
          <p:cNvPr id="256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425" y="4086225"/>
            <a:ext cx="37147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ستطيل 12"/>
          <p:cNvSpPr>
            <a:spLocks noChangeArrowheads="1"/>
          </p:cNvSpPr>
          <p:nvPr/>
        </p:nvSpPr>
        <p:spPr bwMode="auto">
          <a:xfrm>
            <a:off x="1187450" y="4892675"/>
            <a:ext cx="3924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SA" altLang="ar-IQ" b="1">
                <a:solidFill>
                  <a:srgbClr val="00B0F0"/>
                </a:solidFill>
                <a:latin typeface="Calibri" pitchFamily="34" charset="0"/>
              </a:rPr>
              <a:t>2</a:t>
            </a:r>
            <a:r>
              <a:rPr lang="ar-YE" altLang="ar-IQ" b="1">
                <a:solidFill>
                  <a:srgbClr val="00B0F0"/>
                </a:solidFill>
                <a:latin typeface="Calibri" pitchFamily="34" charset="0"/>
              </a:rPr>
              <a:t>.أمر الإعادة (</a:t>
            </a:r>
            <a:r>
              <a:rPr lang="en-US" altLang="ar-IQ" b="1">
                <a:solidFill>
                  <a:srgbClr val="00B0F0"/>
                </a:solidFill>
                <a:latin typeface="Calibri" pitchFamily="34" charset="0"/>
              </a:rPr>
              <a:t>:(Ctrl+Y</a:t>
            </a:r>
          </a:p>
          <a:p>
            <a:pPr algn="justLow" eaLnBrk="1" hangingPunct="1"/>
            <a:r>
              <a:rPr lang="ar-YE" altLang="ar-IQ" b="1">
                <a:latin typeface="Calibri" pitchFamily="34" charset="0"/>
              </a:rPr>
              <a:t>اضغط على مفتاحي </a:t>
            </a:r>
            <a:r>
              <a:rPr lang="en-US" altLang="ar-IQ" b="1">
                <a:latin typeface="Calibri" pitchFamily="34" charset="0"/>
              </a:rPr>
              <a:t>(</a:t>
            </a:r>
            <a:r>
              <a:rPr lang="en-US" altLang="ar-IQ" b="1">
                <a:solidFill>
                  <a:srgbClr val="00B0F0"/>
                </a:solidFill>
                <a:latin typeface="Calibri" pitchFamily="34" charset="0"/>
              </a:rPr>
              <a:t>Ctrl+Y</a:t>
            </a:r>
            <a:r>
              <a:rPr lang="en-US" altLang="ar-IQ" b="1">
                <a:latin typeface="Calibri" pitchFamily="34" charset="0"/>
              </a:rPr>
              <a:t>) </a:t>
            </a:r>
            <a:r>
              <a:rPr lang="ar-YE" altLang="ar-IQ" b="1">
                <a:latin typeface="Calibri" pitchFamily="34" charset="0"/>
              </a:rPr>
              <a:t>معاً </a:t>
            </a:r>
            <a:r>
              <a:rPr lang="ar-SA" altLang="ar-IQ" b="1">
                <a:latin typeface="Calibri" pitchFamily="34" charset="0"/>
              </a:rPr>
              <a:t>أو</a:t>
            </a:r>
            <a:r>
              <a:rPr lang="ar-YE" altLang="ar-IQ" b="1">
                <a:latin typeface="Calibri" pitchFamily="34" charset="0"/>
              </a:rPr>
              <a:t>انقر على زر (</a:t>
            </a:r>
            <a:r>
              <a:rPr lang="ar-YE" altLang="ar-IQ" b="1">
                <a:solidFill>
                  <a:srgbClr val="00B0F0"/>
                </a:solidFill>
                <a:latin typeface="Calibri" pitchFamily="34" charset="0"/>
              </a:rPr>
              <a:t>تكرار الكتابة</a:t>
            </a:r>
            <a:r>
              <a:rPr lang="ar-YE" altLang="ar-IQ" b="1">
                <a:latin typeface="Calibri" pitchFamily="34" charset="0"/>
              </a:rPr>
              <a:t>) لكل خطوة تراجع لحين الوصول إلى النقطة المراد استئناف العمل منها.</a:t>
            </a:r>
          </a:p>
        </p:txBody>
      </p:sp>
    </p:spTree>
    <p:extLst>
      <p:ext uri="{BB962C8B-B14F-4D97-AF65-F5344CB8AC3E}">
        <p14:creationId xmlns:p14="http://schemas.microsoft.com/office/powerpoint/2010/main" val="19854045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10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25602"/>
                                        </p:tgtEl>
                                        <p:attrNameLst>
                                          <p:attrName>style.visibility</p:attrName>
                                        </p:attrNameLst>
                                      </p:cBhvr>
                                      <p:to>
                                        <p:strVal val="visible"/>
                                      </p:to>
                                    </p:set>
                                    <p:animEffect transition="in" filter="circle(in)">
                                      <p:cBhvr>
                                        <p:cTn id="25" dur="1000"/>
                                        <p:tgtEl>
                                          <p:spTgt spid="2560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1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25603"/>
                                        </p:tgtEl>
                                        <p:attrNameLst>
                                          <p:attrName>style.visibility</p:attrName>
                                        </p:attrNameLst>
                                      </p:cBhvr>
                                      <p:to>
                                        <p:strVal val="visible"/>
                                      </p:to>
                                    </p:set>
                                    <p:animEffect transition="in" filter="circle(in)">
                                      <p:cBhvr>
                                        <p:cTn id="36"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37288"/>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7556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Untitled-1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938" y="0"/>
            <a:ext cx="2962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دبوس زينة 5"/>
          <p:cNvSpPr/>
          <p:nvPr/>
        </p:nvSpPr>
        <p:spPr>
          <a:xfrm>
            <a:off x="5076825" y="1196975"/>
            <a:ext cx="3887788" cy="503238"/>
          </a:xfrm>
          <a:prstGeom prst="plaque">
            <a:avLst/>
          </a:prstGeom>
        </p:spPr>
        <p:style>
          <a:lnRef idx="1">
            <a:schemeClr val="accent1"/>
          </a:lnRef>
          <a:fillRef idx="2">
            <a:schemeClr val="accent1"/>
          </a:fillRef>
          <a:effectRef idx="1">
            <a:schemeClr val="accent1"/>
          </a:effectRef>
          <a:fontRef idx="minor">
            <a:schemeClr val="dk1"/>
          </a:fontRef>
        </p:style>
        <p:txBody>
          <a:bodyPr rtlCol="1" anchor="ctr"/>
          <a:lstStyle/>
          <a:p>
            <a:pPr fontAlgn="auto">
              <a:spcBef>
                <a:spcPts val="0"/>
              </a:spcBef>
              <a:spcAft>
                <a:spcPts val="0"/>
              </a:spcAft>
              <a:defRPr/>
            </a:pPr>
            <a:r>
              <a:rPr lang="ar-SA" sz="2000" dirty="0">
                <a:solidFill>
                  <a:srgbClr val="B80000"/>
                </a:solidFill>
                <a:latin typeface="Andalus" pitchFamily="2" charset="-78"/>
                <a:cs typeface="Andalus" pitchFamily="2" charset="-78"/>
              </a:rPr>
              <a:t>أمري البحث والاستبدال (</a:t>
            </a:r>
            <a:r>
              <a:rPr lang="en-US" sz="2000" dirty="0">
                <a:solidFill>
                  <a:srgbClr val="B80000"/>
                </a:solidFill>
                <a:latin typeface="Andalus" pitchFamily="2" charset="-78"/>
                <a:cs typeface="Andalus" pitchFamily="2" charset="-78"/>
              </a:rPr>
              <a:t>(Find &amp; Replace</a:t>
            </a:r>
            <a:r>
              <a:rPr lang="ar-SA" sz="2000" dirty="0">
                <a:solidFill>
                  <a:srgbClr val="B80000"/>
                </a:solidFill>
                <a:latin typeface="Andalus" pitchFamily="2" charset="-78"/>
                <a:cs typeface="Andalus" pitchFamily="2" charset="-78"/>
              </a:rPr>
              <a:t>:</a:t>
            </a:r>
            <a:endParaRPr lang="ar-SA" sz="2500" dirty="0">
              <a:solidFill>
                <a:srgbClr val="B80000"/>
              </a:solidFill>
              <a:latin typeface="Andalus" pitchFamily="2" charset="-78"/>
              <a:cs typeface="Andalus" pitchFamily="2" charset="-78"/>
            </a:endParaRPr>
          </a:p>
        </p:txBody>
      </p:sp>
      <p:pic>
        <p:nvPicPr>
          <p:cNvPr id="266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852738"/>
            <a:ext cx="37242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p:cNvSpPr>
            <a:spLocks noChangeArrowheads="1"/>
          </p:cNvSpPr>
          <p:nvPr/>
        </p:nvSpPr>
        <p:spPr bwMode="auto">
          <a:xfrm>
            <a:off x="1042988" y="1773238"/>
            <a:ext cx="7740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r>
              <a:rPr lang="ar-YE" altLang="ar-IQ" b="1">
                <a:latin typeface="Calibri" pitchFamily="34" charset="0"/>
              </a:rPr>
              <a:t>يُمكن أمر (</a:t>
            </a:r>
            <a:r>
              <a:rPr lang="ar-YE" altLang="ar-IQ" b="1">
                <a:solidFill>
                  <a:srgbClr val="00B0F0"/>
                </a:solidFill>
                <a:latin typeface="Calibri" pitchFamily="34" charset="0"/>
              </a:rPr>
              <a:t>البحث</a:t>
            </a:r>
            <a:r>
              <a:rPr lang="ar-YE" altLang="ar-IQ" b="1">
                <a:latin typeface="Calibri" pitchFamily="34" charset="0"/>
              </a:rPr>
              <a:t>) المستخدم من البحث عن كلمة/جملة معينة في المستند, أما  أمر (</a:t>
            </a:r>
            <a:r>
              <a:rPr lang="ar-YE" altLang="ar-IQ" b="1">
                <a:solidFill>
                  <a:srgbClr val="00B0F0"/>
                </a:solidFill>
                <a:latin typeface="Calibri" pitchFamily="34" charset="0"/>
              </a:rPr>
              <a:t>ال</a:t>
            </a:r>
            <a:r>
              <a:rPr lang="ar-SA" altLang="ar-IQ" b="1">
                <a:solidFill>
                  <a:srgbClr val="00B0F0"/>
                </a:solidFill>
                <a:latin typeface="Calibri" pitchFamily="34" charset="0"/>
              </a:rPr>
              <a:t>ا</a:t>
            </a:r>
            <a:r>
              <a:rPr lang="ar-YE" altLang="ar-IQ" b="1">
                <a:solidFill>
                  <a:srgbClr val="00B0F0"/>
                </a:solidFill>
                <a:latin typeface="Calibri" pitchFamily="34" charset="0"/>
              </a:rPr>
              <a:t>ستبدال</a:t>
            </a:r>
            <a:r>
              <a:rPr lang="ar-YE" altLang="ar-IQ" b="1">
                <a:latin typeface="Calibri" pitchFamily="34" charset="0"/>
              </a:rPr>
              <a:t>)  فيمكن المستخدم من العثور على الكلمة/الجملة في المستند ومن ثم استبدالها بكلمة/جملة أخرى وذلك بعد موافقة المستخدم على كل عملية استبدال,  </a:t>
            </a:r>
            <a:r>
              <a:rPr lang="ar-YE" altLang="ar-IQ" b="1">
                <a:solidFill>
                  <a:srgbClr val="00B0F0"/>
                </a:solidFill>
                <a:latin typeface="Calibri" pitchFamily="34" charset="0"/>
              </a:rPr>
              <a:t>ويتم تطبيق هذين الأمرين بتطبيق الخطوات التالية:</a:t>
            </a:r>
          </a:p>
        </p:txBody>
      </p:sp>
      <p:sp>
        <p:nvSpPr>
          <p:cNvPr id="9" name="مستطيل 8"/>
          <p:cNvSpPr>
            <a:spLocks noChangeArrowheads="1"/>
          </p:cNvSpPr>
          <p:nvPr/>
        </p:nvSpPr>
        <p:spPr bwMode="auto">
          <a:xfrm>
            <a:off x="4716463" y="2997200"/>
            <a:ext cx="42116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Low" eaLnBrk="1" hangingPunct="1">
              <a:buClr>
                <a:srgbClr val="00B0F0"/>
              </a:buClr>
              <a:buFont typeface="Wingdings" pitchFamily="2" charset="2"/>
              <a:buChar char="Ø"/>
            </a:pPr>
            <a:r>
              <a:rPr lang="ar-YE" altLang="ar-IQ" b="1">
                <a:solidFill>
                  <a:srgbClr val="00B0F0"/>
                </a:solidFill>
                <a:latin typeface="Calibri" pitchFamily="34" charset="0"/>
              </a:rPr>
              <a:t>أمر البحث:</a:t>
            </a:r>
          </a:p>
          <a:p>
            <a:pPr algn="justLow" eaLnBrk="1" hangingPunct="1"/>
            <a:r>
              <a:rPr lang="ar-YE" altLang="ar-IQ" b="1">
                <a:latin typeface="Calibri" pitchFamily="34" charset="0"/>
              </a:rPr>
              <a:t>1.اضغط على مفتاحي </a:t>
            </a:r>
            <a:r>
              <a:rPr lang="en-US" altLang="ar-IQ" b="1">
                <a:latin typeface="Calibri" pitchFamily="34" charset="0"/>
              </a:rPr>
              <a:t>(</a:t>
            </a:r>
            <a:r>
              <a:rPr lang="en-US" altLang="ar-IQ" b="1">
                <a:solidFill>
                  <a:srgbClr val="00B0F0"/>
                </a:solidFill>
                <a:latin typeface="Calibri" pitchFamily="34" charset="0"/>
              </a:rPr>
              <a:t>Ctrl+F</a:t>
            </a:r>
            <a:r>
              <a:rPr lang="en-US" altLang="ar-IQ" b="1">
                <a:latin typeface="Calibri" pitchFamily="34" charset="0"/>
              </a:rPr>
              <a:t>) </a:t>
            </a:r>
            <a:r>
              <a:rPr lang="ar-YE" altLang="ar-IQ" b="1">
                <a:latin typeface="Calibri" pitchFamily="34" charset="0"/>
              </a:rPr>
              <a:t>معاً  أو انقر على زر (</a:t>
            </a:r>
            <a:r>
              <a:rPr lang="ar-YE" altLang="ar-IQ" b="1">
                <a:solidFill>
                  <a:srgbClr val="00B0F0"/>
                </a:solidFill>
                <a:latin typeface="Calibri" pitchFamily="34" charset="0"/>
              </a:rPr>
              <a:t>بحث</a:t>
            </a:r>
            <a:r>
              <a:rPr lang="ar-YE" altLang="ar-IQ" b="1">
                <a:latin typeface="Calibri" pitchFamily="34" charset="0"/>
              </a:rPr>
              <a:t>) ضمن مجموعة(</a:t>
            </a:r>
            <a:r>
              <a:rPr lang="ar-YE" altLang="ar-IQ" b="1">
                <a:solidFill>
                  <a:srgbClr val="00B0F0"/>
                </a:solidFill>
                <a:latin typeface="Calibri" pitchFamily="34" charset="0"/>
              </a:rPr>
              <a:t>تحرير</a:t>
            </a:r>
            <a:r>
              <a:rPr lang="ar-YE" altLang="ar-IQ" b="1">
                <a:latin typeface="Calibri" pitchFamily="34" charset="0"/>
              </a:rPr>
              <a:t>) من شريط (</a:t>
            </a:r>
            <a:r>
              <a:rPr lang="ar-YE" altLang="ar-IQ" b="1">
                <a:solidFill>
                  <a:srgbClr val="00B0F0"/>
                </a:solidFill>
                <a:latin typeface="Calibri" pitchFamily="34" charset="0"/>
              </a:rPr>
              <a:t>الصفحة الرئيس</a:t>
            </a:r>
            <a:r>
              <a:rPr lang="ar-SA" altLang="ar-IQ" b="1">
                <a:solidFill>
                  <a:srgbClr val="00B0F0"/>
                </a:solidFill>
                <a:latin typeface="Calibri" pitchFamily="34" charset="0"/>
              </a:rPr>
              <a:t>ي</a:t>
            </a:r>
            <a:r>
              <a:rPr lang="ar-YE" altLang="ar-IQ" b="1">
                <a:solidFill>
                  <a:srgbClr val="00B0F0"/>
                </a:solidFill>
                <a:latin typeface="Calibri" pitchFamily="34" charset="0"/>
              </a:rPr>
              <a:t>ة</a:t>
            </a:r>
            <a:r>
              <a:rPr lang="ar-YE" altLang="ar-IQ" b="1">
                <a:latin typeface="Calibri" pitchFamily="34" charset="0"/>
              </a:rPr>
              <a:t>) ليظهر مربع حوار ( </a:t>
            </a:r>
            <a:r>
              <a:rPr lang="ar-YE" altLang="ar-IQ" b="1">
                <a:solidFill>
                  <a:srgbClr val="00B0F0"/>
                </a:solidFill>
                <a:latin typeface="Calibri" pitchFamily="34" charset="0"/>
              </a:rPr>
              <a:t>البحث والاستبدال</a:t>
            </a:r>
            <a:r>
              <a:rPr lang="ar-YE" altLang="ar-IQ" b="1">
                <a:latin typeface="Calibri" pitchFamily="34" charset="0"/>
              </a:rPr>
              <a:t>).</a:t>
            </a:r>
          </a:p>
          <a:p>
            <a:pPr algn="justLow" eaLnBrk="1" hangingPunct="1"/>
            <a:r>
              <a:rPr lang="ar-YE" altLang="ar-IQ" b="1">
                <a:latin typeface="Calibri" pitchFamily="34" charset="0"/>
              </a:rPr>
              <a:t>2.</a:t>
            </a:r>
            <a:r>
              <a:rPr lang="ar-SA" altLang="ar-IQ" b="1">
                <a:latin typeface="Calibri" pitchFamily="34" charset="0"/>
              </a:rPr>
              <a:t>أ</a:t>
            </a:r>
            <a:r>
              <a:rPr lang="ar-YE" altLang="ar-IQ" b="1">
                <a:latin typeface="Calibri" pitchFamily="34" charset="0"/>
              </a:rPr>
              <a:t>كتب النص المراد البحث عنه في مربع (</a:t>
            </a:r>
            <a:r>
              <a:rPr lang="ar-YE" altLang="ar-IQ" b="1">
                <a:solidFill>
                  <a:srgbClr val="00B0F0"/>
                </a:solidFill>
                <a:latin typeface="Calibri" pitchFamily="34" charset="0"/>
              </a:rPr>
              <a:t>البحث عن</a:t>
            </a:r>
            <a:r>
              <a:rPr lang="ar-YE" altLang="ar-IQ" b="1">
                <a:latin typeface="Calibri" pitchFamily="34" charset="0"/>
              </a:rPr>
              <a:t>) ضمن شريط (</a:t>
            </a:r>
            <a:r>
              <a:rPr lang="ar-YE" altLang="ar-IQ" b="1">
                <a:solidFill>
                  <a:srgbClr val="00B0F0"/>
                </a:solidFill>
                <a:latin typeface="Calibri" pitchFamily="34" charset="0"/>
              </a:rPr>
              <a:t>بحث</a:t>
            </a:r>
            <a:r>
              <a:rPr lang="ar-YE" altLang="ar-IQ" b="1">
                <a:latin typeface="Calibri" pitchFamily="34" charset="0"/>
              </a:rPr>
              <a:t>).</a:t>
            </a:r>
          </a:p>
          <a:p>
            <a:pPr algn="justLow" eaLnBrk="1" hangingPunct="1"/>
            <a:r>
              <a:rPr lang="ar-YE" altLang="ar-IQ" b="1">
                <a:latin typeface="Calibri" pitchFamily="34" charset="0"/>
              </a:rPr>
              <a:t>3.انقر على زر (</a:t>
            </a:r>
            <a:r>
              <a:rPr lang="ar-YE" altLang="ar-IQ" b="1">
                <a:solidFill>
                  <a:srgbClr val="00B0F0"/>
                </a:solidFill>
                <a:latin typeface="Calibri" pitchFamily="34" charset="0"/>
              </a:rPr>
              <a:t>بحث عن التالي</a:t>
            </a:r>
            <a:r>
              <a:rPr lang="ar-YE" altLang="ar-IQ" b="1">
                <a:latin typeface="Calibri" pitchFamily="34" charset="0"/>
              </a:rPr>
              <a:t>), ليتم مباشرة الوقوف على أول كلمة/جملة مطابقة للنص المكتوب.</a:t>
            </a:r>
          </a:p>
          <a:p>
            <a:pPr algn="justLow" eaLnBrk="1" hangingPunct="1"/>
            <a:r>
              <a:rPr lang="ar-YE" altLang="ar-IQ" b="1">
                <a:latin typeface="Calibri" pitchFamily="34" charset="0"/>
              </a:rPr>
              <a:t>4.لمزيد من البحث كرر النقطة (</a:t>
            </a:r>
            <a:r>
              <a:rPr lang="ar-YE" altLang="ar-IQ" b="1">
                <a:solidFill>
                  <a:srgbClr val="00B0F0"/>
                </a:solidFill>
                <a:latin typeface="Calibri" pitchFamily="34" charset="0"/>
              </a:rPr>
              <a:t>3</a:t>
            </a:r>
            <a:r>
              <a:rPr lang="ar-YE" altLang="ar-IQ" b="1">
                <a:latin typeface="Calibri" pitchFamily="34" charset="0"/>
              </a:rPr>
              <a:t>) إلى حين الوصول إلى نهاية النص, أو الخروج من مربع الحوار.</a:t>
            </a:r>
            <a:endParaRPr lang="ar-SA" altLang="ar-IQ" b="1">
              <a:latin typeface="Calibri" pitchFamily="34" charset="0"/>
            </a:endParaRPr>
          </a:p>
        </p:txBody>
      </p:sp>
    </p:spTree>
    <p:extLst>
      <p:ext uri="{BB962C8B-B14F-4D97-AF65-F5344CB8AC3E}">
        <p14:creationId xmlns:p14="http://schemas.microsoft.com/office/powerpoint/2010/main" val="3442775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26626"/>
                                        </p:tgtEl>
                                        <p:attrNameLst>
                                          <p:attrName>style.visibility</p:attrName>
                                        </p:attrNameLst>
                                      </p:cBhvr>
                                      <p:to>
                                        <p:strVal val="visible"/>
                                      </p:to>
                                    </p:set>
                                    <p:animEffect transition="in" filter="circle(in)">
                                      <p:cBhvr>
                                        <p:cTn id="2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0</TotalTime>
  <Words>1970</Words>
  <Application>Microsoft Office PowerPoint</Application>
  <PresentationFormat>On-screen Show (4:3)</PresentationFormat>
  <Paragraphs>124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shaymaa</dc:creator>
  <cp:lastModifiedBy>shaymaa</cp:lastModifiedBy>
  <cp:revision>1</cp:revision>
  <dcterms:created xsi:type="dcterms:W3CDTF">2006-08-16T00:00:00Z</dcterms:created>
  <dcterms:modified xsi:type="dcterms:W3CDTF">2019-02-18T06:13:58Z</dcterms:modified>
</cp:coreProperties>
</file>