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72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7556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7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0"/>
            <a:ext cx="2962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1163"/>
            <a:ext cx="29622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258888" y="1773238"/>
            <a:ext cx="73802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YE" altLang="ar-IQ" b="1">
                <a:latin typeface="Calibri" pitchFamily="34" charset="0"/>
              </a:rPr>
              <a:t>يُمكنك برنامج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معالج النصوص</a:t>
            </a:r>
            <a:r>
              <a:rPr lang="ar-YE" altLang="ar-IQ" b="1">
                <a:latin typeface="Calibri" pitchFamily="34" charset="0"/>
              </a:rPr>
              <a:t>) من ضبط الخيارات العامة للبرنامج والتي تختص بعمل البرنامج من حيث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اللغات  الحماية, طرق الحفظ,....</a:t>
            </a:r>
            <a:r>
              <a:rPr lang="ar-YE" altLang="ar-IQ" b="1">
                <a:latin typeface="Calibri" pitchFamily="34" charset="0"/>
              </a:rPr>
              <a:t>) بما يتناسب مع احتياجات المستخدم , 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ويتم ذلك من خلال الخطوات التالية:</a:t>
            </a:r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4140200" y="3429000"/>
            <a:ext cx="4679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SA" altLang="ar-IQ" b="1">
                <a:latin typeface="Calibri" pitchFamily="34" charset="0"/>
              </a:rPr>
              <a:t>1</a:t>
            </a:r>
            <a:r>
              <a:rPr lang="ar-YE" altLang="ar-IQ" b="1">
                <a:latin typeface="Calibri" pitchFamily="34" charset="0"/>
              </a:rPr>
              <a:t>.انقر على زر</a:t>
            </a:r>
            <a:r>
              <a:rPr lang="en-US" altLang="ar-IQ" b="1">
                <a:latin typeface="Calibri" pitchFamily="34" charset="0"/>
              </a:rPr>
              <a:t>(</a:t>
            </a:r>
            <a:r>
              <a:rPr lang="en-US" altLang="ar-IQ" b="1">
                <a:solidFill>
                  <a:srgbClr val="00B0F0"/>
                </a:solidFill>
                <a:latin typeface="Calibri" pitchFamily="34" charset="0"/>
              </a:rPr>
              <a:t>Office</a:t>
            </a:r>
            <a:r>
              <a:rPr lang="en-US" altLang="ar-IQ" b="1">
                <a:latin typeface="Calibri" pitchFamily="34" charset="0"/>
              </a:rPr>
              <a:t>) </a:t>
            </a:r>
            <a:r>
              <a:rPr lang="ar-YE" altLang="ar-IQ" b="1">
                <a:latin typeface="Calibri" pitchFamily="34" charset="0"/>
              </a:rPr>
              <a:t> ثم انقر على زر خيارات </a:t>
            </a:r>
            <a:r>
              <a:rPr lang="en-US" altLang="ar-IQ" b="1">
                <a:latin typeface="Calibri" pitchFamily="34" charset="0"/>
              </a:rPr>
              <a:t>(</a:t>
            </a:r>
            <a:r>
              <a:rPr lang="en-US" altLang="ar-IQ" b="1">
                <a:solidFill>
                  <a:srgbClr val="00B0F0"/>
                </a:solidFill>
                <a:latin typeface="Calibri" pitchFamily="34" charset="0"/>
              </a:rPr>
              <a:t>Word</a:t>
            </a:r>
            <a:r>
              <a:rPr lang="en-US" altLang="ar-IQ" b="1">
                <a:latin typeface="Calibri" pitchFamily="34" charset="0"/>
              </a:rPr>
              <a:t>) </a:t>
            </a:r>
            <a:r>
              <a:rPr lang="ar-YE" altLang="ar-IQ" b="1">
                <a:latin typeface="Calibri" pitchFamily="34" charset="0"/>
              </a:rPr>
              <a:t>كما في الشكل</a:t>
            </a:r>
            <a:r>
              <a:rPr lang="ar-SA" altLang="ar-IQ" b="1">
                <a:latin typeface="Calibri" pitchFamily="34" charset="0"/>
              </a:rPr>
              <a:t>،</a:t>
            </a:r>
            <a:r>
              <a:rPr lang="ar-YE" altLang="ar-IQ" b="1">
                <a:latin typeface="Calibri" pitchFamily="34" charset="0"/>
              </a:rPr>
              <a:t> ليظهر مربع حوار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خيارات</a:t>
            </a:r>
            <a:r>
              <a:rPr lang="ar-YE" altLang="ar-IQ" b="1">
                <a:latin typeface="Calibri" pitchFamily="34" charset="0"/>
              </a:rPr>
              <a:t>).</a:t>
            </a: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619250" y="4797425"/>
            <a:ext cx="3308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YE" altLang="ar-IQ" b="1">
                <a:latin typeface="Calibri" pitchFamily="34" charset="0"/>
              </a:rPr>
              <a:t>2.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للحفاظ على سرية الملف: </a:t>
            </a:r>
            <a:r>
              <a:rPr lang="ar-SA" altLang="ar-IQ" b="1">
                <a:latin typeface="Calibri" pitchFamily="34" charset="0"/>
              </a:rPr>
              <a:t>أ</a:t>
            </a:r>
            <a:r>
              <a:rPr lang="ar-YE" altLang="ar-IQ" b="1">
                <a:latin typeface="Calibri" pitchFamily="34" charset="0"/>
              </a:rPr>
              <a:t>كتب اسم المستخدم والأحرف الأولى.</a:t>
            </a:r>
          </a:p>
        </p:txBody>
      </p:sp>
      <p:sp>
        <p:nvSpPr>
          <p:cNvPr id="11" name="دبوس زينة 10"/>
          <p:cNvSpPr/>
          <p:nvPr/>
        </p:nvSpPr>
        <p:spPr>
          <a:xfrm>
            <a:off x="5364163" y="1268413"/>
            <a:ext cx="3455987" cy="431800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خيارات البرنامج(</a:t>
            </a:r>
            <a:r>
              <a:rPr lang="en-US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Program Option</a:t>
            </a:r>
            <a:r>
              <a:rPr lang="ar-SA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):</a:t>
            </a:r>
            <a:endParaRPr lang="ar-SA" sz="2500" dirty="0">
              <a:solidFill>
                <a:srgbClr val="B80000"/>
              </a:solidFill>
              <a:latin typeface="Andalus" pitchFamily="2" charset="-78"/>
              <a:cs typeface="Andalus" pitchFamily="2" charset="-78"/>
            </a:endParaRPr>
          </a:p>
        </p:txBody>
      </p:sp>
      <p:grpSp>
        <p:nvGrpSpPr>
          <p:cNvPr id="2" name="مجموعة 13"/>
          <p:cNvGrpSpPr>
            <a:grpSpLocks/>
          </p:cNvGrpSpPr>
          <p:nvPr/>
        </p:nvGrpSpPr>
        <p:grpSpPr bwMode="auto">
          <a:xfrm>
            <a:off x="1187450" y="2420938"/>
            <a:ext cx="4176713" cy="2019300"/>
            <a:chOff x="1187624" y="2420888"/>
            <a:chExt cx="4176464" cy="2019300"/>
          </a:xfrm>
        </p:grpSpPr>
        <p:pic>
          <p:nvPicPr>
            <p:cNvPr id="8500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420888"/>
              <a:ext cx="2914650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رابط بشكل مرفق 12"/>
            <p:cNvCxnSpPr/>
            <p:nvPr/>
          </p:nvCxnSpPr>
          <p:spPr>
            <a:xfrm rot="10800000" flipV="1">
              <a:off x="4067177" y="3860750"/>
              <a:ext cx="1296911" cy="360363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2907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72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7556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7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0"/>
            <a:ext cx="2962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دبوس زينة 5"/>
          <p:cNvSpPr/>
          <p:nvPr/>
        </p:nvSpPr>
        <p:spPr>
          <a:xfrm>
            <a:off x="5580063" y="1268413"/>
            <a:ext cx="3240087" cy="431800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تقسيم الجدول (</a:t>
            </a:r>
            <a:r>
              <a:rPr lang="en-US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Split Table</a:t>
            </a:r>
            <a:r>
              <a:rPr lang="ar-SA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):</a:t>
            </a:r>
            <a:endParaRPr lang="ar-SA" sz="2500" dirty="0">
              <a:solidFill>
                <a:srgbClr val="B80000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4787900" y="2205038"/>
            <a:ext cx="419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ar-IQ" b="1">
                <a:latin typeface="Calibri" pitchFamily="34" charset="0"/>
              </a:rPr>
              <a:t>1</a:t>
            </a:r>
            <a:r>
              <a:rPr lang="ar-YE" altLang="ar-IQ" b="1">
                <a:latin typeface="Calibri" pitchFamily="34" charset="0"/>
              </a:rPr>
              <a:t>.  حدد الصف المراد تقسيم الجدول عنده إلى قسمين.</a:t>
            </a: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4464050" y="2708275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SA" altLang="ar-IQ" b="1">
                <a:latin typeface="Calibri" pitchFamily="34" charset="0"/>
              </a:rPr>
              <a:t>2</a:t>
            </a:r>
            <a:r>
              <a:rPr lang="ar-YE" altLang="ar-IQ" b="1">
                <a:latin typeface="Calibri" pitchFamily="34" charset="0"/>
              </a:rPr>
              <a:t>.انقر على خيار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تقسيم الجدول</a:t>
            </a:r>
            <a:r>
              <a:rPr lang="ar-YE" altLang="ar-IQ" b="1">
                <a:latin typeface="Calibri" pitchFamily="34" charset="0"/>
              </a:rPr>
              <a:t>) ضمن مجموعة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دمج</a:t>
            </a:r>
            <a:r>
              <a:rPr lang="ar-YE" altLang="ar-IQ" b="1">
                <a:latin typeface="Calibri" pitchFamily="34" charset="0"/>
              </a:rPr>
              <a:t>) من شريط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تخطيط</a:t>
            </a:r>
            <a:r>
              <a:rPr lang="ar-YE" altLang="ar-IQ" b="1">
                <a:latin typeface="Calibri" pitchFamily="34" charset="0"/>
              </a:rPr>
              <a:t>) ليتم مباشرة فصل الجدول لجدولين .</a:t>
            </a:r>
          </a:p>
        </p:txBody>
      </p:sp>
      <p:grpSp>
        <p:nvGrpSpPr>
          <p:cNvPr id="2" name="مجموعة 28"/>
          <p:cNvGrpSpPr>
            <a:grpSpLocks/>
          </p:cNvGrpSpPr>
          <p:nvPr/>
        </p:nvGrpSpPr>
        <p:grpSpPr bwMode="auto">
          <a:xfrm>
            <a:off x="1619250" y="1700213"/>
            <a:ext cx="5473700" cy="3744912"/>
            <a:chOff x="1619672" y="1700808"/>
            <a:chExt cx="5472608" cy="3744416"/>
          </a:xfrm>
        </p:grpSpPr>
        <p:pic>
          <p:nvPicPr>
            <p:cNvPr id="9421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700808"/>
              <a:ext cx="2895600" cy="237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1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3933056"/>
              <a:ext cx="2705100" cy="151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رابط بشكل مرفق 17"/>
            <p:cNvCxnSpPr/>
            <p:nvPr/>
          </p:nvCxnSpPr>
          <p:spPr>
            <a:xfrm rot="10800000">
              <a:off x="4500410" y="2205566"/>
              <a:ext cx="431714" cy="21587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بشكل مرفق 19"/>
            <p:cNvCxnSpPr/>
            <p:nvPr/>
          </p:nvCxnSpPr>
          <p:spPr>
            <a:xfrm rot="10800000" flipV="1">
              <a:off x="4355976" y="3140479"/>
              <a:ext cx="576148" cy="21587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بشكل مرفق 27"/>
            <p:cNvCxnSpPr/>
            <p:nvPr/>
          </p:nvCxnSpPr>
          <p:spPr>
            <a:xfrm rot="10800000" flipV="1">
              <a:off x="6155842" y="3284923"/>
              <a:ext cx="936438" cy="64761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692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72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7556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7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0"/>
            <a:ext cx="2962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5010150" y="1125538"/>
            <a:ext cx="395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B0F0"/>
              </a:buClr>
              <a:buFont typeface="Wingdings" pitchFamily="2" charset="2"/>
              <a:buChar char="Ø"/>
            </a:pP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ضبط عرض الأعمدة وارتفاعات صفوف الجدول:</a:t>
            </a: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4356100" y="1412875"/>
            <a:ext cx="4537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SA" altLang="ar-IQ" sz="1600" b="1">
                <a:latin typeface="Calibri" pitchFamily="34" charset="0"/>
              </a:rPr>
              <a:t>ل</a:t>
            </a:r>
            <a:r>
              <a:rPr lang="ar-YE" altLang="ar-IQ" sz="1600" b="1">
                <a:latin typeface="Calibri" pitchFamily="34" charset="0"/>
              </a:rPr>
              <a:t>ضبط ارتفاع أي من الصفوف أو عرض أي الأعمدة </a:t>
            </a:r>
            <a:r>
              <a:rPr lang="ar-YE" altLang="ar-IQ" sz="1600" b="1">
                <a:solidFill>
                  <a:srgbClr val="00B0F0"/>
                </a:solidFill>
                <a:latin typeface="Calibri" pitchFamily="34" charset="0"/>
              </a:rPr>
              <a:t>اتبع الخطوات التالية: </a:t>
            </a:r>
          </a:p>
          <a:p>
            <a:pPr algn="justLow" eaLnBrk="1" hangingPunct="1"/>
            <a:r>
              <a:rPr lang="ar-YE" altLang="ar-IQ" sz="1600" b="1">
                <a:latin typeface="Calibri" pitchFamily="34" charset="0"/>
              </a:rPr>
              <a:t>1.اضبط مؤشر الفأرة على الخط الفاصل بين العمودين أو الصفين لتظهر إشارة الفصل.</a:t>
            </a:r>
          </a:p>
          <a:p>
            <a:pPr algn="justLow" eaLnBrk="1" hangingPunct="1"/>
            <a:r>
              <a:rPr lang="ar-YE" altLang="ar-IQ" sz="1600" b="1">
                <a:latin typeface="Calibri" pitchFamily="34" charset="0"/>
              </a:rPr>
              <a:t>2.انقر بزر الفأرة اليسار على الخط وابدأ بالسحب بالاتجاه المناسب مع الاستمرار بالضغط على زر الفأرة.</a:t>
            </a:r>
          </a:p>
          <a:p>
            <a:pPr algn="justLow" eaLnBrk="1" hangingPunct="1"/>
            <a:r>
              <a:rPr lang="ar-YE" altLang="ar-IQ" sz="1600" b="1">
                <a:latin typeface="Calibri" pitchFamily="34" charset="0"/>
              </a:rPr>
              <a:t>3.حرر زر الفأرة ليظهر العمود/ الصف بالحجم الجديد. </a:t>
            </a:r>
            <a:endParaRPr lang="ar-SA" altLang="ar-IQ" sz="1600" b="1">
              <a:latin typeface="Calibri" pitchFamily="34" charset="0"/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971550" y="4005263"/>
            <a:ext cx="792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YE" altLang="ar-IQ" sz="1600" b="1">
                <a:latin typeface="Calibri" pitchFamily="34" charset="0"/>
              </a:rPr>
              <a:t>1.انقر على زاوية الجدول العليا اليمين  لتحديد الجدول كاملاً.</a:t>
            </a:r>
          </a:p>
          <a:p>
            <a:pPr algn="justLow" eaLnBrk="1" hangingPunct="1"/>
            <a:r>
              <a:rPr lang="ar-YE" altLang="ar-IQ" sz="1600" b="1">
                <a:latin typeface="Calibri" pitchFamily="34" charset="0"/>
              </a:rPr>
              <a:t>2.انقر على زر (</a:t>
            </a:r>
            <a:r>
              <a:rPr lang="ar-YE" altLang="ar-IQ" sz="1600" b="1">
                <a:solidFill>
                  <a:srgbClr val="00B0F0"/>
                </a:solidFill>
                <a:latin typeface="Calibri" pitchFamily="34" charset="0"/>
              </a:rPr>
              <a:t>احتواء تلقائي</a:t>
            </a:r>
            <a:r>
              <a:rPr lang="ar-YE" altLang="ar-IQ" sz="1600" b="1">
                <a:latin typeface="Calibri" pitchFamily="34" charset="0"/>
              </a:rPr>
              <a:t>) ضمن مجموعة (</a:t>
            </a:r>
            <a:r>
              <a:rPr lang="ar-YE" altLang="ar-IQ" sz="1600" b="1">
                <a:solidFill>
                  <a:srgbClr val="00B0F0"/>
                </a:solidFill>
                <a:latin typeface="Calibri" pitchFamily="34" charset="0"/>
              </a:rPr>
              <a:t>حجم الخلية</a:t>
            </a:r>
            <a:r>
              <a:rPr lang="ar-YE" altLang="ar-IQ" sz="1600" b="1">
                <a:latin typeface="Calibri" pitchFamily="34" charset="0"/>
              </a:rPr>
              <a:t>) من شريط (</a:t>
            </a:r>
            <a:r>
              <a:rPr lang="ar-YE" altLang="ar-IQ" sz="1600" b="1">
                <a:solidFill>
                  <a:srgbClr val="00B0F0"/>
                </a:solidFill>
                <a:latin typeface="Calibri" pitchFamily="34" charset="0"/>
              </a:rPr>
              <a:t>تخطيط</a:t>
            </a:r>
            <a:r>
              <a:rPr lang="ar-YE" altLang="ar-IQ" sz="1600" b="1">
                <a:latin typeface="Calibri" pitchFamily="34" charset="0"/>
              </a:rPr>
              <a:t>) لتظهر قائمة الخيارات المتاحة.</a:t>
            </a:r>
            <a:endParaRPr lang="ar-SA" altLang="ar-IQ" sz="1600" b="1">
              <a:latin typeface="Calibri" pitchFamily="34" charset="0"/>
            </a:endParaRPr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971550" y="5157788"/>
            <a:ext cx="4824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YE" altLang="ar-IQ" sz="1600" b="1">
                <a:latin typeface="Calibri" pitchFamily="34" charset="0"/>
              </a:rPr>
              <a:t>3.انقر على خيار (</a:t>
            </a:r>
            <a:r>
              <a:rPr lang="ar-YE" altLang="ar-IQ" sz="1600" b="1">
                <a:solidFill>
                  <a:srgbClr val="00B0F0"/>
                </a:solidFill>
                <a:latin typeface="Calibri" pitchFamily="34" charset="0"/>
              </a:rPr>
              <a:t>احتواء تلقائي ضمن الإطار</a:t>
            </a:r>
            <a:r>
              <a:rPr lang="ar-YE" altLang="ar-IQ" sz="1600" b="1">
                <a:latin typeface="Calibri" pitchFamily="34" charset="0"/>
              </a:rPr>
              <a:t>) ليتم تنفيذ ال</a:t>
            </a:r>
            <a:r>
              <a:rPr lang="ar-SA" altLang="ar-IQ" sz="1600" b="1">
                <a:latin typeface="Calibri" pitchFamily="34" charset="0"/>
              </a:rPr>
              <a:t>أ</a:t>
            </a:r>
            <a:r>
              <a:rPr lang="ar-YE" altLang="ar-IQ" sz="1600" b="1">
                <a:latin typeface="Calibri" pitchFamily="34" charset="0"/>
              </a:rPr>
              <a:t>مر مباشرة. </a:t>
            </a: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4652963"/>
            <a:ext cx="2924175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042988" y="3421063"/>
            <a:ext cx="7813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SA" altLang="ar-IQ" sz="1600" b="1">
                <a:latin typeface="Calibri" pitchFamily="34" charset="0"/>
              </a:rPr>
              <a:t>ي</a:t>
            </a:r>
            <a:r>
              <a:rPr lang="ar-YE" altLang="ar-IQ" sz="1600" b="1">
                <a:latin typeface="Calibri" pitchFamily="34" charset="0"/>
              </a:rPr>
              <a:t>مكنك البرنامج من تح</a:t>
            </a:r>
            <a:r>
              <a:rPr lang="ar-SA" altLang="ar-IQ" sz="1600" b="1">
                <a:latin typeface="Calibri" pitchFamily="34" charset="0"/>
              </a:rPr>
              <a:t>د</a:t>
            </a:r>
            <a:r>
              <a:rPr lang="ar-YE" altLang="ar-IQ" sz="1600" b="1">
                <a:latin typeface="Calibri" pitchFamily="34" charset="0"/>
              </a:rPr>
              <a:t>يد حجم العمود بأكبر حجم البيانات موجودة بداخله وحجم الصفوف بارتفاع حجم الخطوط الموجودة بداخل</a:t>
            </a:r>
            <a:r>
              <a:rPr lang="ar-SA" altLang="ar-IQ" sz="1600" b="1">
                <a:latin typeface="Calibri" pitchFamily="34" charset="0"/>
              </a:rPr>
              <a:t>ه</a:t>
            </a:r>
            <a:r>
              <a:rPr lang="ar-YE" altLang="ar-IQ" sz="1600" b="1">
                <a:latin typeface="Calibri" pitchFamily="34" charset="0"/>
              </a:rPr>
              <a:t>, وذلك من خلال ضبط (</a:t>
            </a:r>
            <a:r>
              <a:rPr lang="ar-YE" altLang="ar-IQ" sz="1600" b="1">
                <a:solidFill>
                  <a:srgbClr val="00B0F0"/>
                </a:solidFill>
                <a:latin typeface="Calibri" pitchFamily="34" charset="0"/>
              </a:rPr>
              <a:t>احتواء تلقائي</a:t>
            </a:r>
            <a:r>
              <a:rPr lang="ar-YE" altLang="ar-IQ" sz="1600" b="1">
                <a:latin typeface="Calibri" pitchFamily="34" charset="0"/>
              </a:rPr>
              <a:t>) للجدول بأكمله</a:t>
            </a:r>
            <a:r>
              <a:rPr lang="ar-YE" altLang="ar-IQ" sz="1600" b="1">
                <a:solidFill>
                  <a:srgbClr val="00B0F0"/>
                </a:solidFill>
                <a:latin typeface="Calibri" pitchFamily="34" charset="0"/>
              </a:rPr>
              <a:t> ب</a:t>
            </a:r>
            <a:r>
              <a:rPr lang="ar-SA" altLang="ar-IQ" sz="1600" b="1">
                <a:solidFill>
                  <a:srgbClr val="00B0F0"/>
                </a:solidFill>
                <a:latin typeface="Calibri" pitchFamily="34" charset="0"/>
              </a:rPr>
              <a:t>ا</a:t>
            </a:r>
            <a:r>
              <a:rPr lang="ar-YE" altLang="ar-IQ" sz="1600" b="1">
                <a:solidFill>
                  <a:srgbClr val="00B0F0"/>
                </a:solidFill>
                <a:latin typeface="Calibri" pitchFamily="34" charset="0"/>
              </a:rPr>
              <a:t>تباع الخطوات التالي:</a:t>
            </a:r>
          </a:p>
        </p:txBody>
      </p:sp>
      <p:grpSp>
        <p:nvGrpSpPr>
          <p:cNvPr id="2" name="مجموعة 24"/>
          <p:cNvGrpSpPr>
            <a:grpSpLocks/>
          </p:cNvGrpSpPr>
          <p:nvPr/>
        </p:nvGrpSpPr>
        <p:grpSpPr bwMode="auto">
          <a:xfrm>
            <a:off x="1116013" y="1484313"/>
            <a:ext cx="4608512" cy="2449512"/>
            <a:chOff x="1115616" y="1484784"/>
            <a:chExt cx="4608512" cy="2448271"/>
          </a:xfrm>
        </p:grpSpPr>
        <p:pic>
          <p:nvPicPr>
            <p:cNvPr id="95245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484784"/>
              <a:ext cx="3067050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رابط بشكل مرفق 17"/>
            <p:cNvCxnSpPr/>
            <p:nvPr/>
          </p:nvCxnSpPr>
          <p:spPr>
            <a:xfrm rot="10800000">
              <a:off x="4139803" y="1989353"/>
              <a:ext cx="1368425" cy="287191"/>
            </a:xfrm>
            <a:prstGeom prst="bentConnector3">
              <a:avLst>
                <a:gd name="adj1" fmla="val 7879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بشكل مرفق 20"/>
            <p:cNvCxnSpPr/>
            <p:nvPr/>
          </p:nvCxnSpPr>
          <p:spPr>
            <a:xfrm rot="10800000" flipV="1">
              <a:off x="4068366" y="3068306"/>
              <a:ext cx="1223962" cy="14438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بشكل مرفق 22"/>
            <p:cNvCxnSpPr/>
            <p:nvPr/>
          </p:nvCxnSpPr>
          <p:spPr>
            <a:xfrm rot="10800000">
              <a:off x="1260078" y="3428486"/>
              <a:ext cx="4464050" cy="504569"/>
            </a:xfrm>
            <a:prstGeom prst="bentConnector3">
              <a:avLst>
                <a:gd name="adj1" fmla="val 10482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1819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72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7556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7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0"/>
            <a:ext cx="2962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692275" y="2060575"/>
            <a:ext cx="6443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YE" altLang="ar-IQ" b="1">
                <a:latin typeface="Calibri" pitchFamily="34" charset="0"/>
              </a:rPr>
              <a:t>1.حدّد الجدول أو الخلايا  المراد ضبط بياناتها.</a:t>
            </a:r>
          </a:p>
          <a:p>
            <a:pPr algn="justLow" eaLnBrk="1" hangingPunct="1"/>
            <a:r>
              <a:rPr lang="ar-YE" altLang="ar-IQ" b="1">
                <a:latin typeface="Calibri" pitchFamily="34" charset="0"/>
              </a:rPr>
              <a:t>2.استخدم خيارات المحاذاة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لليمين, لليسار, توسيط أفقي أو عمودي</a:t>
            </a:r>
            <a:r>
              <a:rPr lang="ar-YE" altLang="ar-IQ" b="1">
                <a:latin typeface="Calibri" pitchFamily="34" charset="0"/>
              </a:rPr>
              <a:t>) الموجودة ضمن مجموعة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فقرة</a:t>
            </a:r>
            <a:r>
              <a:rPr lang="ar-YE" altLang="ar-IQ" b="1">
                <a:latin typeface="Calibri" pitchFamily="34" charset="0"/>
              </a:rPr>
              <a:t>) من شريط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الصفحة الرئيسية</a:t>
            </a:r>
            <a:r>
              <a:rPr lang="ar-YE" altLang="ar-IQ" b="1">
                <a:latin typeface="Calibri" pitchFamily="34" charset="0"/>
              </a:rPr>
              <a:t>).</a:t>
            </a:r>
          </a:p>
        </p:txBody>
      </p:sp>
      <p:sp>
        <p:nvSpPr>
          <p:cNvPr id="7" name="دبوس زينة 6"/>
          <p:cNvSpPr/>
          <p:nvPr/>
        </p:nvSpPr>
        <p:spPr>
          <a:xfrm>
            <a:off x="1476375" y="3789363"/>
            <a:ext cx="6696075" cy="1655762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2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(ملاحظة)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700" b="1" dirty="0">
              <a:solidFill>
                <a:schemeClr val="tx1"/>
              </a:solidFill>
            </a:endParaRP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ar-YE" b="1" dirty="0">
                <a:solidFill>
                  <a:schemeClr val="tx1"/>
                </a:solidFill>
              </a:rPr>
              <a:t>يمكنك حفظ تنسيقك للمستند كنمط بطلب قائمة (</a:t>
            </a:r>
            <a:r>
              <a:rPr lang="ar-YE" b="1" dirty="0">
                <a:solidFill>
                  <a:srgbClr val="00B0F0"/>
                </a:solidFill>
              </a:rPr>
              <a:t>تنسيق</a:t>
            </a:r>
            <a:r>
              <a:rPr lang="ar-YE" b="1" dirty="0">
                <a:solidFill>
                  <a:schemeClr val="tx1"/>
                </a:solidFill>
              </a:rPr>
              <a:t>)، ثم (</a:t>
            </a:r>
            <a:r>
              <a:rPr lang="ar-YE" b="1" dirty="0">
                <a:solidFill>
                  <a:srgbClr val="00B0F0"/>
                </a:solidFill>
              </a:rPr>
              <a:t>أنماط وتنسيقات</a:t>
            </a:r>
            <a:r>
              <a:rPr lang="ar-YE" b="1" dirty="0">
                <a:solidFill>
                  <a:schemeClr val="tx1"/>
                </a:solidFill>
              </a:rPr>
              <a:t>) ثم إضافة النمط ب</a:t>
            </a:r>
            <a:r>
              <a:rPr lang="ar-SA" b="1" dirty="0">
                <a:solidFill>
                  <a:schemeClr val="tx1"/>
                </a:solidFill>
              </a:rPr>
              <a:t>ا</a:t>
            </a:r>
            <a:r>
              <a:rPr lang="ar-YE" b="1" dirty="0">
                <a:solidFill>
                  <a:schemeClr val="tx1"/>
                </a:solidFill>
              </a:rPr>
              <a:t>سمك الخاص.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endParaRPr lang="ar-YE" sz="17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7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700" b="1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4786313" y="1557338"/>
            <a:ext cx="3241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B0F0"/>
              </a:buClr>
              <a:buFont typeface="Wingdings" pitchFamily="2" charset="2"/>
              <a:buChar char="Ø"/>
            </a:pP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ضبط محاذاة النص داخل خلايا الجدول:</a:t>
            </a:r>
          </a:p>
        </p:txBody>
      </p:sp>
    </p:spTree>
    <p:extLst>
      <p:ext uri="{BB962C8B-B14F-4D97-AF65-F5344CB8AC3E}">
        <p14:creationId xmlns:p14="http://schemas.microsoft.com/office/powerpoint/2010/main" val="976300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72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7556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7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0"/>
            <a:ext cx="2962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5292725" y="1557338"/>
            <a:ext cx="32750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SA" altLang="ar-IQ" b="1">
                <a:latin typeface="Calibri" pitchFamily="34" charset="0"/>
              </a:rPr>
              <a:t>3</a:t>
            </a:r>
            <a:r>
              <a:rPr lang="ar-YE" altLang="ar-IQ" b="1">
                <a:latin typeface="Calibri" pitchFamily="34" charset="0"/>
              </a:rPr>
              <a:t>.انقر على خيار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عرض</a:t>
            </a:r>
            <a:r>
              <a:rPr lang="ar-YE" altLang="ar-IQ" b="1">
                <a:latin typeface="Calibri" pitchFamily="34" charset="0"/>
              </a:rPr>
              <a:t>) واختر من خيارات شكل عرض شاشة البرنامج مثل : المسطرة, لون الإطار.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5651500" y="3213100"/>
            <a:ext cx="2771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SA" altLang="ar-IQ" b="1">
                <a:latin typeface="Calibri" pitchFamily="34" charset="0"/>
              </a:rPr>
              <a:t>4</a:t>
            </a:r>
            <a:r>
              <a:rPr lang="ar-YE" altLang="ar-IQ" b="1">
                <a:latin typeface="Calibri" pitchFamily="34" charset="0"/>
              </a:rPr>
              <a:t>.انقر على خيار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خيارات متقدمة</a:t>
            </a:r>
            <a:r>
              <a:rPr lang="ar-YE" altLang="ar-IQ" b="1">
                <a:latin typeface="Calibri" pitchFamily="34" charset="0"/>
              </a:rPr>
              <a:t>) واختار من خيارات ومنها تحديد شكل نسخ النص وعدد الملفات المستخدمة.</a:t>
            </a:r>
          </a:p>
        </p:txBody>
      </p:sp>
      <p:grpSp>
        <p:nvGrpSpPr>
          <p:cNvPr id="2" name="مجموعة 19"/>
          <p:cNvGrpSpPr>
            <a:grpSpLocks/>
          </p:cNvGrpSpPr>
          <p:nvPr/>
        </p:nvGrpSpPr>
        <p:grpSpPr bwMode="auto">
          <a:xfrm>
            <a:off x="1403350" y="1916113"/>
            <a:ext cx="4176713" cy="2125662"/>
            <a:chOff x="1403648" y="1916832"/>
            <a:chExt cx="4176464" cy="2125216"/>
          </a:xfrm>
        </p:grpSpPr>
        <p:pic>
          <p:nvPicPr>
            <p:cNvPr id="86025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060848"/>
              <a:ext cx="2924175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رابط بشكل مرفق 16"/>
            <p:cNvCxnSpPr/>
            <p:nvPr/>
          </p:nvCxnSpPr>
          <p:spPr>
            <a:xfrm rot="10800000" flipV="1">
              <a:off x="4283201" y="1916832"/>
              <a:ext cx="1081024" cy="43170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بشكل مرفق 18"/>
            <p:cNvCxnSpPr/>
            <p:nvPr/>
          </p:nvCxnSpPr>
          <p:spPr>
            <a:xfrm rot="10800000">
              <a:off x="4356222" y="2853260"/>
              <a:ext cx="1223890" cy="86341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723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72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7556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7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0"/>
            <a:ext cx="2962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4284663" y="2133600"/>
            <a:ext cx="457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SA" altLang="ar-IQ" b="1">
                <a:latin typeface="Calibri" pitchFamily="34" charset="0"/>
              </a:rPr>
              <a:t>1</a:t>
            </a:r>
            <a:r>
              <a:rPr lang="ar-YE" altLang="ar-IQ" b="1">
                <a:latin typeface="Calibri" pitchFamily="34" charset="0"/>
              </a:rPr>
              <a:t>.انقر على زر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جدول</a:t>
            </a:r>
            <a:r>
              <a:rPr lang="ar-YE" altLang="ar-IQ" b="1">
                <a:latin typeface="Calibri" pitchFamily="34" charset="0"/>
              </a:rPr>
              <a:t>) ضمن مجموعة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جداول</a:t>
            </a:r>
            <a:r>
              <a:rPr lang="ar-YE" altLang="ar-IQ" b="1">
                <a:latin typeface="Calibri" pitchFamily="34" charset="0"/>
              </a:rPr>
              <a:t>) من شريط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إدراج</a:t>
            </a:r>
            <a:r>
              <a:rPr lang="ar-YE" altLang="ar-IQ" b="1">
                <a:latin typeface="Calibri" pitchFamily="34" charset="0"/>
              </a:rPr>
              <a:t>)  ل</a:t>
            </a:r>
            <a:r>
              <a:rPr lang="ar-SA" altLang="ar-IQ" b="1">
                <a:latin typeface="Calibri" pitchFamily="34" charset="0"/>
              </a:rPr>
              <a:t>ت</a:t>
            </a:r>
            <a:r>
              <a:rPr lang="ar-YE" altLang="ar-IQ" b="1">
                <a:latin typeface="Calibri" pitchFamily="34" charset="0"/>
              </a:rPr>
              <a:t>ظهر قائمة خيارات الجدول.</a:t>
            </a:r>
          </a:p>
          <a:p>
            <a:pPr algn="justLow" eaLnBrk="1" hangingPunct="1"/>
            <a:endParaRPr lang="ar-YE" altLang="ar-IQ" b="1">
              <a:latin typeface="Calibri" pitchFamily="34" charset="0"/>
            </a:endParaRPr>
          </a:p>
          <a:p>
            <a:pPr algn="justLow" eaLnBrk="1" hangingPunct="1"/>
            <a:r>
              <a:rPr lang="ar-YE" altLang="ar-IQ" b="1">
                <a:latin typeface="Calibri" pitchFamily="34" charset="0"/>
              </a:rPr>
              <a:t>2.انقر خيار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إدراج جدول</a:t>
            </a:r>
            <a:r>
              <a:rPr lang="ar-YE" altLang="ar-IQ" b="1">
                <a:latin typeface="Calibri" pitchFamily="34" charset="0"/>
              </a:rPr>
              <a:t>) ليظهر مربع حوار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إدراج جدول</a:t>
            </a:r>
            <a:r>
              <a:rPr lang="ar-YE" altLang="ar-IQ" b="1">
                <a:latin typeface="Calibri" pitchFamily="34" charset="0"/>
              </a:rPr>
              <a:t>). </a:t>
            </a:r>
            <a:endParaRPr lang="ar-SA" altLang="ar-IQ" b="1">
              <a:latin typeface="Calibri" pitchFamily="34" charset="0"/>
            </a:endParaRPr>
          </a:p>
        </p:txBody>
      </p:sp>
      <p:sp>
        <p:nvSpPr>
          <p:cNvPr id="9" name="دبوس زينة 8"/>
          <p:cNvSpPr/>
          <p:nvPr/>
        </p:nvSpPr>
        <p:spPr>
          <a:xfrm>
            <a:off x="5724525" y="1268413"/>
            <a:ext cx="3095625" cy="431800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إدراج جدول (</a:t>
            </a:r>
            <a:r>
              <a:rPr lang="en-US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Insert Tables</a:t>
            </a:r>
            <a:r>
              <a:rPr lang="ar-SA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):</a:t>
            </a:r>
            <a:endParaRPr lang="ar-SA" sz="2500" dirty="0">
              <a:solidFill>
                <a:srgbClr val="B80000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0" name="دبوس زينة 9"/>
          <p:cNvSpPr/>
          <p:nvPr/>
        </p:nvSpPr>
        <p:spPr>
          <a:xfrm>
            <a:off x="1979613" y="333375"/>
            <a:ext cx="5761037" cy="719138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5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5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 </a:t>
            </a:r>
          </a:p>
          <a:p>
            <a:pPr algn="ctr">
              <a:defRPr/>
            </a:pPr>
            <a:r>
              <a:rPr lang="ar-SA" sz="25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إدراج الجداول وتنسيق وإضافة وحذف الأعمدة  والصفوف ودمج الخلايا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500" dirty="0">
              <a:solidFill>
                <a:srgbClr val="B80000"/>
              </a:solidFill>
              <a:latin typeface="Andalus" pitchFamily="2" charset="-78"/>
              <a:cs typeface="Andalus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500" dirty="0">
              <a:solidFill>
                <a:srgbClr val="B80000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1" name="مضلع اثنا عشري 10"/>
          <p:cNvSpPr/>
          <p:nvPr/>
        </p:nvSpPr>
        <p:spPr>
          <a:xfrm>
            <a:off x="8027988" y="188913"/>
            <a:ext cx="792162" cy="792162"/>
          </a:xfrm>
          <a:prstGeom prst="dodec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5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15</a:t>
            </a:r>
          </a:p>
        </p:txBody>
      </p:sp>
      <p:grpSp>
        <p:nvGrpSpPr>
          <p:cNvPr id="2" name="مجموعة 17"/>
          <p:cNvGrpSpPr>
            <a:grpSpLocks/>
          </p:cNvGrpSpPr>
          <p:nvPr/>
        </p:nvGrpSpPr>
        <p:grpSpPr bwMode="auto">
          <a:xfrm>
            <a:off x="1403350" y="1844675"/>
            <a:ext cx="6264275" cy="1981200"/>
            <a:chOff x="1403648" y="1844824"/>
            <a:chExt cx="6264696" cy="1981200"/>
          </a:xfrm>
        </p:grpSpPr>
        <p:pic>
          <p:nvPicPr>
            <p:cNvPr id="87057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844824"/>
              <a:ext cx="2867025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رابط بشكل مرفق 12"/>
            <p:cNvCxnSpPr/>
            <p:nvPr/>
          </p:nvCxnSpPr>
          <p:spPr>
            <a:xfrm rot="10800000">
              <a:off x="4283567" y="2421087"/>
              <a:ext cx="1655874" cy="215900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بشكل مرفق 14"/>
            <p:cNvCxnSpPr/>
            <p:nvPr/>
          </p:nvCxnSpPr>
          <p:spPr>
            <a:xfrm rot="10800000">
              <a:off x="4212125" y="3140224"/>
              <a:ext cx="3456219" cy="288925"/>
            </a:xfrm>
            <a:prstGeom prst="bentConnector3">
              <a:avLst>
                <a:gd name="adj1" fmla="val 9599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900113" y="443706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YE" altLang="ar-IQ" b="1">
                <a:latin typeface="Calibri" pitchFamily="34" charset="0"/>
              </a:rPr>
              <a:t>3.حدد عدد الأعمدة والصفوف  والخيارات المبينة بجانب الشكل, ثم انقر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موافق</a:t>
            </a:r>
            <a:r>
              <a:rPr lang="ar-YE" altLang="ar-IQ" b="1">
                <a:latin typeface="Calibri" pitchFamily="34" charset="0"/>
              </a:rPr>
              <a:t>) ليتم عرض الجدول مباشرة على الصفحة. </a:t>
            </a:r>
          </a:p>
        </p:txBody>
      </p:sp>
      <p:grpSp>
        <p:nvGrpSpPr>
          <p:cNvPr id="3" name="مجموعة 31"/>
          <p:cNvGrpSpPr>
            <a:grpSpLocks/>
          </p:cNvGrpSpPr>
          <p:nvPr/>
        </p:nvGrpSpPr>
        <p:grpSpPr bwMode="auto">
          <a:xfrm>
            <a:off x="3924300" y="3716338"/>
            <a:ext cx="4751388" cy="1924050"/>
            <a:chOff x="3923928" y="3717032"/>
            <a:chExt cx="4752528" cy="1924050"/>
          </a:xfrm>
        </p:grpSpPr>
        <p:pic>
          <p:nvPicPr>
            <p:cNvPr id="8705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4206" y="3717032"/>
              <a:ext cx="2762250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رابط بشكل مرفق 22"/>
            <p:cNvCxnSpPr/>
            <p:nvPr/>
          </p:nvCxnSpPr>
          <p:spPr>
            <a:xfrm flipV="1">
              <a:off x="5364136" y="4221857"/>
              <a:ext cx="576400" cy="431800"/>
            </a:xfrm>
            <a:prstGeom prst="bentConnector3">
              <a:avLst>
                <a:gd name="adj1" fmla="val 30464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كسهم مستقيم 25"/>
            <p:cNvCxnSpPr/>
            <p:nvPr/>
          </p:nvCxnSpPr>
          <p:spPr>
            <a:xfrm>
              <a:off x="5508633" y="4364732"/>
              <a:ext cx="431904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بشكل مرفق 29"/>
            <p:cNvCxnSpPr/>
            <p:nvPr/>
          </p:nvCxnSpPr>
          <p:spPr>
            <a:xfrm>
              <a:off x="3923928" y="5012432"/>
              <a:ext cx="2016609" cy="504825"/>
            </a:xfrm>
            <a:prstGeom prst="bentConnector3">
              <a:avLst>
                <a:gd name="adj1" fmla="val 3604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5524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72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7556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7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0"/>
            <a:ext cx="2962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1116013" y="1341438"/>
            <a:ext cx="4572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ar-IQ" b="1">
                <a:latin typeface="Calibri" pitchFamily="34" charset="0"/>
              </a:rPr>
              <a:t>4</a:t>
            </a:r>
            <a:r>
              <a:rPr lang="ar-YE" altLang="ar-IQ" b="1">
                <a:latin typeface="Calibri" pitchFamily="34" charset="0"/>
              </a:rPr>
              <a:t>.ابدأ بتعبئة الجدول بواسطة لوحة المفاتيح.</a:t>
            </a:r>
          </a:p>
          <a:p>
            <a:pPr eaLnBrk="1" hangingPunct="1"/>
            <a:r>
              <a:rPr lang="ar-YE" altLang="ar-IQ" b="1">
                <a:latin typeface="Calibri" pitchFamily="34" charset="0"/>
              </a:rPr>
              <a:t>5.للتنقل بين خلايا الجدول استخدم مفتاح الجدولة </a:t>
            </a:r>
            <a:r>
              <a:rPr lang="en-US" altLang="ar-IQ" b="1">
                <a:latin typeface="Calibri" pitchFamily="34" charset="0"/>
              </a:rPr>
              <a:t>(</a:t>
            </a:r>
            <a:r>
              <a:rPr lang="en-US" altLang="ar-IQ" b="1">
                <a:solidFill>
                  <a:srgbClr val="00B0F0"/>
                </a:solidFill>
                <a:latin typeface="Calibri" pitchFamily="34" charset="0"/>
              </a:rPr>
              <a:t>Tab</a:t>
            </a:r>
            <a:r>
              <a:rPr lang="en-US" altLang="ar-IQ" b="1">
                <a:latin typeface="Calibri" pitchFamily="34" charset="0"/>
              </a:rPr>
              <a:t>) </a:t>
            </a:r>
            <a:r>
              <a:rPr lang="ar-YE" altLang="ar-IQ" b="1">
                <a:latin typeface="Calibri" pitchFamily="34" charset="0"/>
              </a:rPr>
              <a:t>أو الأسهم الموجودة على لوحة المفاتيح.</a:t>
            </a:r>
            <a:endParaRPr lang="ar-SA" altLang="ar-IQ" b="1">
              <a:latin typeface="Calibri" pitchFamily="34" charset="0"/>
            </a:endParaRPr>
          </a:p>
        </p:txBody>
      </p:sp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62250"/>
            <a:ext cx="286702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4284663" y="3141663"/>
            <a:ext cx="4572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SA" altLang="ar-IQ" b="1">
                <a:latin typeface="Calibri" pitchFamily="34" charset="0"/>
              </a:rPr>
              <a:t>6</a:t>
            </a:r>
            <a:r>
              <a:rPr lang="ar-YE" altLang="ar-IQ" b="1">
                <a:latin typeface="Calibri" pitchFamily="34" charset="0"/>
              </a:rPr>
              <a:t>.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لتحديد الجدول: </a:t>
            </a:r>
            <a:r>
              <a:rPr lang="ar-YE" altLang="ar-IQ" b="1">
                <a:latin typeface="Calibri" pitchFamily="34" charset="0"/>
              </a:rPr>
              <a:t>حرّك مؤشر الفأرة إلى زاوية الجدول حتى يظهر مربع التحديد على الركن العلوي الأيمن من الجدول انقر عليه ليتم تحديد الجدول. </a:t>
            </a:r>
          </a:p>
        </p:txBody>
      </p:sp>
      <p:pic>
        <p:nvPicPr>
          <p:cNvPr id="9114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4508500"/>
            <a:ext cx="29337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152525" y="4581525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YE" altLang="ar-IQ" b="1">
                <a:latin typeface="Calibri" pitchFamily="34" charset="0"/>
              </a:rPr>
              <a:t>7.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لتحديد صف أو عمود أو جزء من الخلايا المتجاورة: </a:t>
            </a:r>
            <a:r>
              <a:rPr lang="ar-YE" altLang="ar-IQ" b="1">
                <a:latin typeface="Calibri" pitchFamily="34" charset="0"/>
              </a:rPr>
              <a:t>انقر على بداية الخلايا ثم قم بالسحب على باقي الخلايا مع الاستمرار بالضغط على زر الفأرة الأيسر.</a:t>
            </a:r>
          </a:p>
        </p:txBody>
      </p:sp>
      <p:grpSp>
        <p:nvGrpSpPr>
          <p:cNvPr id="2" name="مجموعة 17"/>
          <p:cNvGrpSpPr>
            <a:grpSpLocks/>
          </p:cNvGrpSpPr>
          <p:nvPr/>
        </p:nvGrpSpPr>
        <p:grpSpPr bwMode="auto">
          <a:xfrm>
            <a:off x="5651500" y="1268413"/>
            <a:ext cx="3006725" cy="1584325"/>
            <a:chOff x="5652120" y="1268760"/>
            <a:chExt cx="3006849" cy="1952625"/>
          </a:xfrm>
        </p:grpSpPr>
        <p:pic>
          <p:nvPicPr>
            <p:cNvPr id="88076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1268760"/>
              <a:ext cx="2790825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رابط مستقيم 16"/>
            <p:cNvCxnSpPr/>
            <p:nvPr/>
          </p:nvCxnSpPr>
          <p:spPr>
            <a:xfrm rot="10800000">
              <a:off x="5652120" y="1483979"/>
              <a:ext cx="2873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7643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72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7556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7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0"/>
            <a:ext cx="2962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دبوس زينة 5"/>
          <p:cNvSpPr/>
          <p:nvPr/>
        </p:nvSpPr>
        <p:spPr>
          <a:xfrm>
            <a:off x="3851275" y="1268413"/>
            <a:ext cx="4968875" cy="431800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تنسيق وتظليل حدود الجدول (</a:t>
            </a:r>
            <a:r>
              <a:rPr lang="en-US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Borders and Shadows</a:t>
            </a:r>
            <a:r>
              <a:rPr lang="ar-SA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):</a:t>
            </a:r>
            <a:endParaRPr lang="ar-SA" sz="2500" dirty="0">
              <a:solidFill>
                <a:srgbClr val="B80000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4392613" y="1916113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SA" altLang="ar-IQ" b="1">
                <a:latin typeface="Calibri" pitchFamily="34" charset="0"/>
              </a:rPr>
              <a:t>1</a:t>
            </a:r>
            <a:r>
              <a:rPr lang="ar-YE" altLang="ar-IQ" b="1">
                <a:latin typeface="Calibri" pitchFamily="34" charset="0"/>
              </a:rPr>
              <a:t>.انقر داخل الجدول المراد تنسيقه ليظهر شريط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تصميم الجدول</a:t>
            </a:r>
            <a:r>
              <a:rPr lang="ar-YE" altLang="ar-IQ" b="1">
                <a:latin typeface="Calibri" pitchFamily="34" charset="0"/>
              </a:rPr>
              <a:t>). </a:t>
            </a:r>
          </a:p>
          <a:p>
            <a:pPr algn="justLow" eaLnBrk="1" hangingPunct="1"/>
            <a:r>
              <a:rPr lang="ar-YE" altLang="ar-IQ" b="1">
                <a:latin typeface="Calibri" pitchFamily="34" charset="0"/>
              </a:rPr>
              <a:t>2.انقر على خيار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حدود</a:t>
            </a:r>
            <a:r>
              <a:rPr lang="ar-YE" altLang="ar-IQ" b="1">
                <a:latin typeface="Calibri" pitchFamily="34" charset="0"/>
              </a:rPr>
              <a:t>) من مجموعة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أنماط</a:t>
            </a:r>
            <a:r>
              <a:rPr lang="ar-YE" altLang="ar-IQ" b="1">
                <a:latin typeface="Calibri" pitchFamily="34" charset="0"/>
              </a:rPr>
              <a:t>) لتظهر قائمة خيارات الحدود.</a:t>
            </a:r>
          </a:p>
          <a:p>
            <a:pPr algn="justLow" eaLnBrk="1" hangingPunct="1"/>
            <a:r>
              <a:rPr lang="ar-YE" altLang="ar-IQ" b="1">
                <a:latin typeface="Calibri" pitchFamily="34" charset="0"/>
              </a:rPr>
              <a:t>أ.غير في خيارات لون القلم من مجموعة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رسم حدود</a:t>
            </a:r>
            <a:r>
              <a:rPr lang="ar-YE" altLang="ar-IQ" b="1">
                <a:latin typeface="Calibri" pitchFamily="34" charset="0"/>
              </a:rPr>
              <a:t>).</a:t>
            </a: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7519988" y="4149725"/>
            <a:ext cx="15890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YE" altLang="ar-IQ" b="1">
                <a:latin typeface="Calibri" pitchFamily="34" charset="0"/>
              </a:rPr>
              <a:t>ب.انقر على أي من  خيارات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حدود</a:t>
            </a:r>
            <a:r>
              <a:rPr lang="ar-YE" altLang="ar-IQ" b="1">
                <a:latin typeface="Calibri" pitchFamily="34" charset="0"/>
              </a:rPr>
              <a:t>).</a:t>
            </a: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900113" y="3933825"/>
            <a:ext cx="19431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YE" altLang="ar-IQ" b="1">
                <a:latin typeface="Calibri" pitchFamily="34" charset="0"/>
              </a:rPr>
              <a:t>ج.بالنقر على  تبويب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تظليل</a:t>
            </a:r>
            <a:r>
              <a:rPr lang="ar-YE" altLang="ar-IQ" b="1">
                <a:latin typeface="Calibri" pitchFamily="34" charset="0"/>
              </a:rPr>
              <a:t>)  تظهر الخيارات كما في الشكل التالي.</a:t>
            </a:r>
          </a:p>
          <a:p>
            <a:pPr algn="justLow" eaLnBrk="1" hangingPunct="1"/>
            <a:endParaRPr lang="ar-YE" altLang="ar-IQ" b="1">
              <a:latin typeface="Calibri" pitchFamily="34" charset="0"/>
            </a:endParaRPr>
          </a:p>
          <a:p>
            <a:pPr algn="justLow" eaLnBrk="1" hangingPunct="1"/>
            <a:r>
              <a:rPr lang="ar-YE" altLang="ar-IQ" b="1">
                <a:latin typeface="Calibri" pitchFamily="34" charset="0"/>
              </a:rPr>
              <a:t>د.انقر خارج الجدول ليظهر الجدول بالتنسيق الجديد.</a:t>
            </a:r>
            <a:endParaRPr lang="ar-SA" altLang="ar-IQ" b="1">
              <a:latin typeface="Calibri" pitchFamily="34" charset="0"/>
            </a:endParaRPr>
          </a:p>
        </p:txBody>
      </p:sp>
      <p:grpSp>
        <p:nvGrpSpPr>
          <p:cNvPr id="2" name="مجموعة 18"/>
          <p:cNvGrpSpPr>
            <a:grpSpLocks/>
          </p:cNvGrpSpPr>
          <p:nvPr/>
        </p:nvGrpSpPr>
        <p:grpSpPr bwMode="auto">
          <a:xfrm>
            <a:off x="5292725" y="4005263"/>
            <a:ext cx="2951163" cy="1990725"/>
            <a:chOff x="5292080" y="4005064"/>
            <a:chExt cx="2952328" cy="1990725"/>
          </a:xfrm>
        </p:grpSpPr>
        <p:pic>
          <p:nvPicPr>
            <p:cNvPr id="8910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4005064"/>
              <a:ext cx="2232248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رابط بشكل مرفق 16"/>
            <p:cNvCxnSpPr/>
            <p:nvPr/>
          </p:nvCxnSpPr>
          <p:spPr>
            <a:xfrm rot="10800000">
              <a:off x="7524986" y="4292401"/>
              <a:ext cx="719422" cy="576263"/>
            </a:xfrm>
            <a:prstGeom prst="bentConnector3">
              <a:avLst>
                <a:gd name="adj1" fmla="val 9102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مجموعة 21"/>
          <p:cNvGrpSpPr>
            <a:grpSpLocks/>
          </p:cNvGrpSpPr>
          <p:nvPr/>
        </p:nvGrpSpPr>
        <p:grpSpPr bwMode="auto">
          <a:xfrm>
            <a:off x="2700338" y="4005263"/>
            <a:ext cx="2447925" cy="1962150"/>
            <a:chOff x="2699792" y="4005064"/>
            <a:chExt cx="2448272" cy="1962150"/>
          </a:xfrm>
        </p:grpSpPr>
        <p:pic>
          <p:nvPicPr>
            <p:cNvPr id="89105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005064"/>
              <a:ext cx="2232248" cy="196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رابط مستقيم 20"/>
            <p:cNvCxnSpPr/>
            <p:nvPr/>
          </p:nvCxnSpPr>
          <p:spPr>
            <a:xfrm rot="10800000">
              <a:off x="2699792" y="4292401"/>
              <a:ext cx="2159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مجموعة 32"/>
          <p:cNvGrpSpPr>
            <a:grpSpLocks/>
          </p:cNvGrpSpPr>
          <p:nvPr/>
        </p:nvGrpSpPr>
        <p:grpSpPr bwMode="auto">
          <a:xfrm>
            <a:off x="1258888" y="1844675"/>
            <a:ext cx="6913562" cy="2038350"/>
            <a:chOff x="1259632" y="1844824"/>
            <a:chExt cx="6912768" cy="2038350"/>
          </a:xfrm>
        </p:grpSpPr>
        <p:pic>
          <p:nvPicPr>
            <p:cNvPr id="89101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844824"/>
              <a:ext cx="2867025" cy="203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رابط بشكل مرفق 23"/>
            <p:cNvCxnSpPr/>
            <p:nvPr/>
          </p:nvCxnSpPr>
          <p:spPr>
            <a:xfrm rot="10800000">
              <a:off x="4140613" y="2205187"/>
              <a:ext cx="4031787" cy="144462"/>
            </a:xfrm>
            <a:prstGeom prst="bentConnector3">
              <a:avLst>
                <a:gd name="adj1" fmla="val 9360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/>
            <p:cNvCxnSpPr/>
            <p:nvPr/>
          </p:nvCxnSpPr>
          <p:spPr>
            <a:xfrm rot="10800000">
              <a:off x="3996168" y="2924324"/>
              <a:ext cx="352860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بشكل مرفق 31"/>
            <p:cNvCxnSpPr/>
            <p:nvPr/>
          </p:nvCxnSpPr>
          <p:spPr>
            <a:xfrm rot="10800000">
              <a:off x="4067596" y="3068787"/>
              <a:ext cx="792072" cy="14446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6706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72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7556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7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0"/>
            <a:ext cx="2962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دبوس زينة 6"/>
          <p:cNvSpPr/>
          <p:nvPr/>
        </p:nvSpPr>
        <p:spPr>
          <a:xfrm>
            <a:off x="3851275" y="1268413"/>
            <a:ext cx="4968875" cy="431800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تنسيق وتظليل حدود الجدول (</a:t>
            </a:r>
            <a:r>
              <a:rPr lang="en-US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Borders and Shadows</a:t>
            </a:r>
            <a:r>
              <a:rPr lang="ar-SA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):</a:t>
            </a:r>
            <a:endParaRPr lang="ar-SA" sz="2500" dirty="0">
              <a:solidFill>
                <a:srgbClr val="B80000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4284663" y="1773238"/>
            <a:ext cx="4572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SA" altLang="ar-IQ" b="1">
                <a:latin typeface="Calibri" pitchFamily="34" charset="0"/>
              </a:rPr>
              <a:t>1</a:t>
            </a:r>
            <a:r>
              <a:rPr lang="ar-YE" altLang="ar-IQ" b="1">
                <a:latin typeface="Calibri" pitchFamily="34" charset="0"/>
              </a:rPr>
              <a:t>.انقر داخل أي من الخلايا  المراد إدراج العمود/ الصف قبلها أو بعدها.</a:t>
            </a:r>
          </a:p>
          <a:p>
            <a:pPr algn="justLow" eaLnBrk="1" hangingPunct="1"/>
            <a:r>
              <a:rPr lang="ar-YE" altLang="ar-IQ" b="1">
                <a:latin typeface="Calibri" pitchFamily="34" charset="0"/>
              </a:rPr>
              <a:t>2.انقر بزر الفأرة الأيسر لتظهر قائمة الخيارات.</a:t>
            </a:r>
          </a:p>
          <a:p>
            <a:pPr algn="justLow" eaLnBrk="1" hangingPunct="1"/>
            <a:r>
              <a:rPr lang="ar-YE" altLang="ar-IQ" b="1">
                <a:latin typeface="Calibri" pitchFamily="34" charset="0"/>
              </a:rPr>
              <a:t>3.انقر على خيار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إدراج</a:t>
            </a:r>
            <a:r>
              <a:rPr lang="ar-YE" altLang="ar-IQ" b="1">
                <a:latin typeface="Calibri" pitchFamily="34" charset="0"/>
              </a:rPr>
              <a:t>) لتظهر قائمة إضافية عليها 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الخيارات الأربعة التالية: </a:t>
            </a:r>
          </a:p>
          <a:p>
            <a:pPr algn="justLow" eaLnBrk="1" hangingPunct="1"/>
            <a:r>
              <a:rPr lang="ar-YE" altLang="ar-IQ" b="1">
                <a:latin typeface="Calibri" pitchFamily="34" charset="0"/>
              </a:rPr>
              <a:t>أ   -	إدراج أعمدة لليسار.</a:t>
            </a:r>
          </a:p>
          <a:p>
            <a:pPr algn="justLow" eaLnBrk="1" hangingPunct="1"/>
            <a:r>
              <a:rPr lang="ar-YE" altLang="ar-IQ" b="1">
                <a:latin typeface="Calibri" pitchFamily="34" charset="0"/>
              </a:rPr>
              <a:t>ب -	إدراج أعمدة لليمين. </a:t>
            </a:r>
          </a:p>
          <a:p>
            <a:pPr algn="justLow" eaLnBrk="1" hangingPunct="1"/>
            <a:r>
              <a:rPr lang="ar-YE" altLang="ar-IQ" b="1">
                <a:latin typeface="Calibri" pitchFamily="34" charset="0"/>
              </a:rPr>
              <a:t>ج  -	إدراج صفوف</a:t>
            </a:r>
            <a:r>
              <a:rPr lang="ar-SA" altLang="ar-IQ" b="1">
                <a:latin typeface="Calibri" pitchFamily="34" charset="0"/>
              </a:rPr>
              <a:t> للأعلى </a:t>
            </a:r>
            <a:r>
              <a:rPr lang="ar-YE" altLang="ar-IQ" b="1">
                <a:latin typeface="Calibri" pitchFamily="34" charset="0"/>
              </a:rPr>
              <a:t>.</a:t>
            </a:r>
          </a:p>
          <a:p>
            <a:pPr algn="justLow" eaLnBrk="1" hangingPunct="1"/>
            <a:r>
              <a:rPr lang="ar-YE" altLang="ar-IQ" b="1">
                <a:latin typeface="Calibri" pitchFamily="34" charset="0"/>
              </a:rPr>
              <a:t>د   -	إدراج صفوف </a:t>
            </a:r>
            <a:r>
              <a:rPr lang="ar-SA" altLang="ar-IQ" b="1">
                <a:latin typeface="Calibri" pitchFamily="34" charset="0"/>
              </a:rPr>
              <a:t>للأسفل</a:t>
            </a:r>
            <a:r>
              <a:rPr lang="ar-YE" altLang="ar-IQ" b="1">
                <a:latin typeface="Calibri" pitchFamily="34" charset="0"/>
              </a:rPr>
              <a:t>.</a:t>
            </a:r>
          </a:p>
        </p:txBody>
      </p:sp>
      <p:grpSp>
        <p:nvGrpSpPr>
          <p:cNvPr id="2" name="مجموعة 11"/>
          <p:cNvGrpSpPr>
            <a:grpSpLocks/>
          </p:cNvGrpSpPr>
          <p:nvPr/>
        </p:nvGrpSpPr>
        <p:grpSpPr bwMode="auto">
          <a:xfrm>
            <a:off x="1331913" y="1916113"/>
            <a:ext cx="5400675" cy="2000250"/>
            <a:chOff x="1331640" y="1916832"/>
            <a:chExt cx="5400600" cy="2000250"/>
          </a:xfrm>
        </p:grpSpPr>
        <p:pic>
          <p:nvPicPr>
            <p:cNvPr id="9012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916832"/>
              <a:ext cx="2924175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رابط مستقيم 9"/>
            <p:cNvCxnSpPr/>
            <p:nvPr/>
          </p:nvCxnSpPr>
          <p:spPr>
            <a:xfrm rot="10800000">
              <a:off x="4211325" y="2277194"/>
              <a:ext cx="25209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>
              <a:off x="4211325" y="3212232"/>
              <a:ext cx="25209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4221163"/>
            <a:ext cx="2867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4611688" y="4437063"/>
            <a:ext cx="4281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ar-IQ" b="1">
                <a:latin typeface="Calibri" pitchFamily="34" charset="0"/>
              </a:rPr>
              <a:t>4</a:t>
            </a:r>
            <a:r>
              <a:rPr lang="ar-YE" altLang="ar-IQ" b="1">
                <a:latin typeface="Calibri" pitchFamily="34" charset="0"/>
              </a:rPr>
              <a:t>.انقر على الخيار المناسب للإضافة لتتم مباشرة عملية الإضافة. </a:t>
            </a:r>
          </a:p>
        </p:txBody>
      </p:sp>
    </p:spTree>
    <p:extLst>
      <p:ext uri="{BB962C8B-B14F-4D97-AF65-F5344CB8AC3E}">
        <p14:creationId xmlns:p14="http://schemas.microsoft.com/office/powerpoint/2010/main" val="3884855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72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7556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7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0"/>
            <a:ext cx="2962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دبوس زينة 5"/>
          <p:cNvSpPr/>
          <p:nvPr/>
        </p:nvSpPr>
        <p:spPr>
          <a:xfrm>
            <a:off x="4211638" y="1268413"/>
            <a:ext cx="4608512" cy="431800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حذف عمود أو صف(</a:t>
            </a:r>
            <a:r>
              <a:rPr lang="en-US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Delete Columns or Rows</a:t>
            </a:r>
            <a:r>
              <a:rPr lang="ar-SA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):</a:t>
            </a:r>
            <a:endParaRPr lang="ar-SA" sz="2500" dirty="0">
              <a:solidFill>
                <a:srgbClr val="B80000"/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2857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3924300" y="1844675"/>
            <a:ext cx="47513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SA" altLang="ar-IQ" b="1">
                <a:latin typeface="Calibri" pitchFamily="34" charset="0"/>
              </a:rPr>
              <a:t>1</a:t>
            </a:r>
            <a:r>
              <a:rPr lang="ar-YE" altLang="ar-IQ" b="1">
                <a:latin typeface="Calibri" pitchFamily="34" charset="0"/>
              </a:rPr>
              <a:t>.انقر داخل أي من الخلايا  العمود/ الصف المراد حذفه.</a:t>
            </a:r>
          </a:p>
          <a:p>
            <a:pPr algn="justLow" eaLnBrk="1" hangingPunct="1"/>
            <a:r>
              <a:rPr lang="ar-YE" altLang="ar-IQ" b="1">
                <a:latin typeface="Calibri" pitchFamily="34" charset="0"/>
              </a:rPr>
              <a:t>2.انقر بزر الفأرة الأيسر لتظهر قائمة الخيارات.</a:t>
            </a:r>
          </a:p>
          <a:p>
            <a:pPr algn="justLow" eaLnBrk="1" hangingPunct="1"/>
            <a:r>
              <a:rPr lang="ar-YE" altLang="ar-IQ" b="1">
                <a:latin typeface="Calibri" pitchFamily="34" charset="0"/>
              </a:rPr>
              <a:t>3.انقر على</a:t>
            </a:r>
            <a:r>
              <a:rPr lang="ar-SA" altLang="ar-IQ" b="1">
                <a:latin typeface="Calibri" pitchFamily="34" charset="0"/>
              </a:rPr>
              <a:t> </a:t>
            </a:r>
            <a:r>
              <a:rPr lang="ar-YE" altLang="ar-IQ" b="1">
                <a:latin typeface="Calibri" pitchFamily="34" charset="0"/>
              </a:rPr>
              <a:t>خيار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حذف</a:t>
            </a:r>
            <a:r>
              <a:rPr lang="ar-YE" altLang="ar-IQ" b="1">
                <a:latin typeface="Calibri" pitchFamily="34" charset="0"/>
              </a:rPr>
              <a:t>) ليظهر مربع حوار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حذف الخلايا</a:t>
            </a:r>
            <a:r>
              <a:rPr lang="ar-YE" altLang="ar-IQ" b="1">
                <a:latin typeface="Calibri" pitchFamily="34" charset="0"/>
              </a:rPr>
              <a:t>) 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وعليه الخيارات الأربعة التالية:</a:t>
            </a:r>
          </a:p>
          <a:p>
            <a:pPr algn="justLow" eaLnBrk="1" hangingPunct="1"/>
            <a:r>
              <a:rPr lang="ar-YE" altLang="ar-IQ" b="1">
                <a:latin typeface="Calibri" pitchFamily="34" charset="0"/>
              </a:rPr>
              <a:t>أ  -  إزاحة الخلايا </a:t>
            </a:r>
            <a:r>
              <a:rPr lang="ar-SA" altLang="ar-IQ" b="1">
                <a:latin typeface="Calibri" pitchFamily="34" charset="0"/>
              </a:rPr>
              <a:t>إلى اليمين </a:t>
            </a:r>
            <a:r>
              <a:rPr lang="ar-YE" altLang="ar-IQ" b="1">
                <a:latin typeface="Calibri" pitchFamily="34" charset="0"/>
              </a:rPr>
              <a:t>.</a:t>
            </a:r>
          </a:p>
          <a:p>
            <a:pPr algn="justLow" eaLnBrk="1" hangingPunct="1"/>
            <a:r>
              <a:rPr lang="ar-YE" altLang="ar-IQ" b="1">
                <a:latin typeface="Calibri" pitchFamily="34" charset="0"/>
              </a:rPr>
              <a:t>ب -  إزاحة الخلايا</a:t>
            </a:r>
            <a:r>
              <a:rPr lang="ar-SA" altLang="ar-IQ" b="1">
                <a:latin typeface="Calibri" pitchFamily="34" charset="0"/>
              </a:rPr>
              <a:t> إلى الأعلى .</a:t>
            </a:r>
          </a:p>
        </p:txBody>
      </p:sp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860800"/>
            <a:ext cx="27717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258888" y="4005263"/>
            <a:ext cx="39973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YE" altLang="ar-IQ" b="1">
                <a:latin typeface="Calibri" pitchFamily="34" charset="0"/>
              </a:rPr>
              <a:t>4. حذف صف بأكمله.</a:t>
            </a:r>
          </a:p>
          <a:p>
            <a:pPr algn="justLow" eaLnBrk="1" hangingPunct="1"/>
            <a:endParaRPr lang="ar-YE" altLang="ar-IQ" b="1">
              <a:latin typeface="Calibri" pitchFamily="34" charset="0"/>
            </a:endParaRPr>
          </a:p>
          <a:p>
            <a:pPr algn="justLow" eaLnBrk="1" hangingPunct="1"/>
            <a:r>
              <a:rPr lang="ar-YE" altLang="ar-IQ" b="1">
                <a:latin typeface="Calibri" pitchFamily="34" charset="0"/>
              </a:rPr>
              <a:t>5.حذف العمود بأكمله.</a:t>
            </a:r>
          </a:p>
          <a:p>
            <a:pPr algn="justLow" eaLnBrk="1" hangingPunct="1"/>
            <a:endParaRPr lang="ar-YE" altLang="ar-IQ" b="1">
              <a:latin typeface="Calibri" pitchFamily="34" charset="0"/>
            </a:endParaRPr>
          </a:p>
          <a:p>
            <a:pPr algn="justLow" eaLnBrk="1" hangingPunct="1"/>
            <a:r>
              <a:rPr lang="ar-YE" altLang="ar-IQ" b="1">
                <a:latin typeface="Calibri" pitchFamily="34" charset="0"/>
              </a:rPr>
              <a:t>6.انقر على </a:t>
            </a:r>
            <a:r>
              <a:rPr lang="ar-SA" altLang="ar-IQ" b="1">
                <a:latin typeface="Calibri" pitchFamily="34" charset="0"/>
              </a:rPr>
              <a:t>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موافق</a:t>
            </a:r>
            <a:r>
              <a:rPr lang="ar-YE" altLang="ar-IQ" b="1">
                <a:latin typeface="Calibri" pitchFamily="34" charset="0"/>
              </a:rPr>
              <a:t> </a:t>
            </a:r>
            <a:r>
              <a:rPr lang="ar-SA" altLang="ar-IQ" b="1">
                <a:latin typeface="Calibri" pitchFamily="34" charset="0"/>
              </a:rPr>
              <a:t>)</a:t>
            </a:r>
            <a:r>
              <a:rPr lang="ar-YE" altLang="ar-IQ" b="1">
                <a:latin typeface="Calibri" pitchFamily="34" charset="0"/>
              </a:rPr>
              <a:t>ليتم مباشرة تنفيذ الخيار والخروج من مربع الحوار.</a:t>
            </a:r>
            <a:endParaRPr lang="ar-SA" altLang="ar-IQ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02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72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7556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7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0"/>
            <a:ext cx="2962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دبوس زينة 5"/>
          <p:cNvSpPr/>
          <p:nvPr/>
        </p:nvSpPr>
        <p:spPr>
          <a:xfrm>
            <a:off x="6227763" y="1268413"/>
            <a:ext cx="2592387" cy="431800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دمج الخلايا (</a:t>
            </a:r>
            <a:r>
              <a:rPr lang="en-US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Merge Cells</a:t>
            </a:r>
            <a:r>
              <a:rPr lang="ar-SA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):</a:t>
            </a:r>
            <a:endParaRPr lang="ar-SA" sz="2500" dirty="0">
              <a:solidFill>
                <a:srgbClr val="B80000"/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3860800"/>
            <a:ext cx="29337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4211638" y="1989138"/>
            <a:ext cx="4572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ar-IQ" b="1">
                <a:latin typeface="Calibri" pitchFamily="34" charset="0"/>
              </a:rPr>
              <a:t>1</a:t>
            </a:r>
            <a:r>
              <a:rPr lang="ar-YE" altLang="ar-IQ" b="1">
                <a:latin typeface="Calibri" pitchFamily="34" charset="0"/>
              </a:rPr>
              <a:t>.حدد الخلايا المراد دمجها.</a:t>
            </a:r>
            <a:endParaRPr lang="ar-SA" altLang="ar-IQ" b="1">
              <a:latin typeface="Calibri" pitchFamily="34" charset="0"/>
            </a:endParaRPr>
          </a:p>
          <a:p>
            <a:pPr eaLnBrk="1" hangingPunct="1"/>
            <a:endParaRPr lang="ar-YE" altLang="ar-IQ" b="1">
              <a:latin typeface="Calibri" pitchFamily="34" charset="0"/>
            </a:endParaRPr>
          </a:p>
          <a:p>
            <a:pPr eaLnBrk="1" hangingPunct="1"/>
            <a:r>
              <a:rPr lang="ar-YE" altLang="ar-IQ" b="1">
                <a:latin typeface="Calibri" pitchFamily="34" charset="0"/>
              </a:rPr>
              <a:t>2.انقر بزر الفأرة الأيسر لتظهر قائمة الخيارات.</a:t>
            </a: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971550" y="45815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YE" altLang="ar-IQ" b="1">
                <a:latin typeface="Calibri" pitchFamily="34" charset="0"/>
              </a:rPr>
              <a:t>3.انقر على خيار 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دمج</a:t>
            </a:r>
            <a:r>
              <a:rPr lang="ar-YE" altLang="ar-IQ" b="1">
                <a:latin typeface="Calibri" pitchFamily="34" charset="0"/>
              </a:rPr>
              <a:t> 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الخلايا</a:t>
            </a:r>
            <a:r>
              <a:rPr lang="ar-YE" altLang="ar-IQ" b="1">
                <a:latin typeface="Calibri" pitchFamily="34" charset="0"/>
              </a:rPr>
              <a:t>) ليتم مباشرة دمج الخلايا المظللة لتصبح خلية واحدة.</a:t>
            </a:r>
          </a:p>
        </p:txBody>
      </p:sp>
      <p:grpSp>
        <p:nvGrpSpPr>
          <p:cNvPr id="2" name="مجموعة 18"/>
          <p:cNvGrpSpPr>
            <a:grpSpLocks/>
          </p:cNvGrpSpPr>
          <p:nvPr/>
        </p:nvGrpSpPr>
        <p:grpSpPr bwMode="auto">
          <a:xfrm>
            <a:off x="1692275" y="1773238"/>
            <a:ext cx="4679950" cy="2735262"/>
            <a:chOff x="1691680" y="1772816"/>
            <a:chExt cx="4680520" cy="2736304"/>
          </a:xfrm>
        </p:grpSpPr>
        <p:pic>
          <p:nvPicPr>
            <p:cNvPr id="9217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772816"/>
              <a:ext cx="2867025" cy="224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رابط بشكل مرفق 11"/>
            <p:cNvCxnSpPr/>
            <p:nvPr/>
          </p:nvCxnSpPr>
          <p:spPr>
            <a:xfrm rot="10800000">
              <a:off x="2412493" y="4005691"/>
              <a:ext cx="1224112" cy="50342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>
              <a:off x="4500310" y="2781262"/>
              <a:ext cx="5763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/>
            <p:cNvCxnSpPr/>
            <p:nvPr/>
          </p:nvCxnSpPr>
          <p:spPr>
            <a:xfrm>
              <a:off x="4500310" y="2133315"/>
              <a:ext cx="18718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3266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72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7556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7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0"/>
            <a:ext cx="2962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دبوس زينة 5"/>
          <p:cNvSpPr/>
          <p:nvPr/>
        </p:nvSpPr>
        <p:spPr>
          <a:xfrm>
            <a:off x="5580063" y="1268413"/>
            <a:ext cx="3240087" cy="431800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تقسيم الخلايا (</a:t>
            </a:r>
            <a:r>
              <a:rPr lang="en-US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Split Cells</a:t>
            </a:r>
            <a:r>
              <a:rPr lang="ar-SA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):</a:t>
            </a:r>
            <a:endParaRPr lang="ar-SA" sz="2500" dirty="0">
              <a:solidFill>
                <a:srgbClr val="B80000"/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16338"/>
            <a:ext cx="18002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4652963"/>
            <a:ext cx="26797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4321175" y="1844675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ar-SA" b="1" dirty="0">
                <a:latin typeface="Calibri" pitchFamily="34" charset="0"/>
              </a:rPr>
              <a:t>1</a:t>
            </a:r>
            <a:r>
              <a:rPr lang="ar-YE" b="1" dirty="0">
                <a:latin typeface="Calibri" pitchFamily="34" charset="0"/>
              </a:rPr>
              <a:t>.  انقر داخل الخلية المراد تقسيمها.</a:t>
            </a:r>
          </a:p>
          <a:p>
            <a:pPr marL="342900" indent="-342900">
              <a:buFontTx/>
              <a:buAutoNum type="arabicPeriod" startAt="2"/>
              <a:defRPr/>
            </a:pPr>
            <a:r>
              <a:rPr lang="ar-YE" b="1" dirty="0">
                <a:latin typeface="Calibri" pitchFamily="34" charset="0"/>
              </a:rPr>
              <a:t>انقر بزر الفأرة الأيسر لتظهر قائمة الخيارات.</a:t>
            </a:r>
          </a:p>
          <a:p>
            <a:pPr marL="342900" indent="-342900">
              <a:buFontTx/>
              <a:buAutoNum type="arabicPeriod" startAt="2"/>
              <a:defRPr/>
            </a:pPr>
            <a:r>
              <a:rPr lang="ar-YE" b="1" dirty="0">
                <a:latin typeface="Calibri" pitchFamily="34" charset="0"/>
              </a:rPr>
              <a:t>انقر على خيار (</a:t>
            </a:r>
            <a:r>
              <a:rPr lang="ar-YE" b="1" dirty="0">
                <a:solidFill>
                  <a:srgbClr val="00B0F0"/>
                </a:solidFill>
                <a:latin typeface="Calibri" pitchFamily="34" charset="0"/>
              </a:rPr>
              <a:t>تقسيم الخلايا</a:t>
            </a:r>
            <a:r>
              <a:rPr lang="ar-YE" b="1" dirty="0">
                <a:latin typeface="Calibri" pitchFamily="34" charset="0"/>
              </a:rPr>
              <a:t>) ليظهر مربع حوار (</a:t>
            </a:r>
            <a:r>
              <a:rPr lang="ar-YE" b="1" dirty="0">
                <a:solidFill>
                  <a:srgbClr val="00B0F0"/>
                </a:solidFill>
                <a:latin typeface="Calibri" pitchFamily="34" charset="0"/>
              </a:rPr>
              <a:t>تقسيم الخلايا</a:t>
            </a:r>
            <a:r>
              <a:rPr lang="ar-YE" b="1" dirty="0">
                <a:latin typeface="Calibri" pitchFamily="34" charset="0"/>
              </a:rPr>
              <a:t>). </a:t>
            </a:r>
            <a:endParaRPr lang="ar-SA" b="1" dirty="0">
              <a:latin typeface="Calibri" pitchFamily="34" charset="0"/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4427538" y="3924300"/>
            <a:ext cx="433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ar-IQ" b="1">
                <a:latin typeface="Calibri" pitchFamily="34" charset="0"/>
              </a:rPr>
              <a:t>4</a:t>
            </a:r>
            <a:r>
              <a:rPr lang="ar-YE" altLang="ar-IQ" b="1">
                <a:latin typeface="Calibri" pitchFamily="34" charset="0"/>
              </a:rPr>
              <a:t>. حدد عدد الأعمدة والصفوف المراد تقسيم الخلية بها. </a:t>
            </a: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3103563" y="5302250"/>
            <a:ext cx="2727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SA" altLang="ar-IQ" b="1">
                <a:latin typeface="Calibri" pitchFamily="34" charset="0"/>
              </a:rPr>
              <a:t>5</a:t>
            </a:r>
            <a:r>
              <a:rPr lang="ar-YE" altLang="ar-IQ" b="1">
                <a:latin typeface="Calibri" pitchFamily="34" charset="0"/>
              </a:rPr>
              <a:t>.انقر </a:t>
            </a:r>
            <a:r>
              <a:rPr lang="ar-SA" altLang="ar-IQ" b="1">
                <a:latin typeface="Calibri" pitchFamily="34" charset="0"/>
              </a:rPr>
              <a:t>(</a:t>
            </a:r>
            <a:r>
              <a:rPr lang="ar-YE" altLang="ar-IQ" b="1">
                <a:solidFill>
                  <a:srgbClr val="00B0F0"/>
                </a:solidFill>
                <a:latin typeface="Calibri" pitchFamily="34" charset="0"/>
              </a:rPr>
              <a:t>موافق</a:t>
            </a:r>
            <a:r>
              <a:rPr lang="ar-SA" altLang="ar-IQ" b="1">
                <a:latin typeface="Calibri" pitchFamily="34" charset="0"/>
              </a:rPr>
              <a:t>)</a:t>
            </a:r>
            <a:r>
              <a:rPr lang="ar-YE" altLang="ar-IQ" b="1">
                <a:latin typeface="Calibri" pitchFamily="34" charset="0"/>
              </a:rPr>
              <a:t> ليتم تقسيم الخلية </a:t>
            </a:r>
            <a:endParaRPr lang="ar-SA" altLang="ar-IQ" b="1">
              <a:latin typeface="Calibri" pitchFamily="34" charset="0"/>
            </a:endParaRPr>
          </a:p>
          <a:p>
            <a:pPr algn="justLow" eaLnBrk="1" hangingPunct="1"/>
            <a:r>
              <a:rPr lang="ar-YE" altLang="ar-IQ" b="1">
                <a:latin typeface="Calibri" pitchFamily="34" charset="0"/>
              </a:rPr>
              <a:t>والخروج من مربع الحوار.</a:t>
            </a:r>
          </a:p>
        </p:txBody>
      </p:sp>
      <p:grpSp>
        <p:nvGrpSpPr>
          <p:cNvPr id="2" name="مجموعة 26"/>
          <p:cNvGrpSpPr>
            <a:grpSpLocks/>
          </p:cNvGrpSpPr>
          <p:nvPr/>
        </p:nvGrpSpPr>
        <p:grpSpPr bwMode="auto">
          <a:xfrm>
            <a:off x="1331913" y="1471613"/>
            <a:ext cx="5543550" cy="2028825"/>
            <a:chOff x="1331640" y="1472183"/>
            <a:chExt cx="5544616" cy="2028825"/>
          </a:xfrm>
        </p:grpSpPr>
        <p:pic>
          <p:nvPicPr>
            <p:cNvPr id="93197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472183"/>
              <a:ext cx="2828925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رابط بشكل مرفق 13"/>
            <p:cNvCxnSpPr/>
            <p:nvPr/>
          </p:nvCxnSpPr>
          <p:spPr>
            <a:xfrm rot="10800000">
              <a:off x="3995977" y="1556320"/>
              <a:ext cx="2016513" cy="431800"/>
            </a:xfrm>
            <a:prstGeom prst="bentConnector3">
              <a:avLst>
                <a:gd name="adj1" fmla="val 9256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/>
            <p:cNvCxnSpPr/>
            <p:nvPr/>
          </p:nvCxnSpPr>
          <p:spPr>
            <a:xfrm rot="10800000">
              <a:off x="4067428" y="2277045"/>
              <a:ext cx="10082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بشكل مرفق 24"/>
            <p:cNvCxnSpPr/>
            <p:nvPr/>
          </p:nvCxnSpPr>
          <p:spPr>
            <a:xfrm rot="10800000" flipV="1">
              <a:off x="4140467" y="2924745"/>
              <a:ext cx="2735789" cy="71438"/>
            </a:xfrm>
            <a:prstGeom prst="bentConnector3">
              <a:avLst>
                <a:gd name="adj1" fmla="val 6490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6032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0</TotalTime>
  <Words>848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Summer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shaymaa</dc:creator>
  <cp:lastModifiedBy>shaymaa</cp:lastModifiedBy>
  <cp:revision>1</cp:revision>
  <dcterms:created xsi:type="dcterms:W3CDTF">2006-08-16T00:00:00Z</dcterms:created>
  <dcterms:modified xsi:type="dcterms:W3CDTF">2019-02-18T06:24:49Z</dcterms:modified>
</cp:coreProperties>
</file>