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956" r:id="rId1"/>
  </p:sldMasterIdLst>
  <p:notesMasterIdLst>
    <p:notesMasterId r:id="rId11"/>
  </p:notesMasterIdLst>
  <p:sldIdLst>
    <p:sldId id="256" r:id="rId2"/>
    <p:sldId id="257" r:id="rId3"/>
    <p:sldId id="294" r:id="rId4"/>
    <p:sldId id="259" r:id="rId5"/>
    <p:sldId id="260" r:id="rId6"/>
    <p:sldId id="295" r:id="rId7"/>
    <p:sldId id="284" r:id="rId8"/>
    <p:sldId id="283" r:id="rId9"/>
    <p:sldId id="297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41" autoAdjust="0"/>
    <p:restoredTop sz="86415" autoAdjust="0"/>
  </p:normalViewPr>
  <p:slideViewPr>
    <p:cSldViewPr>
      <p:cViewPr>
        <p:scale>
          <a:sx n="50" d="100"/>
          <a:sy n="50" d="100"/>
        </p:scale>
        <p:origin x="-113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4B214B-5324-4E3F-AAA9-4AF0C035F17C}" type="datetimeFigureOut">
              <a:rPr lang="ar-IQ" smtClean="0"/>
              <a:pPr/>
              <a:t>11/07/1440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101CD1-3F74-41B4-A5E7-682678AE826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40392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01CD1-3F74-41B4-A5E7-682678AE8264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01CD1-3F74-41B4-A5E7-682678AE8264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11/07/1440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920880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ar-IQ" sz="3200" b="1" dirty="0" smtClean="0">
                <a:solidFill>
                  <a:schemeClr val="bg2"/>
                </a:solidFill>
              </a:rPr>
              <a:t/>
            </a:r>
            <a:br>
              <a:rPr lang="ar-IQ" sz="3200" b="1" dirty="0" smtClean="0">
                <a:solidFill>
                  <a:schemeClr val="bg2"/>
                </a:solidFill>
              </a:rPr>
            </a:br>
            <a:r>
              <a:rPr lang="ar-IQ" sz="3200" dirty="0" smtClean="0">
                <a:solidFill>
                  <a:schemeClr val="bg2"/>
                </a:solidFill>
              </a:rPr>
              <a:t/>
            </a:r>
            <a:br>
              <a:rPr lang="ar-IQ" sz="3200" dirty="0" smtClean="0">
                <a:solidFill>
                  <a:schemeClr val="bg2"/>
                </a:solidFill>
              </a:rPr>
            </a:br>
            <a:r>
              <a:rPr lang="ar-IQ" sz="3200" dirty="0" smtClean="0">
                <a:solidFill>
                  <a:schemeClr val="bg2"/>
                </a:solidFill>
              </a:rPr>
              <a:t/>
            </a:r>
            <a:br>
              <a:rPr lang="ar-IQ" sz="3200" dirty="0" smtClean="0">
                <a:solidFill>
                  <a:schemeClr val="bg2"/>
                </a:solidFill>
              </a:rPr>
            </a:br>
            <a:r>
              <a:rPr lang="ar-IQ" sz="3200" dirty="0" smtClean="0">
                <a:solidFill>
                  <a:schemeClr val="bg2"/>
                </a:solidFill>
              </a:rPr>
              <a:t/>
            </a:r>
            <a:br>
              <a:rPr lang="ar-IQ" sz="3200" dirty="0" smtClean="0">
                <a:solidFill>
                  <a:schemeClr val="bg2"/>
                </a:solidFill>
              </a:rPr>
            </a:br>
            <a:r>
              <a:rPr lang="ar-IQ" sz="3200" dirty="0" smtClean="0">
                <a:solidFill>
                  <a:schemeClr val="bg2"/>
                </a:solidFill>
              </a:rPr>
              <a:t/>
            </a:r>
            <a:br>
              <a:rPr lang="ar-IQ" sz="3200" dirty="0" smtClean="0">
                <a:solidFill>
                  <a:schemeClr val="bg2"/>
                </a:solidFill>
              </a:rPr>
            </a:br>
            <a:r>
              <a:rPr lang="ar-IQ" sz="3200" b="1" dirty="0" smtClean="0">
                <a:solidFill>
                  <a:srgbClr val="C00000"/>
                </a:solidFill>
              </a:rPr>
              <a:t/>
            </a:r>
            <a:br>
              <a:rPr lang="ar-IQ" sz="3200" b="1" dirty="0" smtClean="0">
                <a:solidFill>
                  <a:srgbClr val="C00000"/>
                </a:solidFill>
              </a:rPr>
            </a:br>
            <a:r>
              <a:rPr lang="ar-IQ" sz="3200" b="1" dirty="0" smtClean="0">
                <a:solidFill>
                  <a:srgbClr val="C00000"/>
                </a:solidFill>
              </a:rPr>
              <a:t/>
            </a:r>
            <a:br>
              <a:rPr lang="ar-IQ" sz="3200" b="1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58200" cy="4824536"/>
          </a:xfrm>
        </p:spPr>
        <p:txBody>
          <a:bodyPr>
            <a:noAutofit/>
          </a:bodyPr>
          <a:lstStyle/>
          <a:p>
            <a:pPr algn="ctr"/>
            <a:endParaRPr lang="ar-IQ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محاضرات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ar-IQ" sz="3200" b="1" dirty="0" smtClean="0">
                <a:solidFill>
                  <a:schemeClr val="tx1"/>
                </a:solidFill>
              </a:rPr>
              <a:t>لمادة حقوق الانسان /الفصل الثاني</a:t>
            </a:r>
          </a:p>
          <a:p>
            <a:pPr algn="ctr"/>
            <a:r>
              <a:rPr lang="ar-IQ" sz="3200" b="1" dirty="0" smtClean="0">
                <a:solidFill>
                  <a:schemeClr val="tx1"/>
                </a:solidFill>
                <a:cs typeface="+mj-cs"/>
              </a:rPr>
              <a:t>المرحلة الاولى</a:t>
            </a:r>
            <a:endParaRPr lang="ar-IQ" sz="32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IQ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IQ" b="1" dirty="0" smtClean="0">
                <a:solidFill>
                  <a:schemeClr val="tx1"/>
                </a:solidFill>
                <a:cs typeface="+mj-cs"/>
              </a:rPr>
              <a:t>م.م فادية حافظ جاسم </a:t>
            </a:r>
          </a:p>
          <a:p>
            <a:pPr algn="ctr"/>
            <a:r>
              <a:rPr lang="ar-IQ" b="1" dirty="0" smtClean="0">
                <a:solidFill>
                  <a:schemeClr val="tx1"/>
                </a:solidFill>
                <a:cs typeface="+mj-cs"/>
              </a:rPr>
              <a:t>كلية الحقوق / جامعة النهرين  </a:t>
            </a:r>
            <a:endParaRPr lang="ar-IQ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412776"/>
            <a:ext cx="7067128" cy="4453955"/>
          </a:xfrm>
        </p:spPr>
        <p:txBody>
          <a:bodyPr>
            <a:normAutofit/>
          </a:bodyPr>
          <a:lstStyle/>
          <a:p>
            <a:pPr lvl="1" algn="ctr"/>
            <a:r>
              <a:rPr lang="ar-IQ" sz="3600" b="1" dirty="0" smtClean="0">
                <a:solidFill>
                  <a:srgbClr val="FF0000"/>
                </a:solidFill>
              </a:rPr>
              <a:t>ما </a:t>
            </a:r>
            <a:r>
              <a:rPr lang="ar-IQ" sz="3600" b="1" dirty="0" smtClean="0">
                <a:solidFill>
                  <a:srgbClr val="FF0000"/>
                </a:solidFill>
              </a:rPr>
              <a:t>المفهوم بالحق بالمساواة </a:t>
            </a:r>
            <a:endParaRPr lang="ar-IQ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r>
              <a:rPr lang="ar-IQ" sz="1800" b="1" dirty="0" smtClean="0">
                <a:solidFill>
                  <a:srgbClr val="0070C0"/>
                </a:solidFill>
                <a:cs typeface="+mj-cs"/>
              </a:rPr>
              <a:t>اولاً : </a:t>
            </a:r>
            <a:r>
              <a:rPr lang="ar-IQ" sz="1800" b="1" dirty="0" smtClean="0">
                <a:cs typeface="+mj-cs"/>
              </a:rPr>
              <a:t>التعريف </a:t>
            </a:r>
            <a:r>
              <a:rPr lang="ar-IQ" sz="1800" b="1" dirty="0" smtClean="0">
                <a:cs typeface="+mj-cs"/>
              </a:rPr>
              <a:t>: يراد بالمساواة عدم التمييز والتفرقة بين الافراد الذين تتوفر فيهم شروط واحدة ويوجدون في ظروف واحوال واحدة , فاذا اتحدت الشروط والظروف في عدد من الافراد , عندئذ ان تتحقق المساواة بينهم , وان يتمتعوا جميعاً بحماية قانونية متساوية </a:t>
            </a:r>
            <a:r>
              <a:rPr lang="ar-IQ" sz="1800" b="1" dirty="0" smtClean="0">
                <a:cs typeface="+mj-cs"/>
              </a:rPr>
              <a:t>.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r>
              <a:rPr lang="ar-IQ" sz="2000" b="1" dirty="0" smtClean="0">
                <a:solidFill>
                  <a:srgbClr val="0070C0"/>
                </a:solidFill>
              </a:rPr>
              <a:t>ثانياً : </a:t>
            </a:r>
            <a:r>
              <a:rPr lang="ar-IQ" sz="2000" b="1" dirty="0" smtClean="0"/>
              <a:t>أهم </a:t>
            </a:r>
            <a:r>
              <a:rPr lang="ar-IQ" sz="2000" b="1" dirty="0" smtClean="0"/>
              <a:t>المظاهر :- </a:t>
            </a:r>
          </a:p>
          <a:p>
            <a:r>
              <a:rPr lang="ar-IQ" sz="2000" b="1" dirty="0" smtClean="0"/>
              <a:t>المساواة امام </a:t>
            </a:r>
            <a:r>
              <a:rPr lang="ar-IQ" sz="2000" b="1" dirty="0" smtClean="0"/>
              <a:t>القانون</a:t>
            </a:r>
            <a:endParaRPr lang="ar-IQ" sz="2000" b="1" dirty="0" smtClean="0"/>
          </a:p>
          <a:p>
            <a:r>
              <a:rPr lang="ar-IQ" sz="2000" b="1" dirty="0" smtClean="0"/>
              <a:t>مساواة امام الوظائف العامة </a:t>
            </a:r>
          </a:p>
          <a:p>
            <a:r>
              <a:rPr lang="ar-IQ" sz="2000" b="1" dirty="0" smtClean="0"/>
              <a:t>المساواة امام المرافق العامة </a:t>
            </a:r>
          </a:p>
          <a:p>
            <a:r>
              <a:rPr lang="ar-IQ" sz="2000" b="1" dirty="0" smtClean="0"/>
              <a:t>المساواة امام القضاء </a:t>
            </a:r>
          </a:p>
          <a:p>
            <a:r>
              <a:rPr lang="ar-IQ" sz="2000" b="1" dirty="0" smtClean="0"/>
              <a:t>المساواة امام الواجبات العامة والاعباء العامة </a:t>
            </a:r>
            <a:endParaRPr lang="en-US" sz="2000" b="1" dirty="0" smtClean="0"/>
          </a:p>
          <a:p>
            <a:endParaRPr lang="ar-IQ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916832"/>
            <a:ext cx="8075240" cy="3600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ar-IQ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IQ" sz="3600" b="1" dirty="0" smtClean="0">
                <a:solidFill>
                  <a:srgbClr val="FF0000"/>
                </a:solidFill>
              </a:rPr>
              <a:t>موقف الاتفاقيات الدولية من الحق في المساواة </a:t>
            </a:r>
            <a:endParaRPr lang="ar-IQ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ar-IQ" sz="3600" b="1" dirty="0" smtClean="0"/>
          </a:p>
          <a:p>
            <a:pPr algn="ctr"/>
            <a:r>
              <a:rPr lang="ar-IQ" sz="3600" b="1" dirty="0" smtClean="0"/>
              <a:t>وموقف الدستور العراقي لعام 2005 منه</a:t>
            </a:r>
            <a:endParaRPr lang="ar-IQ" sz="3600" b="1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844824"/>
            <a:ext cx="7272808" cy="3960440"/>
          </a:xfrm>
        </p:spPr>
        <p:txBody>
          <a:bodyPr>
            <a:normAutofit fontScale="92500"/>
          </a:bodyPr>
          <a:lstStyle/>
          <a:p>
            <a:pPr algn="ctr"/>
            <a:endParaRPr lang="ar-IQ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3200" dirty="0" smtClean="0">
                <a:solidFill>
                  <a:srgbClr val="FF0000"/>
                </a:solidFill>
              </a:rPr>
              <a:t>الحريات الاقتصادية والحقوق الاجتماعية</a:t>
            </a:r>
          </a:p>
          <a:p>
            <a:pPr algn="ctr">
              <a:buNone/>
            </a:pPr>
            <a:endParaRPr lang="ar-IQ" sz="3200" dirty="0" smtClean="0">
              <a:solidFill>
                <a:srgbClr val="FF0000"/>
              </a:solidFill>
            </a:endParaRPr>
          </a:p>
          <a:p>
            <a:pPr algn="just"/>
            <a:r>
              <a:rPr lang="ar-IQ" sz="2200" b="1" dirty="0" smtClean="0"/>
              <a:t>الحريات الاقتصادية تتضمن حرية التملك أو حق الملكية الفردية وحرية التجارة والصناعة وموقف الاتفاقيات الدولية والدستور العراقي لعام 2005 منها .</a:t>
            </a:r>
          </a:p>
          <a:p>
            <a:pPr algn="just"/>
            <a:endParaRPr lang="ar-IQ" sz="2200" b="1" dirty="0" smtClean="0"/>
          </a:p>
          <a:p>
            <a:pPr algn="just"/>
            <a:r>
              <a:rPr lang="ar-IQ" sz="2200" b="1" dirty="0" smtClean="0"/>
              <a:t>يراد بالحقوق الاجتماعية تحقيق العدالة الاجتماعية بين الافراد من خلال مساعدة الضعفاء  وتتضمن حق العمل  وحق الحماية ضد المرض والفقر والعجز عن العمل ( الضمان الاجتماعي ) وموقف الاتفاقيات الدولية والدستور العراقي لعام 2005 منها . </a:t>
            </a:r>
            <a:endParaRPr lang="en-US" sz="2200" b="1" dirty="0" smtClean="0"/>
          </a:p>
          <a:p>
            <a:pPr algn="ctr"/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772816"/>
            <a:ext cx="7560840" cy="3744416"/>
          </a:xfrm>
        </p:spPr>
        <p:txBody>
          <a:bodyPr/>
          <a:lstStyle/>
          <a:p>
            <a:pPr lvl="1" algn="ctr"/>
            <a:r>
              <a:rPr lang="ar-IQ" sz="3600" b="1" dirty="0" smtClean="0">
                <a:solidFill>
                  <a:srgbClr val="FF0000"/>
                </a:solidFill>
              </a:rPr>
              <a:t>الاعلانات العالمية لحقوق الانسان</a:t>
            </a:r>
            <a:endParaRPr lang="en-US" sz="3600" dirty="0" smtClean="0"/>
          </a:p>
          <a:p>
            <a:r>
              <a:rPr lang="ar-IQ" sz="2200" b="1" dirty="0" smtClean="0"/>
              <a:t>صدرت اعلانات عالمية عدة كان موضوعها حقوق الانسان ومن اهم الاعلانات الذي صدرت هي وفق الاتي :- </a:t>
            </a:r>
          </a:p>
          <a:p>
            <a:r>
              <a:rPr lang="ar-IQ" sz="2200" b="1" dirty="0" smtClean="0"/>
              <a:t>الاعلان العالمي لحقوق الانسان عام 1948 </a:t>
            </a:r>
          </a:p>
          <a:p>
            <a:r>
              <a:rPr lang="ar-IQ" sz="2200" b="1" dirty="0" smtClean="0"/>
              <a:t>اعلان طهران عام 1968</a:t>
            </a:r>
          </a:p>
          <a:p>
            <a:r>
              <a:rPr lang="ar-IQ" sz="2200" b="1" dirty="0" smtClean="0"/>
              <a:t>اعلان برنامج فيينا عام 1993 </a:t>
            </a:r>
          </a:p>
          <a:p>
            <a:r>
              <a:rPr lang="ar-IQ" sz="2200" b="1" dirty="0" smtClean="0"/>
              <a:t>اعلانات الامم المتحدة بشأن الالفية 2000</a:t>
            </a:r>
            <a:endParaRPr lang="ar-IQ" sz="2200" b="1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12974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062664" cy="2952328"/>
          </a:xfrm>
        </p:spPr>
        <p:txBody>
          <a:bodyPr>
            <a:normAutofit fontScale="90000"/>
          </a:bodyPr>
          <a:lstStyle/>
          <a:p>
            <a:pPr lvl="1" algn="ctr"/>
            <a:r>
              <a:rPr lang="ar-IQ" sz="3600" b="1" dirty="0" smtClean="0">
                <a:solidFill>
                  <a:srgbClr val="FF0000"/>
                </a:solidFill>
              </a:rPr>
              <a:t/>
            </a:r>
            <a:br>
              <a:rPr lang="ar-IQ" sz="3600" b="1" dirty="0" smtClean="0">
                <a:solidFill>
                  <a:srgbClr val="FF0000"/>
                </a:solidFill>
              </a:rPr>
            </a:br>
            <a:r>
              <a:rPr lang="ar-IQ" sz="3600" b="1" dirty="0">
                <a:solidFill>
                  <a:srgbClr val="FF0000"/>
                </a:solidFill>
              </a:rPr>
              <a:t/>
            </a:r>
            <a:br>
              <a:rPr lang="ar-IQ" sz="3600" b="1" dirty="0">
                <a:solidFill>
                  <a:srgbClr val="FF0000"/>
                </a:solidFill>
              </a:rPr>
            </a:br>
            <a:r>
              <a:rPr lang="ar-IQ" sz="3600" b="1" dirty="0" smtClean="0">
                <a:solidFill>
                  <a:srgbClr val="FF0000"/>
                </a:solidFill>
              </a:rPr>
              <a:t/>
            </a:r>
            <a:br>
              <a:rPr lang="ar-IQ" sz="3600" b="1" dirty="0" smtClean="0">
                <a:solidFill>
                  <a:srgbClr val="FF0000"/>
                </a:solidFill>
              </a:rPr>
            </a:br>
            <a:r>
              <a:rPr lang="ar-IQ" sz="3600" b="1" dirty="0">
                <a:solidFill>
                  <a:srgbClr val="FF0000"/>
                </a:solidFill>
              </a:rPr>
              <a:t/>
            </a:r>
            <a:br>
              <a:rPr lang="ar-IQ" sz="3600" b="1" dirty="0">
                <a:solidFill>
                  <a:srgbClr val="FF0000"/>
                </a:solidFill>
              </a:rPr>
            </a:br>
            <a:r>
              <a:rPr lang="ar-IQ" sz="3600" b="1" dirty="0" smtClean="0">
                <a:solidFill>
                  <a:srgbClr val="FF0000"/>
                </a:solidFill>
              </a:rPr>
              <a:t/>
            </a:r>
            <a:br>
              <a:rPr lang="ar-IQ" sz="3600" b="1" dirty="0" smtClean="0">
                <a:solidFill>
                  <a:srgbClr val="FF0000"/>
                </a:solidFill>
              </a:rPr>
            </a:br>
            <a:r>
              <a:rPr lang="ar-IQ" sz="3600" b="1" dirty="0">
                <a:solidFill>
                  <a:srgbClr val="FF0000"/>
                </a:solidFill>
              </a:rPr>
              <a:t/>
            </a:r>
            <a:br>
              <a:rPr lang="ar-IQ" sz="3600" b="1" dirty="0">
                <a:solidFill>
                  <a:srgbClr val="FF0000"/>
                </a:solidFill>
              </a:rPr>
            </a:br>
            <a:r>
              <a:rPr lang="ar-IQ" sz="3600" b="1" dirty="0" smtClean="0">
                <a:solidFill>
                  <a:srgbClr val="FF0000"/>
                </a:solidFill>
              </a:rPr>
              <a:t/>
            </a:r>
            <a:br>
              <a:rPr lang="ar-IQ" sz="3600" b="1" dirty="0" smtClean="0">
                <a:solidFill>
                  <a:srgbClr val="FF0000"/>
                </a:solidFill>
              </a:rPr>
            </a:br>
            <a:r>
              <a:rPr lang="ar-IQ" sz="3600" b="1" dirty="0" smtClean="0">
                <a:solidFill>
                  <a:srgbClr val="FF0000"/>
                </a:solidFill>
              </a:rPr>
              <a:t>حقوق الانسان في الاتفاقيات الاقليمية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IQ" sz="2400" b="1" dirty="0" smtClean="0"/>
              <a:t>تنتاول بيان حقوق الانسان في بعض الاتفاقيات الاقليمية والاشارة الى اهم خصائص كل اتفاقية من اهمها هي وفق الاتي :- </a:t>
            </a:r>
            <a:br>
              <a:rPr lang="ar-IQ" sz="2400" b="1" dirty="0" smtClean="0"/>
            </a:br>
            <a:r>
              <a:rPr lang="ar-IQ" sz="2400" b="1" dirty="0" smtClean="0"/>
              <a:t>الاتفاقية الاوربية لحقوق الانسان </a:t>
            </a:r>
            <a:br>
              <a:rPr lang="ar-IQ" sz="2400" b="1" dirty="0" smtClean="0"/>
            </a:br>
            <a:r>
              <a:rPr lang="ar-IQ" sz="2400" b="1" dirty="0" smtClean="0"/>
              <a:t>الاتفاقية الامريكية لحقوق الانسان </a:t>
            </a:r>
            <a:br>
              <a:rPr lang="ar-IQ" sz="2400" b="1" dirty="0" smtClean="0"/>
            </a:br>
            <a:r>
              <a:rPr lang="ar-IQ" sz="2400" b="1" dirty="0" smtClean="0"/>
              <a:t>الميثاق الافريقي لحقوق الانسان والشعوب لسنة 1981 </a:t>
            </a:r>
            <a:br>
              <a:rPr lang="ar-IQ" sz="2400" b="1" dirty="0" smtClean="0"/>
            </a:br>
            <a:r>
              <a:rPr lang="ar-IQ" sz="2400" b="1" dirty="0" smtClean="0"/>
              <a:t>الميثاق العربي لحقوق الانسان </a:t>
            </a:r>
            <a:r>
              <a:rPr lang="ar-IQ" sz="2400" b="1" dirty="0" smtClean="0"/>
              <a:t/>
            </a:r>
            <a:br>
              <a:rPr lang="ar-IQ" sz="2400" b="1" dirty="0" smtClean="0"/>
            </a:br>
            <a:endParaRPr lang="ar-IQ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685800" y="3565888"/>
            <a:ext cx="213792" cy="45719"/>
          </a:xfrm>
        </p:spPr>
        <p:txBody>
          <a:bodyPr>
            <a:normAutofit fontScale="25000" lnSpcReduction="20000"/>
          </a:bodyPr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i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" t="14760" r="22937" b="5861"/>
          <a:stretch>
            <a:fillRect/>
          </a:stretch>
        </p:blipFill>
        <p:spPr bwMode="auto">
          <a:xfrm>
            <a:off x="0" y="0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16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i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" t="14760" r="22937" b="4916"/>
          <a:stretch>
            <a:fillRect/>
          </a:stretch>
        </p:blipFill>
        <p:spPr bwMode="auto">
          <a:xfrm>
            <a:off x="0" y="0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11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فادية الدباغ\Desktop\ملف بور بوينت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804</TotalTime>
  <Words>192</Words>
  <Application>Microsoft Office PowerPoint</Application>
  <PresentationFormat>On-screen Show (4:3)</PresentationFormat>
  <Paragraphs>35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        </vt:lpstr>
      <vt:lpstr>Slide 2</vt:lpstr>
      <vt:lpstr>Slide 3</vt:lpstr>
      <vt:lpstr>Slide 4</vt:lpstr>
      <vt:lpstr>Slide 5</vt:lpstr>
      <vt:lpstr>       حقوق الانسان في الاتفاقيات الاقليمية  تنتاول بيان حقوق الانسان في بعض الاتفاقيات الاقليمية والاشارة الى اهم خصائص كل اتفاقية من اهمها هي وفق الاتي :-  الاتفاقية الاوربية لحقوق الانسان  الاتفاقية الامريكية لحقوق الانسان  الميثاق الافريقي لحقوق الانسان والشعوب لسنة 1981  الميثاق العربي لحقوق الانسان  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المحاضرة القانون الدولي الانساني واليآت تطبيقه في النزاعات المسلحة </dc:title>
  <dc:creator>الاءء</dc:creator>
  <cp:lastModifiedBy>فادية الدباغ</cp:lastModifiedBy>
  <cp:revision>91</cp:revision>
  <dcterms:created xsi:type="dcterms:W3CDTF">2017-11-23T10:04:52Z</dcterms:created>
  <dcterms:modified xsi:type="dcterms:W3CDTF">2019-03-17T18:47:45Z</dcterms:modified>
</cp:coreProperties>
</file>