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7CC8B98-3747-4531-BEF8-701CA7DDECC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CC8B98-3747-4531-BEF8-701CA7DDECC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CC8B98-3747-4531-BEF8-701CA7DDECC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CC8B98-3747-4531-BEF8-701CA7DDECC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C8B98-3747-4531-BEF8-701CA7DDECC9}"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7CC8B98-3747-4531-BEF8-701CA7DDECC9}"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7CC8B98-3747-4531-BEF8-701CA7DDECC9}"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7CC8B98-3747-4531-BEF8-701CA7DDECC9}"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C8B98-3747-4531-BEF8-701CA7DDECC9}"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C8B98-3747-4531-BEF8-701CA7DDECC9}"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C8B98-3747-4531-BEF8-701CA7DDECC9}"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E23217-9977-4AC2-86F8-572FD11B8DF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CC8B98-3747-4531-BEF8-701CA7DDECC9}"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E23217-9977-4AC2-86F8-572FD11B8DF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r" defTabSz="914400" rtl="1" eaLnBrk="1" fontAlgn="base" latinLnBrk="0" hangingPunct="1">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الاقتباس غير الحرفي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الباحث أحياناً يقوم باقتباس جزء من النص الأصلي ، ولكن يعبر عن معنى هذا الجزء بكلماته هو أو بأسلوبه هو ، وهنا يجب أن لا يكون ذلك على حساب المعنى الأصلي الذي قصده المؤلف الذي تم النقل عنه ، ويلاحظ أن الباحث لا يضع هنا علامة التنصيص " ...... " لأنه لا ينقل حرفياً من المصدر أو المرجع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642918"/>
          <a:ext cx="8643998" cy="5072097"/>
        </p:xfrm>
        <a:graphic>
          <a:graphicData uri="http://schemas.openxmlformats.org/drawingml/2006/table">
            <a:tbl>
              <a:tblPr rtl="1"/>
              <a:tblGrid>
                <a:gridCol w="8643998"/>
              </a:tblGrid>
              <a:tr h="563566">
                <a:tc>
                  <a:txBody>
                    <a:bodyPr/>
                    <a:lstStyle/>
                    <a:p>
                      <a:pPr algn="ctr" rtl="1">
                        <a:spcAft>
                          <a:spcPts val="0"/>
                        </a:spcAft>
                      </a:pPr>
                      <a:r>
                        <a:rPr lang="ar-IQ" sz="3200" dirty="0">
                          <a:latin typeface="Times New Roman"/>
                          <a:ea typeface="Times New Roman"/>
                          <a:cs typeface="Arial"/>
                        </a:rPr>
                        <a:t>الادارة بين العلم والفن</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4965">
                <a:tc>
                  <a:txBody>
                    <a:bodyPr/>
                    <a:lstStyle/>
                    <a:p>
                      <a:pPr algn="r" rtl="1">
                        <a:spcAft>
                          <a:spcPts val="0"/>
                        </a:spcAft>
                      </a:pPr>
                      <a:r>
                        <a:rPr lang="ar-IQ" sz="3200" dirty="0">
                          <a:latin typeface="Times New Roman"/>
                          <a:ea typeface="Times New Roman"/>
                          <a:cs typeface="Arial"/>
                        </a:rPr>
                        <a:t>(24-29) تجمع الادارة بين العلم والفن ، فالعلم يوضح المبادئ الاداريةوينظم المعرفة الادارية عموماً ويجعلها في متناول المديرين لتطبيقها .</a:t>
                      </a:r>
                      <a:endParaRPr lang="en-US" sz="3200" dirty="0">
                        <a:latin typeface="Times New Roman"/>
                        <a:ea typeface="Times New Roman"/>
                      </a:endParaRPr>
                    </a:p>
                    <a:p>
                      <a:pPr algn="ctr" rtl="1">
                        <a:spcAft>
                          <a:spcPts val="0"/>
                        </a:spcAft>
                      </a:pPr>
                      <a:r>
                        <a:rPr lang="ar-IQ" sz="3200" dirty="0">
                          <a:latin typeface="Times New Roman"/>
                          <a:ea typeface="Times New Roman"/>
                          <a:cs typeface="Arial"/>
                        </a:rPr>
                        <a:t>أما الفن فانه يبحث في كيفية تطبيق هذه المبادئ والنظريات التي افرزها العلم.</a:t>
                      </a:r>
                      <a:endParaRPr lang="en-US" sz="3200" dirty="0">
                        <a:latin typeface="Times New Roman"/>
                        <a:ea typeface="Times New Roman"/>
                      </a:endParaRPr>
                    </a:p>
                    <a:p>
                      <a:pPr algn="ctr" rtl="1">
                        <a:spcAft>
                          <a:spcPts val="0"/>
                        </a:spcAft>
                      </a:pPr>
                      <a:r>
                        <a:rPr lang="ar-IQ" sz="3200" dirty="0">
                          <a:latin typeface="Times New Roman"/>
                          <a:ea typeface="Times New Roman"/>
                          <a:cs typeface="Arial"/>
                        </a:rPr>
                        <a:t>والخلاصة أن كلاً من العلم والفن لازمان للادارة ولا غنى لاي مدير عنهما في سبيل انجاز عمله وتطبيق اهداف منظمته.</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spcAft>
                          <a:spcPts val="0"/>
                        </a:spcAft>
                      </a:pPr>
                      <a:r>
                        <a:rPr lang="ar-IQ" sz="3200" dirty="0">
                          <a:latin typeface="Times New Roman"/>
                          <a:ea typeface="Times New Roman"/>
                          <a:cs typeface="Arial"/>
                        </a:rPr>
                        <a:t>د. جميل احمد توفيق، إدارة الأعمال، 1986.</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الاقتباس المأخوذ من حاشية أو هامش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يجب أن يوضح الباحث مصدر الجزء المقتبس، وخاصة إذا كان منقولاً بدوره عن مصدر آخر، ويحقق هذا العمل فائدتين هما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الأولى : توخي الأمانة في الاقتباس والنقل عن الغير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الثانية : في حالة وجود خطأ معين في هذه الحاشية ، فان المسؤولية تقع على صاحب المصدر الذي أورد الحاشية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وفي هذه الحالة لن يذكر الباحث اسم المصدر المأخوذ منه هذه الحاشية في قائمة المراجع ألا إذا كان هذا المصدر ( مصدر الحاشية ) ضمن المراجع التي رجع إليها الباحث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الاقتباس من نص مقتبس من الاخرين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إذا كانت الفقرة واردة في النص الذي نقتبس منه ، فيجب أن نبحث عن مصدرها الاصلي ، واذا تعذر علينا ذلك فهنا يجب أن نضع علامة تميز الجزء الذي اقتبسه المصدر الذي نقوم بالاقتباس منه .</a:t>
            </a:r>
            <a:r>
              <a:rPr kumimoji="0" lang="en-US" sz="3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14282" y="500042"/>
            <a:ext cx="87154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ويتم الاقتباس غير الحرفي بأشكال مختلفة ، فأحياناً يكون في شكل خلاصة للوقائع الأساسية أو ملخصاً للنص الأصلي أو كتابة النص الأصلي ولكن بشكل مختلف فيما يسمى بإعادة الصياغة ، أيضاً يمكن عرض العناصر الأساسية فيما يعرف بالإطار، ونعرض فيما يلي لهذه الحالات وظروف استخدام كل منها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 خلاصة الوقائع الأساسية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وتكون في شكل إعادة كتابة للنص الأصلي ، ويستخدم الباحث كلماته هو للتعبير عن المعنى المقصود في النص الأصلي ، مع مراعاة نفس أسلوب الكتابة الذي اتبعه المؤلف الأصلي، وعرض نفس وجهة النظر التي تبناها وبنفس النغمة التي يرددها بدون استخدام الكلمات الأصلية للنص، ويوضح الشكل التالي مثالاً على ذلك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714355"/>
          <a:ext cx="8429684" cy="5572165"/>
        </p:xfrm>
        <a:graphic>
          <a:graphicData uri="http://schemas.openxmlformats.org/drawingml/2006/table">
            <a:tbl>
              <a:tblPr rtl="1"/>
              <a:tblGrid>
                <a:gridCol w="8429684"/>
              </a:tblGrid>
              <a:tr h="696521">
                <a:tc>
                  <a:txBody>
                    <a:bodyPr/>
                    <a:lstStyle/>
                    <a:p>
                      <a:pPr algn="ctr" rtl="1">
                        <a:spcAft>
                          <a:spcPts val="0"/>
                        </a:spcAft>
                      </a:pPr>
                      <a:r>
                        <a:rPr lang="en-US" sz="3600" dirty="0">
                          <a:latin typeface="Arial"/>
                          <a:ea typeface="Times New Roman"/>
                        </a:rPr>
                        <a:t>Organizational Success</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2603">
                <a:tc>
                  <a:txBody>
                    <a:bodyPr/>
                    <a:lstStyle/>
                    <a:p>
                      <a:pPr algn="l" rtl="0">
                        <a:spcAft>
                          <a:spcPts val="0"/>
                        </a:spcAft>
                      </a:pPr>
                      <a:r>
                        <a:rPr lang="en-US" sz="3600" dirty="0">
                          <a:latin typeface="Arial"/>
                          <a:ea typeface="Times New Roman"/>
                        </a:rPr>
                        <a:t>(20) </a:t>
                      </a:r>
                      <a:r>
                        <a:rPr lang="en-US" sz="3600" dirty="0" err="1">
                          <a:latin typeface="Arial"/>
                          <a:ea typeface="Times New Roman"/>
                        </a:rPr>
                        <a:t>Glueck</a:t>
                      </a:r>
                      <a:r>
                        <a:rPr lang="en-US" sz="3600" dirty="0">
                          <a:latin typeface="Arial"/>
                          <a:ea typeface="Times New Roman"/>
                        </a:rPr>
                        <a:t> refers to organizational  success as the ability of the organization to survive and meet its objectives.</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3041">
                <a:tc>
                  <a:txBody>
                    <a:bodyPr/>
                    <a:lstStyle/>
                    <a:p>
                      <a:pPr algn="ctr" rtl="0">
                        <a:spcAft>
                          <a:spcPts val="0"/>
                        </a:spcAft>
                      </a:pPr>
                      <a:r>
                        <a:rPr lang="en-US" sz="3600" dirty="0">
                          <a:latin typeface="Arial"/>
                          <a:ea typeface="Times New Roman"/>
                        </a:rPr>
                        <a:t>William </a:t>
                      </a:r>
                      <a:r>
                        <a:rPr lang="en-US" sz="3600" dirty="0" err="1">
                          <a:latin typeface="Arial"/>
                          <a:ea typeface="Times New Roman"/>
                        </a:rPr>
                        <a:t>F.Glueck</a:t>
                      </a:r>
                      <a:r>
                        <a:rPr lang="en-US" sz="3600" dirty="0">
                          <a:latin typeface="Arial"/>
                          <a:ea typeface="Times New Roman"/>
                        </a:rPr>
                        <a:t>, </a:t>
                      </a:r>
                      <a:r>
                        <a:rPr lang="en-US" sz="3600" dirty="0" err="1">
                          <a:latin typeface="Arial"/>
                          <a:ea typeface="Times New Roman"/>
                        </a:rPr>
                        <a:t>Mnagement</a:t>
                      </a:r>
                      <a:r>
                        <a:rPr lang="en-US" sz="3600" dirty="0">
                          <a:latin typeface="Arial"/>
                          <a:ea typeface="Times New Roman"/>
                        </a:rPr>
                        <a:t>, 1977.</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 الملخص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هنا يعبر الباحث باسلوبه عن الأفكار الاساسية الواردة في النص الاصلي ليختصر هذا النص إذا كان مطولاً أو ليعرض ملخصاً لدراسة سابقة أو كتاب أو مقالة.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ويلاحظ أن التلخيص هنا يختلف عن عرض خلاصة للوقائع الاساسية التي يحتويها النص الاصلي والواردة في البند السابق ( أ ) ، لاننا في عرض الوقائع الاساسية نستخدم نفس افكار المؤلف الاصلي والمعنى الذي يقصده تماماً ، ولكن بكلمات مختلفة ، أما في التلخيص أو الملخص فاننا نختصر النص الاصلي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ويوضح الشكل التالي كيفية كتابة الملخص عند الاقتباس غير الحرفي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4" y="285729"/>
          <a:ext cx="8858312" cy="6357981"/>
        </p:xfrm>
        <a:graphic>
          <a:graphicData uri="http://schemas.openxmlformats.org/drawingml/2006/table">
            <a:tbl>
              <a:tblPr rtl="1"/>
              <a:tblGrid>
                <a:gridCol w="8858312"/>
              </a:tblGrid>
              <a:tr h="577998">
                <a:tc>
                  <a:txBody>
                    <a:bodyPr/>
                    <a:lstStyle/>
                    <a:p>
                      <a:pPr algn="ctr" rtl="1">
                        <a:spcAft>
                          <a:spcPts val="0"/>
                        </a:spcAft>
                      </a:pPr>
                      <a:r>
                        <a:rPr lang="ar-IQ" sz="3600">
                          <a:latin typeface="Times New Roman"/>
                          <a:ea typeface="Times New Roman"/>
                          <a:cs typeface="Arial"/>
                        </a:rPr>
                        <a:t>تقبل المخاطرة والعوامل المؤثرة فيها </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3987">
                <a:tc>
                  <a:txBody>
                    <a:bodyPr/>
                    <a:lstStyle/>
                    <a:p>
                      <a:pPr algn="r" rtl="1">
                        <a:spcAft>
                          <a:spcPts val="0"/>
                        </a:spcAft>
                      </a:pPr>
                      <a:r>
                        <a:rPr lang="ar-IQ" sz="3600" dirty="0">
                          <a:latin typeface="Times New Roman"/>
                          <a:ea typeface="Times New Roman"/>
                          <a:cs typeface="Arial"/>
                        </a:rPr>
                        <a:t>عرضت هذه الدراسة لقياس درجة تقبل المخاطرة لدى المدير المصري في بعض المنظمات، واوضحت أن درجة تقبل المخاطرة لدى المدير لا تختلف حسب النوع ( ذكر / انثى )، ولكنها تختلف حسب نوع المنظمة ( حكومية / منظمات اعمال )، وتختلف ايضاً حسب درجة التعليم ( المؤهل التعليمي )، وانتهت الدراسة إلى اقتراح عدة محاور لتحسين درجة تقبل المخاطرة، والحد من ظاهرة تحاشيها لدى المدير في الاجلين الطويل والقصير . </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996">
                <a:tc>
                  <a:txBody>
                    <a:bodyPr/>
                    <a:lstStyle/>
                    <a:p>
                      <a:pPr algn="ctr" rtl="1">
                        <a:spcAft>
                          <a:spcPts val="0"/>
                        </a:spcAft>
                      </a:pPr>
                      <a:r>
                        <a:rPr lang="ar-IQ" sz="3600" dirty="0">
                          <a:latin typeface="Times New Roman"/>
                          <a:ea typeface="Times New Roman"/>
                          <a:cs typeface="Arial"/>
                        </a:rPr>
                        <a:t>د. عادل ريان ، درجة تقبل المخاطرة لدى المدير المصري ، 1993 .</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 اعادة الصياغة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يجب توخي الحذر عند القيام باعادة صياغة النص الاصلي حتى لا يقع الباحث في شرك مايسمى بانتحال صفة المؤلف الاصلي أو انتحال كلماته وعباراته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لكي يتجنب الباحث هذه المشكلة يجب عليه أن يقرأ النص الاصلي ثم يبدأ في الكتابة أو اعادة الصياغة ، ويفضل اعادة صياغة النص الاصلي في الحالات التالية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عندما يرغب الباحث في تبسيط الكلمات الصعبة أو بعض الكلمات المتخصصة التي لا يفهمها ألا القليل من المشتغلين بالتخصص.</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لتوضيح أو شرح بعض المفاهيم.</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عندما تتداخل فكرة النص الاصلي مع سياق ما يعرضه الباحث من افكار ، والمثال التالي يوضح كيفية اعادة الصياغة :</a:t>
            </a:r>
          </a:p>
          <a:p>
            <a:pPr marL="0" marR="0" lvl="0" indent="0" algn="r" defTabSz="914400" rtl="1" eaLnBrk="0" fontAlgn="base" latinLnBrk="0" hangingPunct="0">
              <a:lnSpc>
                <a:spcPct val="100000"/>
              </a:lnSpc>
              <a:spcBef>
                <a:spcPct val="0"/>
              </a:spcBef>
              <a:spcAft>
                <a:spcPct val="0"/>
              </a:spcAft>
              <a:buClrTx/>
              <a:buSzTx/>
              <a:tabLst/>
            </a:pP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142844" y="3714752"/>
          <a:ext cx="8715436" cy="2926080"/>
        </p:xfrm>
        <a:graphic>
          <a:graphicData uri="http://schemas.openxmlformats.org/drawingml/2006/table">
            <a:tbl>
              <a:tblPr rtl="1"/>
              <a:tblGrid>
                <a:gridCol w="8715436"/>
              </a:tblGrid>
              <a:tr h="0">
                <a:tc>
                  <a:txBody>
                    <a:bodyPr/>
                    <a:lstStyle/>
                    <a:p>
                      <a:pPr algn="ctr" rtl="1">
                        <a:spcAft>
                          <a:spcPts val="0"/>
                        </a:spcAft>
                      </a:pPr>
                      <a:r>
                        <a:rPr lang="ar-IQ" sz="3200" dirty="0">
                          <a:latin typeface="Times New Roman"/>
                          <a:ea typeface="Times New Roman"/>
                          <a:cs typeface="Arial"/>
                        </a:rPr>
                        <a:t>مفهوم الادارة</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spcAft>
                          <a:spcPts val="0"/>
                        </a:spcAft>
                      </a:pPr>
                      <a:r>
                        <a:rPr lang="ar-IQ" sz="3200" dirty="0">
                          <a:latin typeface="Times New Roman"/>
                          <a:ea typeface="Times New Roman"/>
                          <a:cs typeface="Arial"/>
                        </a:rPr>
                        <a:t>(10) ويرى البعض أن الادارة هي عبارة عن مجموعة الوظائف المتمثلة في التخطيط والتنظيم والتوجيه والتشكيل والرقابة والتي تعمل على تحقيق اهداف معينة من خلال الاستغلال الامثل للموارد المادية والبشرية .</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spcAft>
                          <a:spcPts val="0"/>
                        </a:spcAft>
                      </a:pPr>
                      <a:r>
                        <a:rPr lang="ar-IQ" sz="3200" dirty="0">
                          <a:latin typeface="Times New Roman"/>
                          <a:ea typeface="Times New Roman"/>
                          <a:cs typeface="Arial"/>
                        </a:rPr>
                        <a:t>د. جميل احمد توفيق، إدارة الأعمال، 1986.</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 ذكر الخطوط العريضة للنص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يقوم الباحث هنا بذكر الخطوط العريضة للنص في محاولة لتحقيق هذا النص، وبدلاً من ذكره كاملاً يتم عرض عناصره الاساسية بشكل ملخص، وقد يلجأ الباحث إلى هذا الاسلوب لتلخيص فقرة أو صفحة أو فصل كامل، كما موضح في الشكل التالي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791</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2018-12-17T21:32:37Z</dcterms:created>
  <dcterms:modified xsi:type="dcterms:W3CDTF">2018-12-17T21:34:47Z</dcterms:modified>
</cp:coreProperties>
</file>