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2797AB40-2434-485C-85D8-2D223E78ECB9}"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089F70E-5879-4422-B3A7-F1B90AADE340}"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797AB40-2434-485C-85D8-2D223E78ECB9}"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089F70E-5879-4422-B3A7-F1B90AADE340}"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797AB40-2434-485C-85D8-2D223E78ECB9}"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089F70E-5879-4422-B3A7-F1B90AADE340}"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797AB40-2434-485C-85D8-2D223E78ECB9}"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089F70E-5879-4422-B3A7-F1B90AADE340}"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97AB40-2434-485C-85D8-2D223E78ECB9}"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089F70E-5879-4422-B3A7-F1B90AADE340}"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2797AB40-2434-485C-85D8-2D223E78ECB9}"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089F70E-5879-4422-B3A7-F1B90AADE340}"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2797AB40-2434-485C-85D8-2D223E78ECB9}" type="datetimeFigureOut">
              <a:rPr lang="ar-IQ" smtClean="0"/>
              <a:t>10/04/1440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089F70E-5879-4422-B3A7-F1B90AADE340}"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2797AB40-2434-485C-85D8-2D223E78ECB9}" type="datetimeFigureOut">
              <a:rPr lang="ar-IQ" smtClean="0"/>
              <a:t>10/04/1440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089F70E-5879-4422-B3A7-F1B90AADE340}"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97AB40-2434-485C-85D8-2D223E78ECB9}" type="datetimeFigureOut">
              <a:rPr lang="ar-IQ" smtClean="0"/>
              <a:t>10/04/1440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089F70E-5879-4422-B3A7-F1B90AADE340}"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97AB40-2434-485C-85D8-2D223E78ECB9}"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089F70E-5879-4422-B3A7-F1B90AADE340}"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97AB40-2434-485C-85D8-2D223E78ECB9}"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089F70E-5879-4422-B3A7-F1B90AADE340}"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797AB40-2434-485C-85D8-2D223E78ECB9}" type="datetimeFigureOut">
              <a:rPr lang="ar-IQ" smtClean="0"/>
              <a:t>10/04/1440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089F70E-5879-4422-B3A7-F1B90AADE340}"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214282" y="285728"/>
            <a:ext cx="8643998"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ثالثـاً: تحديد أبعاد البحث وأسئلته وأهدافـه :</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4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إذا جاز اعتبار الخطوتين السابقتين مرحلةً فإنَّ المرحلة التالية لها وهي المرحلة الثانية تبدأ بهذه الخطوة التي تتألَّف من خطوات لتشكِّل هذه المرحلة، وأبرز تلك الخطوات الآتي:</a:t>
            </a:r>
            <a:endParaRPr kumimoji="0" lang="ar-SA"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142844" y="1"/>
            <a:ext cx="8858312"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96875" algn="justLow" defTabSz="914400" rtl="1" eaLnBrk="1" fontAlgn="base" latinLnBrk="0" hangingPunct="1">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أ </a:t>
            </a:r>
            <a:r>
              <a:rPr kumimoji="0" lang="ar-SA"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تحديد دوافع اختيار الباحث  لموضوع بحثـه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396875" algn="justLow" defTabSz="914400" rtl="1"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هنا تكون قد تبلورت لدى الباحث أسبابٌ ودوافع لاختياره موضوع بحثه فعليه أن يحدِّدها بوضوح لتكونَ مقنعةً للقارئ المختصِّ ليتابع قراءة بحثه، ولتكون ممهِّدةً له الطريق للسير في بحثه، ويُنْصَح الباحثون في ذلك أن لا يفتعلوا الأسبابَ والدوافعَ ليضيفوا أهميَّةً زائفة على أبحاثهم فسرعان ما يكتشف المختصُّون ذلك فينصرفون عنها وعن الاستفادة منها.</a:t>
            </a:r>
            <a:endParaRPr lang="ar-IQ" sz="3600" dirty="0" smtClean="0">
              <a:latin typeface="Arial" pitchFamily="34" charset="0"/>
              <a:ea typeface="Times New Roman" pitchFamily="18" charset="0"/>
              <a:cs typeface="Arial" pitchFamily="34" charset="0"/>
            </a:endParaRPr>
          </a:p>
          <a:p>
            <a:r>
              <a:rPr lang="ar-SA" sz="3600" dirty="0" smtClean="0">
                <a:solidFill>
                  <a:srgbClr val="FF0000"/>
                </a:solidFill>
              </a:rPr>
              <a:t>ب</a:t>
            </a:r>
            <a:r>
              <a:rPr lang="ar-SA" sz="3600" b="1" dirty="0" smtClean="0">
                <a:solidFill>
                  <a:srgbClr val="FF0000"/>
                </a:solidFill>
              </a:rPr>
              <a:t>- الأبعاد المكانيَّة والزمانيَّة والعلميَّة لموضوع بحثـه</a:t>
            </a:r>
            <a:r>
              <a:rPr lang="ar-SA" sz="3600" dirty="0" smtClean="0">
                <a:solidFill>
                  <a:srgbClr val="FF0000"/>
                </a:solidFill>
              </a:rPr>
              <a:t>:</a:t>
            </a:r>
            <a:endParaRPr lang="en-US" sz="3600" dirty="0" smtClean="0">
              <a:solidFill>
                <a:srgbClr val="FF0000"/>
              </a:solidFill>
            </a:endParaRPr>
          </a:p>
          <a:p>
            <a:r>
              <a:rPr lang="ar-SA" sz="3600" dirty="0" smtClean="0">
                <a:solidFill>
                  <a:srgbClr val="FF0000"/>
                </a:solidFill>
              </a:rPr>
              <a:t>على الباحث أن يحدِّد </a:t>
            </a:r>
            <a:r>
              <a:rPr lang="ar-SA" sz="3600" b="1" dirty="0" smtClean="0">
                <a:solidFill>
                  <a:srgbClr val="FF0000"/>
                </a:solidFill>
              </a:rPr>
              <a:t>أبعاد بحثه المكانيَّة والزمانيَّة والعلميَّة</a:t>
            </a:r>
            <a:r>
              <a:rPr lang="ar-SA" sz="3600" dirty="0" smtClean="0">
                <a:solidFill>
                  <a:srgbClr val="FF0000"/>
                </a:solidFill>
              </a:rPr>
              <a:t> بإيضـاح مجاله التطبيقيِّ أي بتحديد المكان أو المنطقة أو مجتمع البحث ومفرداته</a:t>
            </a:r>
            <a:r>
              <a:rPr lang="ar-IQ" sz="3600" dirty="0" smtClean="0">
                <a:solidFill>
                  <a:srgbClr val="FF0000"/>
                </a:solidFill>
              </a:rPr>
              <a:t>.</a:t>
            </a:r>
            <a:endParaRPr kumimoji="0" lang="ar-IQ" sz="3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142844" y="142852"/>
            <a:ext cx="8858312"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جـ- </a:t>
            </a:r>
            <a:r>
              <a:rPr kumimoji="0" lang="ar-SA"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أسئلة البحث:</a:t>
            </a: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في ضوء ما سبق يمكن للباحث أن يحدِّد أسئلة بحثه التي يسعى البحثُ مستقبلاً للتوصُّل إلى إجاباتها وذلك بصياغتها صياغة دقيقة</a:t>
            </a:r>
            <a:r>
              <a:rPr kumimoji="0" lang="en-US" sz="36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ChangeArrowheads="1"/>
          </p:cNvSpPr>
          <p:nvPr/>
        </p:nvSpPr>
        <p:spPr bwMode="auto">
          <a:xfrm>
            <a:off x="142844" y="0"/>
            <a:ext cx="8858312" cy="60631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96875" algn="justLow" defTabSz="914400" rtl="1" eaLnBrk="1" fontAlgn="base" latinLnBrk="0" hangingPunct="1">
              <a:lnSpc>
                <a:spcPct val="100000"/>
              </a:lnSpc>
              <a:spcBef>
                <a:spcPct val="0"/>
              </a:spcBef>
              <a:spcAft>
                <a:spcPct val="0"/>
              </a:spcAft>
              <a:buClrTx/>
              <a:buSzTx/>
              <a:buFontTx/>
              <a:buNone/>
              <a:tabLst/>
            </a:pPr>
            <a:r>
              <a:rPr kumimoji="0" lang="ar-SA" sz="3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د - </a:t>
            </a:r>
            <a:r>
              <a:rPr kumimoji="0" lang="ar-SA" sz="36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أهداف البحث:</a:t>
            </a:r>
            <a:endParaRPr kumimoji="0" lang="en-US" sz="3600" b="0" i="0" u="none" strike="noStrike" cap="none" normalizeH="0" baseline="0" dirty="0" smtClean="0">
              <a:ln>
                <a:noFill/>
              </a:ln>
              <a:solidFill>
                <a:srgbClr val="FF0000"/>
              </a:solidFill>
              <a:effectLst/>
              <a:latin typeface="Arial" pitchFamily="34" charset="0"/>
              <a:cs typeface="Arial" pitchFamily="34" charset="0"/>
            </a:endParaRPr>
          </a:p>
          <a:p>
            <a:pPr marL="0" marR="0" lvl="0" indent="396875" algn="justLow" defTabSz="914400" rtl="1" eaLnBrk="0" fontAlgn="base" latinLnBrk="0" hangingPunct="0">
              <a:lnSpc>
                <a:spcPct val="100000"/>
              </a:lnSpc>
              <a:spcBef>
                <a:spcPct val="0"/>
              </a:spcBef>
              <a:spcAft>
                <a:spcPct val="0"/>
              </a:spcAft>
              <a:buClrTx/>
              <a:buSzTx/>
              <a:buFontTx/>
              <a:buNone/>
              <a:tabLst/>
            </a:pPr>
            <a:r>
              <a:rPr kumimoji="0" lang="ar-SA"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الهدف من البحث يفهم عادة على أنَّه السبب الذي من أجله قام الباحث ببحثه، ويمكن أن تشملَ أهداف البحث بيان بالاستخدامات الممكنة لنتائجه وشرح قيمة هذا البحث، وعموماً لا يمكن أن تدلَّ أهداف البحث على تحديد مشكلته (موضوعه)، فالباحثُ عادة وبعد أن يحدِّدَ أسئلة بحثه ينتقل خطوةً إلى ترجمتها بصياغتها على شكل أهدافٍ يوضِّحها تحت عنوان بارز، فالباحث حين يختار لبحثـه موضوعاً معيَّناً (مشكلة بحثيَّة) يهدف في النهاية إلى إثبات قضيَّة معيَّنة أو نفيها أو استخلاص نتائج محدَّدة، وتحديد الأهداف هو مفتاحُ النجاح في البحوث، فقد يشعر الباحثُ أثناء البحث بالإحباط أو الارتباك، وقد لا يدري إن كانت الحقائق التي جمعها ملائمة أو كافية، </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785794"/>
            <a:ext cx="8072494" cy="3970318"/>
          </a:xfrm>
          <a:prstGeom prst="rect">
            <a:avLst/>
          </a:prstGeom>
        </p:spPr>
        <p:txBody>
          <a:bodyPr wrap="square">
            <a:spAutoFit/>
          </a:bodyPr>
          <a:lstStyle/>
          <a:p>
            <a:pPr algn="just"/>
            <a:r>
              <a:rPr lang="ar-SA" sz="3600" dirty="0" smtClean="0">
                <a:latin typeface="Arial" pitchFamily="34" charset="0"/>
                <a:ea typeface="Times New Roman" pitchFamily="18" charset="0"/>
                <a:cs typeface="Arial" pitchFamily="34" charset="0"/>
              </a:rPr>
              <a:t>ولا يسعفه في مثل هذه المواقف إلاَّ الأهداف المحدَّدة، فتحديد الأهداف ذو صلة قويَّة بتحديد مشكلة البحث، وهو لاحق لا سابق لتحديدها، والباحث الذي يجيد تحديد وحصر موضوعه أكثر قدرةً على صياغة أهداف بحثه، وما تحديدُ أهداف البحث إلاَّ تحديدٌ لمحاوره التي سيتناولها الباحث من خلالها، ومن المبادئ التي يمكن الاسترشاد بها عند كتابة أهداف البحث المبادئُ الآتـية:</a:t>
            </a:r>
            <a:endParaRPr lang="ar-IQ"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285720" y="142852"/>
            <a:ext cx="8643998"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96875" algn="justLow" defTabSz="914400" rtl="1" eaLnBrk="1" fontAlgn="base" latinLnBrk="0" hangingPunct="1">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أن تكونَ أهداف البحث ذات صلة بطبيعة مشكلة البحث.</a:t>
            </a:r>
            <a:endParaRPr kumimoji="0" lang="en-US"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396875" algn="justLow" defTabSz="914400" rtl="1"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396875" algn="justLow" defTabSz="914400" rtl="1"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أن يتذكَّرَ الباحث دائماً أنَّ الأهداف المحدَّدة خيرٌ من الأهداف العامَّة.</a:t>
            </a:r>
            <a:endParaRPr kumimoji="0" lang="en-US"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396875" algn="justLow" defTabSz="914400" rtl="1"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396875" algn="justLow" defTabSz="914400" rtl="1"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أن تكونَ الأهداف واضحة لا غامضة تربك الباحث.</a:t>
            </a:r>
            <a:endParaRPr kumimoji="0" lang="en-US"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396875" algn="justLow" defTabSz="914400" rtl="1"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396875" algn="justLow" defTabSz="914400" rtl="1"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 أن يختبرَ وضوح الأهداف بصياغتها على شكل أسئلة.</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385</Words>
  <Application>Microsoft Office PowerPoint</Application>
  <PresentationFormat>On-screen Show (4:3)</PresentationFormat>
  <Paragraphs>18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Nasser</dc:creator>
  <cp:lastModifiedBy>Nasser</cp:lastModifiedBy>
  <cp:revision>1</cp:revision>
  <dcterms:created xsi:type="dcterms:W3CDTF">2018-12-17T21:24:00Z</dcterms:created>
  <dcterms:modified xsi:type="dcterms:W3CDTF">2018-12-17T21:26:45Z</dcterms:modified>
</cp:coreProperties>
</file>