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085F4D6-CBED-49FF-8BF9-2C87F7A25E8B}" type="datetimeFigureOut">
              <a:rPr lang="ar-IQ" smtClean="0"/>
              <a:t>10/04/1440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2F4BE81-B680-46BF-BE72-EB9DA0EB1795}" type="slidenum">
              <a:rPr lang="ar-IQ" smtClean="0"/>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1B56EDC8-04D5-4BF3-80C4-0A829ADE85A8}" type="slidenum">
              <a:rPr lang="ar-IQ" smtClean="0"/>
              <a:pPr/>
              <a:t>4</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22CA7890-BABF-4D8E-BFDC-6F59CDC54B76}"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AFC6E2-AF14-41DE-9354-EA58293E9C7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2CA7890-BABF-4D8E-BFDC-6F59CDC54B76}"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AFC6E2-AF14-41DE-9354-EA58293E9C7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2CA7890-BABF-4D8E-BFDC-6F59CDC54B76}"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AFC6E2-AF14-41DE-9354-EA58293E9C7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2CA7890-BABF-4D8E-BFDC-6F59CDC54B76}"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AFC6E2-AF14-41DE-9354-EA58293E9C7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CA7890-BABF-4D8E-BFDC-6F59CDC54B76}"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AFC6E2-AF14-41DE-9354-EA58293E9C7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2CA7890-BABF-4D8E-BFDC-6F59CDC54B76}"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5AFC6E2-AF14-41DE-9354-EA58293E9C7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22CA7890-BABF-4D8E-BFDC-6F59CDC54B76}" type="datetimeFigureOut">
              <a:rPr lang="ar-IQ" smtClean="0"/>
              <a:t>10/04/1440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5AFC6E2-AF14-41DE-9354-EA58293E9C7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22CA7890-BABF-4D8E-BFDC-6F59CDC54B76}" type="datetimeFigureOut">
              <a:rPr lang="ar-IQ" smtClean="0"/>
              <a:t>10/04/1440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5AFC6E2-AF14-41DE-9354-EA58293E9C7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CA7890-BABF-4D8E-BFDC-6F59CDC54B76}" type="datetimeFigureOut">
              <a:rPr lang="ar-IQ" smtClean="0"/>
              <a:t>10/04/1440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5AFC6E2-AF14-41DE-9354-EA58293E9C7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CA7890-BABF-4D8E-BFDC-6F59CDC54B76}"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5AFC6E2-AF14-41DE-9354-EA58293E9C7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CA7890-BABF-4D8E-BFDC-6F59CDC54B76}"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5AFC6E2-AF14-41DE-9354-EA58293E9C7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2CA7890-BABF-4D8E-BFDC-6F59CDC54B76}" type="datetimeFigureOut">
              <a:rPr lang="ar-IQ" smtClean="0"/>
              <a:t>10/04/1440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5AFC6E2-AF14-41DE-9354-EA58293E9C7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642918"/>
            <a:ext cx="7929618" cy="6186309"/>
          </a:xfrm>
          <a:prstGeom prst="rect">
            <a:avLst/>
          </a:prstGeom>
        </p:spPr>
        <p:txBody>
          <a:bodyPr wrap="square">
            <a:spAutoFit/>
          </a:bodyPr>
          <a:lstStyle/>
          <a:p>
            <a:r>
              <a:rPr lang="ar-SA" sz="3600" b="1" dirty="0" smtClean="0"/>
              <a:t>خطواتُ البحث العلميِّ ومراحله</a:t>
            </a:r>
            <a:endParaRPr lang="ar-IQ" sz="3600" b="1" dirty="0" smtClean="0"/>
          </a:p>
          <a:p>
            <a:endParaRPr lang="ar-IQ" sz="3600" dirty="0" smtClean="0"/>
          </a:p>
          <a:p>
            <a:endParaRPr lang="ar-IQ" sz="3600" dirty="0" smtClean="0"/>
          </a:p>
          <a:p>
            <a:endParaRPr lang="ar-IQ" sz="3600" dirty="0" smtClean="0"/>
          </a:p>
          <a:p>
            <a:endParaRPr lang="ar-IQ" sz="3600" dirty="0" smtClean="0"/>
          </a:p>
          <a:p>
            <a:endParaRPr lang="ar-IQ" sz="3600" dirty="0" smtClean="0"/>
          </a:p>
          <a:p>
            <a:endParaRPr lang="ar-IQ" sz="3600" dirty="0" smtClean="0"/>
          </a:p>
          <a:p>
            <a:endParaRPr lang="ar-IQ" sz="3600" dirty="0" smtClean="0"/>
          </a:p>
          <a:p>
            <a:endParaRPr lang="ar-IQ" sz="3600" dirty="0" smtClean="0"/>
          </a:p>
          <a:p>
            <a:endParaRPr lang="ar-IQ" sz="3600" dirty="0" smtClean="0"/>
          </a:p>
          <a:p>
            <a:endParaRPr lang="ar-IQ" sz="3600" dirty="0"/>
          </a:p>
        </p:txBody>
      </p:sp>
      <p:sp>
        <p:nvSpPr>
          <p:cNvPr id="27649" name="Rectangle 1"/>
          <p:cNvSpPr>
            <a:spLocks noChangeArrowheads="1"/>
          </p:cNvSpPr>
          <p:nvPr/>
        </p:nvSpPr>
        <p:spPr bwMode="auto">
          <a:xfrm>
            <a:off x="571472" y="1428736"/>
            <a:ext cx="828680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أولاً: الشعورُ والإحساسُ بمشكلة البحث :</a:t>
            </a:r>
            <a:endPar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يعدُّ الشعورُ والإحساسُ بمشكلة البحث نقطةَ البداية في البحث العلميِّ، والإحساس بالمشكلة مرتبط باستعمال الفكرة والتفكير لإيجاد الحلول المناسبة بصورة موضوعيَّة علميَّة، فهو إذن محكٌّ للفكر ولإثارة التفكير بصورةٍ مستمرَّة ومنتظمة ما دامت المشكلة قائمة وبحاجة إلى حلٍّ، وتنبع مشكلة البحث من شعور الباحث بحيرة وغموض تجاه موضوع معيَّن، ومن الضروريِّ التمييز بين مشكلة البحث ومشكلات الحياة العاديَّة، فمشكلةُ البحث هي موضوع الدراسة، أو هي كما عرَّفها القاضي كلُّ ما يحتاج إلى حلٍّ وإظهار نتائج، أو هي تساؤل يدور في ذهن الباحث حول موضوع غامضٍ يحتاج إلى تفسير،</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500034" y="642918"/>
            <a:ext cx="850112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96875" algn="justLow"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وعموماً فمشكلة الدراسة قد تكون نتيجةً لما يلي :</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الشعور بعدم الرضا.</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الإحساس بوجود خطأٍ ما.</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الحاجة لأداء شيءٍ جديد.</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تحسين الوضع الحالي في مجالٍ ما.</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توفير أفكار جديدة في حلِّ مشكلة موجودة ومعروفة مسبقاً.</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14282" y="285728"/>
            <a:ext cx="8786874"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96875" algn="justLow"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منابع مشكلات البحوث ومصادرها:</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يعاني طلاَّب الدراسات العليا كباحثين مبتدئين من التوصُّل إلى مشكلات أبحاثهم ويلجأ بعضهم إلى الاستعانة بأساتذتهم أو مرشديهم وقد يطرح عليهم بعضُ أولئك مشكلاتٍ تستحقُّ الدراسة ولكنَّ ذلك يجعلهم أقلُّ حماسة وبالتالي أقل جهداً ومثابرة ممَّا يجعلهم يحقِّقون نجاحاتٍ أدنى من أولئك الذين توصَّلوا إلى تحديد مشكلاتِ دراساتهم بأنفسهم ويُنْصَحُ الباحثون المبتدئون ويُوَجَّهُون إلى أهمِّ مصادر ومنابع المشكلات البحثيَّة، وهي المصادر أو المنابع الآتيـة :</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571480"/>
            <a:ext cx="8286808" cy="5016758"/>
          </a:xfrm>
          <a:prstGeom prst="rect">
            <a:avLst/>
          </a:prstGeom>
        </p:spPr>
        <p:txBody>
          <a:bodyPr wrap="square">
            <a:spAutoFit/>
          </a:bodyPr>
          <a:lstStyle/>
          <a:p>
            <a:r>
              <a:rPr lang="en-US" sz="4000" b="1" dirty="0" smtClean="0"/>
              <a:t> * </a:t>
            </a:r>
            <a:r>
              <a:rPr lang="ar-SA" sz="4000" b="1" dirty="0" smtClean="0"/>
              <a:t>الخبرة الشخصيَّة</a:t>
            </a:r>
            <a:r>
              <a:rPr lang="ar-SA" sz="4000" dirty="0" smtClean="0"/>
              <a:t>: </a:t>
            </a:r>
            <a:endParaRPr lang="en-US" sz="4000" dirty="0" smtClean="0"/>
          </a:p>
          <a:p>
            <a:r>
              <a:rPr lang="ar-SA" sz="4000" dirty="0" smtClean="0"/>
              <a:t>فالباحث تمرُّ في حياته تجاربُ عديدة ويكتسب كثيراً من الخبرات، وهذه وتلك تثير عنده تساؤلاتٍ حول بعض الأمور أو الأحداث التي لا يستطيع أن يجدَ لها تفسيراً؛ وبالتالي فإنَّه قد يقوم بإجراء دراسة أو بحثٍ لمحاولة الوصول إلى شرحٍ أو تفسيرٍ لتلك الظواهر الغامضة</a:t>
            </a:r>
            <a:r>
              <a:rPr lang="en-US" sz="4000" dirty="0" smtClean="0"/>
              <a:t> </a:t>
            </a:r>
            <a:r>
              <a:rPr lang="ar-IQ" sz="4000" dirty="0" smtClean="0"/>
              <a:t>.</a:t>
            </a:r>
          </a:p>
          <a:p>
            <a:endParaRPr lang="ar-IQ"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357158" y="285728"/>
            <a:ext cx="842968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القراءة الناقدة التحليليَّة</a:t>
            </a:r>
            <a:r>
              <a:rPr kumimoji="0" lang="ar-SA"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IQ"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1" eaLnBrk="1" fontAlgn="base" latinLnBrk="0" hangingPunct="1">
              <a:lnSpc>
                <a:spcPct val="100000"/>
              </a:lnSpc>
              <a:spcBef>
                <a:spcPct val="0"/>
              </a:spcBef>
              <a:spcAft>
                <a:spcPct val="0"/>
              </a:spcAft>
              <a:buClrTx/>
              <a:buSzTx/>
              <a:tabLst/>
            </a:pPr>
            <a:r>
              <a:rPr kumimoji="0" lang="ar-SA"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إنَّ القراءة الناقدة لما تحتويه الكتب والدوريَّات وغيرها من المراجع من أفكار ونظريَّات قد تثير في ذهن الباحث عدَّة تساؤلاتٍ حول صدق هذه الأفكار، وتلك التساؤلات تدفعه إلى الرغبة في التحقُّق من تلك الأفكار أو النظريَّات؛ وبالتالي فإنَّه قد يقوم بإجراء دراسة أو بحث حول فكرةٍ أو نظريَّة يشكُّ في صحَّتها.</a:t>
            </a:r>
            <a:endParaRPr kumimoji="0" lang="ar-SA"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214282" y="142852"/>
            <a:ext cx="871543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en-US"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الدراسات والبحوث السابقة</a:t>
            </a: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1" eaLnBrk="1" fontAlgn="base" latinLnBrk="0" hangingPunct="1">
              <a:lnSpc>
                <a:spcPct val="100000"/>
              </a:lnSpc>
              <a:spcBef>
                <a:spcPct val="0"/>
              </a:spcBef>
              <a:spcAft>
                <a:spcPct val="0"/>
              </a:spcAft>
              <a:buClrTx/>
              <a:buSzTx/>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حيث أنَّ البحوثَ والدراساتِ العلميَّة متشابكةٌ ويكمل بعضُها البعضَ الآخر؛ ومن هنا قد يبدأ أحد الباحثين دراسته من حيث انتهت دراسةٌ لغيره، وكثيراً ما نجد في خاتمات الدراسات إشارات إلى ميادين تستحقُّ الدراسة والبحث ولم يتمكَّن صاحبُ الدراسة من القيام بها لضيق الوقت أو لعدم توفُّر الإمكانات أو أنَّها تخرج به عن موضوع دراسته الذي حدَّدَه في فصولها الإجرائيَّة، فلَفَتَ النظر إلى ضرورة إجراء دراساتٍ متمِّمة، ومن هنا قد يكون ذلك منبعاً لمشكلات بحثيَّة لباحثين آخرين.</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14282" y="500042"/>
            <a:ext cx="8715436"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en-US"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آراء الخبراء والمختصِّين</a:t>
            </a:r>
            <a:r>
              <a:rPr kumimoji="0" lang="ar-SA"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lang="ar-IQ" sz="4000" dirty="0" smtClean="0">
              <a:latin typeface="Arial" pitchFamily="34" charset="0"/>
              <a:ea typeface="Times New Roman" pitchFamily="18" charset="0"/>
              <a:cs typeface="Arial" pitchFamily="34" charset="0"/>
            </a:endParaRPr>
          </a:p>
          <a:p>
            <a:pPr marL="0" marR="0" lvl="0" indent="0" algn="justLow" defTabSz="914400" rtl="1" eaLnBrk="1" fontAlgn="base" latinLnBrk="0" hangingPunct="1">
              <a:lnSpc>
                <a:spcPct val="100000"/>
              </a:lnSpc>
              <a:spcBef>
                <a:spcPct val="0"/>
              </a:spcBef>
              <a:spcAft>
                <a:spcPct val="0"/>
              </a:spcAft>
              <a:buClrTx/>
              <a:buSzTx/>
              <a:tabLst/>
            </a:pPr>
            <a:r>
              <a:rPr kumimoji="0" lang="ar-SA"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فالباحث يرجع إلى من هو أعلمُ منه في مجاله مستشيراً ومستعيناً بخبرته، فالمشرف على دراسته الذي يكون في بادئ الأمر مرشداً، وأساتذة الجامعات، وغيرهم من الخبراء في ميادينهم ومجالاتهم وبخاصَّة أولئك الذين جرَّبوا البحثَ ومارسوه في إطار المنهج العلميِّ وبصروا بخطواتِـه ومراحله ومناهجه وأدواتـه.</a:t>
            </a:r>
            <a:endParaRPr kumimoji="0" lang="ar-SA"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475</Words>
  <Application>Microsoft Office PowerPoint</Application>
  <PresentationFormat>On-screen Show (4:3)</PresentationFormat>
  <Paragraphs>28</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Nasser</dc:creator>
  <cp:lastModifiedBy>Nasser</cp:lastModifiedBy>
  <cp:revision>1</cp:revision>
  <dcterms:created xsi:type="dcterms:W3CDTF">2018-12-17T21:17:55Z</dcterms:created>
  <dcterms:modified xsi:type="dcterms:W3CDTF">2018-12-17T21:21:25Z</dcterms:modified>
</cp:coreProperties>
</file>