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823B99DE-AD58-4F82-9DA6-3E76780299C2}"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3369C35-F62D-4B93-A90E-02276EBF988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23B99DE-AD58-4F82-9DA6-3E76780299C2}"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3369C35-F62D-4B93-A90E-02276EBF988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23B99DE-AD58-4F82-9DA6-3E76780299C2}"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3369C35-F62D-4B93-A90E-02276EBF988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23B99DE-AD58-4F82-9DA6-3E76780299C2}"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3369C35-F62D-4B93-A90E-02276EBF988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3B99DE-AD58-4F82-9DA6-3E76780299C2}" type="datetimeFigureOut">
              <a:rPr lang="ar-IQ" smtClean="0"/>
              <a:t>10/04/1440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23369C35-F62D-4B93-A90E-02276EBF988F}"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823B99DE-AD58-4F82-9DA6-3E76780299C2}"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3369C35-F62D-4B93-A90E-02276EBF988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823B99DE-AD58-4F82-9DA6-3E76780299C2}" type="datetimeFigureOut">
              <a:rPr lang="ar-IQ" smtClean="0"/>
              <a:t>10/04/1440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23369C35-F62D-4B93-A90E-02276EBF988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823B99DE-AD58-4F82-9DA6-3E76780299C2}" type="datetimeFigureOut">
              <a:rPr lang="ar-IQ" smtClean="0"/>
              <a:t>10/04/1440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23369C35-F62D-4B93-A90E-02276EBF988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3B99DE-AD58-4F82-9DA6-3E76780299C2}" type="datetimeFigureOut">
              <a:rPr lang="ar-IQ" smtClean="0"/>
              <a:t>10/04/1440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23369C35-F62D-4B93-A90E-02276EBF988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3B99DE-AD58-4F82-9DA6-3E76780299C2}"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3369C35-F62D-4B93-A90E-02276EBF988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3B99DE-AD58-4F82-9DA6-3E76780299C2}" type="datetimeFigureOut">
              <a:rPr lang="ar-IQ" smtClean="0"/>
              <a:t>10/04/1440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23369C35-F62D-4B93-A90E-02276EBF988F}"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23B99DE-AD58-4F82-9DA6-3E76780299C2}" type="datetimeFigureOut">
              <a:rPr lang="ar-IQ" smtClean="0"/>
              <a:t>10/04/1440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3369C35-F62D-4B93-A90E-02276EBF988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14282" y="285728"/>
            <a:ext cx="85725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96875" algn="justLow" defTabSz="914400" rtl="1" eaLnBrk="1" fontAlgn="base" latinLnBrk="0" hangingPunct="1">
              <a:lnSpc>
                <a:spcPct val="100000"/>
              </a:lnSpc>
              <a:spcBef>
                <a:spcPct val="0"/>
              </a:spcBef>
              <a:spcAft>
                <a:spcPct val="0"/>
              </a:spcAft>
              <a:buClrTx/>
              <a:buSzTx/>
              <a:buFontTx/>
              <a:buNone/>
              <a:tabLst/>
            </a:pPr>
            <a:r>
              <a:rPr kumimoji="0" lang="ar-SA"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ثانياً: تحديد مشكلة البحث</a:t>
            </a:r>
            <a:r>
              <a:rPr kumimoji="0" lang="ar-IQ" sz="3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396875" algn="justLow" defTabSz="914400" rtl="1" eaLnBrk="0" fontAlgn="base" latinLnBrk="0" hangingPunct="0">
              <a:lnSpc>
                <a:spcPct val="100000"/>
              </a:lnSpc>
              <a:spcBef>
                <a:spcPct val="0"/>
              </a:spcBef>
              <a:spcAft>
                <a:spcPct val="0"/>
              </a:spcAft>
              <a:buClrTx/>
              <a:buSzTx/>
              <a:buFontTx/>
              <a:buNone/>
              <a:tabLst/>
            </a:pPr>
            <a:r>
              <a:rPr kumimoji="0" lang="ar-SA" sz="3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بعد الشعور والإحساس بمشكلة البحث ينتقل الباحثُ خطوةً بتحديدها؛ وتحديد مشكلة البحث أو ما يسمَّيها الباحثون أحيانا بموضوع الدراسة بشكل واضح ودقيق يجب أن يتمَّ قبل الانتقال إلى مراحل البحث الأخرى، وهذا أمرٌ مهمٌّ لأنَّ تحديدَ مشكلة البحث هو البداية البحثيَّة الحقيقيَّة، وعليه تترتَّب جودة وأهميَّة واستيفاء البيانات التي سيجمعها الباحثُ ومنها سيتوصَّل إلى نتائج دراسته التي تتأثَّر أهميَّتُها بذلك، وهذا يتطلَّب منه دراسةً واعيةً وافيةً لجميع جوانبها ومن مصادر مختلفة ، </a:t>
            </a:r>
            <a:endParaRPr kumimoji="0" lang="ar-SA"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642919"/>
            <a:ext cx="8572560" cy="5632311"/>
          </a:xfrm>
          <a:prstGeom prst="rect">
            <a:avLst/>
          </a:prstGeom>
        </p:spPr>
        <p:txBody>
          <a:bodyPr wrap="square">
            <a:spAutoFit/>
          </a:bodyPr>
          <a:lstStyle/>
          <a:p>
            <a:pPr algn="just"/>
            <a:r>
              <a:rPr lang="ar-SA" sz="3600" dirty="0" smtClean="0">
                <a:latin typeface="Arial" pitchFamily="34" charset="0"/>
                <a:ea typeface="Times New Roman" pitchFamily="18" charset="0"/>
                <a:cs typeface="Arial" pitchFamily="34" charset="0"/>
              </a:rPr>
              <a:t>علماً أن تحديد مشكلة البحث بشكلٍ واضح ودقيق على الرغم من أهميَّة ذلك قد لا يكون ممكناً في بعض الأحيان، فقد يبدأ الباحثُ دراسته وليس في ذهنه سوى فكرة عامَّة أو شعورٍ غامضٍ بوجود مشكلةٍ ما تستحقُّ البحثَ والاستقصاء وبالتالي فإنَّه لا حرجَ من إعادة صياغة المشكلة بتقدُّم سير البحث ومرور الزمن، ولكنَّ هذا غالباً ما يكلِّفُ وقتاً وجهداً، وإذا كانت مشكلة البحث مركَّبةً فعلى الباحث أن يقوم بتحليلها وردِّها إلى عدَّة مشكلات بسيطة تمثِّل كلٌّ منها مشكلة فرعيَّة يساهم حلُّها في حلِّ جزءٍ من المشكلة الرئيسة .</a:t>
            </a:r>
            <a:endParaRPr lang="ar-IQ"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142844" y="214290"/>
            <a:ext cx="8786874" cy="58785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96875" algn="just"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وهناك اعتبارات تجب على الباحث مراعاتها عند اختيار مشكلة بحثه وعند تحديدها، وعند صياغتها الصياغة النهائيَّة، منها ما يأتـي:</a:t>
            </a:r>
            <a:endParaRPr lang="ar-IQ" sz="2800" b="1" dirty="0" smtClean="0">
              <a:latin typeface="Arial" pitchFamily="34" charset="0"/>
              <a:ea typeface="Times New Roman" pitchFamily="18" charset="0"/>
              <a:cs typeface="Arial" pitchFamily="34" charset="0"/>
            </a:endParaRPr>
          </a:p>
          <a:p>
            <a:pPr marL="0" marR="0" lvl="0" indent="396875" algn="just" defTabSz="914400" rtl="1" eaLnBrk="1" fontAlgn="base" latinLnBrk="0" hangingPunct="1">
              <a:lnSpc>
                <a:spcPct val="100000"/>
              </a:lnSpc>
              <a:spcBef>
                <a:spcPct val="0"/>
              </a:spcBef>
              <a:spcAft>
                <a:spcPct val="0"/>
              </a:spcAft>
              <a:buClrTx/>
              <a:buSzTx/>
              <a:buFontTx/>
              <a:buNone/>
              <a:tabLst/>
            </a:pPr>
            <a:r>
              <a:rPr kumimoji="0" lang="ar-SA" sz="3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أن تكون مشكلة البحث قابلةً للدراسة والبحث، بمعنى أن تنبثقَ عنها فرضيَّاتٌ قابلة للاختبار علميّاً لمعرفة مدى صحتها.</a:t>
            </a:r>
            <a:endParaRPr kumimoji="0" lang="en-US" sz="3200" b="0" i="0" u="none" strike="noStrike" cap="none" normalizeH="0" baseline="0" dirty="0" smtClean="0">
              <a:ln>
                <a:noFill/>
              </a:ln>
              <a:solidFill>
                <a:srgbClr val="FF0000"/>
              </a:solidFill>
              <a:effectLst/>
              <a:latin typeface="Arial" pitchFamily="34" charset="0"/>
              <a:cs typeface="Arial" pitchFamily="34" charset="0"/>
            </a:endParaRPr>
          </a:p>
          <a:p>
            <a:pPr marL="0" marR="0" lvl="0" indent="396875" algn="just"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أن تكون مشكلة البحث أصيلةً وذات قيمة؛ أي أنَّها لا تدور </a:t>
            </a:r>
            <a:r>
              <a:rPr kumimoji="0" lang="ar-IQ"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ar-SA" sz="3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حول موضوعٍ لا يستحقُّ الدراسة ، وأن لا تكون تكراراً لموضوع أشبع بحثاً وتحليلاً في دراسات سابقـة.</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396875" algn="just" defTabSz="914400" rtl="1" eaLnBrk="0" fontAlgn="base" latinLnBrk="0" hangingPunct="0">
              <a:lnSpc>
                <a:spcPct val="100000"/>
              </a:lnSpc>
              <a:spcBef>
                <a:spcPct val="0"/>
              </a:spcBef>
              <a:spcAft>
                <a:spcPct val="0"/>
              </a:spcAft>
              <a:buClrTx/>
              <a:buSzTx/>
              <a:buFontTx/>
              <a:buNone/>
              <a:tabLst/>
            </a:pPr>
            <a:r>
              <a:rPr kumimoji="0" lang="ar-SA" sz="3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أن تكون مشكلة البحث في حدود إمكانات الباحث من حيث الكفاءة والوقت والتكاليف، فبعض المشكلات أكبر من قدرات باحثيها فيضيعون في متاهاتها ويصابون بردَّة فعل سلبيَّة، ويعيقون باحثين آخرين عن دراستها .</a:t>
            </a:r>
            <a:endParaRPr kumimoji="0" lang="en-US" sz="3200" b="0" i="0" u="none" strike="noStrike" cap="none" normalizeH="0" baseline="0" dirty="0" smtClean="0">
              <a:ln>
                <a:noFill/>
              </a:ln>
              <a:solidFill>
                <a:srgbClr val="FF0000"/>
              </a:solidFill>
              <a:effectLst/>
              <a:latin typeface="Arial" pitchFamily="34" charset="0"/>
              <a:cs typeface="Arial" pitchFamily="34" charset="0"/>
            </a:endParaRPr>
          </a:p>
          <a:p>
            <a:pPr marL="0" marR="0" lvl="0" indent="396875" algn="just" defTabSz="914400" rtl="1"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142852"/>
            <a:ext cx="8786874" cy="6186309"/>
          </a:xfrm>
          <a:prstGeom prst="rect">
            <a:avLst/>
          </a:prstGeom>
        </p:spPr>
        <p:txBody>
          <a:bodyPr wrap="square">
            <a:spAutoFit/>
          </a:bodyPr>
          <a:lstStyle/>
          <a:p>
            <a:pPr lvl="0" indent="396875" algn="just" eaLnBrk="0" fontAlgn="base" hangingPunct="0">
              <a:spcBef>
                <a:spcPct val="0"/>
              </a:spcBef>
              <a:spcAft>
                <a:spcPct val="0"/>
              </a:spcAft>
              <a:buFontTx/>
              <a:buChar char="-"/>
            </a:pPr>
            <a:r>
              <a:rPr lang="ar-SA" sz="3600" dirty="0" smtClean="0">
                <a:latin typeface="Arial" pitchFamily="34" charset="0"/>
                <a:ea typeface="Times New Roman" pitchFamily="18" charset="0"/>
                <a:cs typeface="Arial" pitchFamily="34" charset="0"/>
              </a:rPr>
              <a:t>أن تنطوي مشكلةُ الدراسة بالطريقة التجريبيَّة على وجود علاقة بين متغيِّرين وإلاَّ أصبح من غير الممكن صياغة فرضيَّة لها </a:t>
            </a:r>
            <a:endParaRPr lang="ar-IQ" sz="3600" dirty="0" smtClean="0">
              <a:latin typeface="Arial" pitchFamily="34" charset="0"/>
              <a:ea typeface="Times New Roman" pitchFamily="18" charset="0"/>
              <a:cs typeface="Arial" pitchFamily="34" charset="0"/>
            </a:endParaRPr>
          </a:p>
          <a:p>
            <a:pPr lvl="0" indent="396875" algn="just" eaLnBrk="0" fontAlgn="base" hangingPunct="0">
              <a:spcBef>
                <a:spcPct val="0"/>
              </a:spcBef>
              <a:spcAft>
                <a:spcPct val="0"/>
              </a:spcAft>
            </a:pPr>
            <a:r>
              <a:rPr lang="ar-SA" sz="3600" dirty="0" smtClean="0">
                <a:solidFill>
                  <a:srgbClr val="FF0000"/>
                </a:solidFill>
                <a:latin typeface="Arial" pitchFamily="34" charset="0"/>
                <a:ea typeface="Times New Roman" pitchFamily="18" charset="0"/>
                <a:cs typeface="Arial" pitchFamily="34" charset="0"/>
              </a:rPr>
              <a:t>- أن تكون مشكلة الدراسة قابلة أن تصاغ على شكل سؤال .</a:t>
            </a:r>
            <a:endParaRPr lang="en-US" sz="3600" dirty="0" smtClean="0">
              <a:solidFill>
                <a:srgbClr val="FF0000"/>
              </a:solidFill>
              <a:latin typeface="Arial" pitchFamily="34" charset="0"/>
              <a:cs typeface="Arial" pitchFamily="34" charset="0"/>
            </a:endParaRPr>
          </a:p>
          <a:p>
            <a:pPr lvl="0" indent="396875" algn="just" eaLnBrk="0" fontAlgn="base" hangingPunct="0">
              <a:spcBef>
                <a:spcPct val="0"/>
              </a:spcBef>
              <a:spcAft>
                <a:spcPct val="0"/>
              </a:spcAft>
            </a:pPr>
            <a:r>
              <a:rPr lang="ar-SA" sz="3600" dirty="0" smtClean="0">
                <a:latin typeface="Arial" pitchFamily="34" charset="0"/>
                <a:ea typeface="Times New Roman" pitchFamily="18" charset="0"/>
                <a:cs typeface="Arial" pitchFamily="34" charset="0"/>
              </a:rPr>
              <a:t>- أن يتأكَّد الباحث بأنَّ مشكلة دراسته لم يسبقه أحدٌ إلى دراستها، وذلك بالاطِّلاع على تقارير البحوث الجارية وعلى الدوريَّات ، وبالاتِّصال بمراكز البحوث وبالجامعات، وربَّما بالإعلان عن موضوع الدراسة في إحدى الدوريَّات المتخصِّصة في مجال بحثه إذا كان بحثُـه على مستوى الدكتوراه أو كان مشروعاً بنفس الأهميَّة .</a:t>
            </a:r>
            <a:endParaRPr lang="ar-SA" sz="3600" dirty="0" smtClean="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364</Words>
  <Application>Microsoft Office PowerPoint</Application>
  <PresentationFormat>On-screen Show (4:3)</PresentationFormat>
  <Paragraphs>10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Slide 1</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Nasser</dc:creator>
  <cp:lastModifiedBy>Nasser</cp:lastModifiedBy>
  <cp:revision>1</cp:revision>
  <dcterms:created xsi:type="dcterms:W3CDTF">2018-12-17T21:21:34Z</dcterms:created>
  <dcterms:modified xsi:type="dcterms:W3CDTF">2018-12-17T21:23:48Z</dcterms:modified>
</cp:coreProperties>
</file>