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693BE5B-A42D-45FA-9FE1-783B82295DF1}"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832305-32B7-4100-8CF9-81C081FA8054}"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93BE5B-A42D-45FA-9FE1-783B82295DF1}"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832305-32B7-4100-8CF9-81C081FA805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93BE5B-A42D-45FA-9FE1-783B82295DF1}"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832305-32B7-4100-8CF9-81C081FA805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93BE5B-A42D-45FA-9FE1-783B82295DF1}"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832305-32B7-4100-8CF9-81C081FA805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93BE5B-A42D-45FA-9FE1-783B82295DF1}"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832305-32B7-4100-8CF9-81C081FA8054}"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693BE5B-A42D-45FA-9FE1-783B82295DF1}"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4832305-32B7-4100-8CF9-81C081FA805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693BE5B-A42D-45FA-9FE1-783B82295DF1}" type="datetimeFigureOut">
              <a:rPr lang="ar-IQ" smtClean="0"/>
              <a:t>10/04/1440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4832305-32B7-4100-8CF9-81C081FA805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693BE5B-A42D-45FA-9FE1-783B82295DF1}" type="datetimeFigureOut">
              <a:rPr lang="ar-IQ" smtClean="0"/>
              <a:t>10/04/1440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4832305-32B7-4100-8CF9-81C081FA805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93BE5B-A42D-45FA-9FE1-783B82295DF1}" type="datetimeFigureOut">
              <a:rPr lang="ar-IQ" smtClean="0"/>
              <a:t>10/04/1440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4832305-32B7-4100-8CF9-81C081FA805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93BE5B-A42D-45FA-9FE1-783B82295DF1}"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4832305-32B7-4100-8CF9-81C081FA805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93BE5B-A42D-45FA-9FE1-783B82295DF1}"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4832305-32B7-4100-8CF9-81C081FA8054}"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693BE5B-A42D-45FA-9FE1-783B82295DF1}" type="datetimeFigureOut">
              <a:rPr lang="ar-IQ" smtClean="0"/>
              <a:t>10/04/1440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4832305-32B7-4100-8CF9-81C081FA805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2844" y="142852"/>
            <a:ext cx="8858312"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رابعـاً: استطلاع الدراسات السابقة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تعدُّ هذه الخطوة بدايةَ مرحلةٍ جديدة من مراحل البحث يمكن أن يُطْلَقَ عليها وعلى لاحقتها الإطارُ النظريُّ للبحث أو للدراسة وهي المرحلة الثالثة، فبعد الخطوات الإجرائيَّة السابقة اتِّضحت جوانبُ الدراسة أو البحث ، فتبيَّن الطريق للباحث وعرف طبيعة البيانات والمعلومات والحقائق التي ستحتاجها دراسته أو بحثه، وبما أنَّ البحوث والدراسات العلميَّة متشابكة ويكمل بعضُها البعضَ الآخر ويفيد في دراساتٍ لاحقة، ويتضمَّن استطلاع الدراسات السابقة مناقشة وتلخيص الأفكار الهامَّة الواردة فيها، وأهميَّة ذلك تتَّضح من عدة نواحي هي :</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42844" y="285728"/>
            <a:ext cx="878687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a:t>
            </a: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توضيح وشرح خلفيَّة موضوع الدراسة.</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a:t>
            </a: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وضع الدراسة في الإطار الصحيح وفي الموقع المناسب بالنسبة للدراسات والبحوث الأخرى، وبيان ما ستضيفه إلى التراث الثقافيِّ.</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a:t>
            </a: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تجنُّب الأخطاء والمشكلات التي وقع بها الباحثون السابقون واعترضت دراساتهم.</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عدم التكرار غير المفيد وعدم إضاعة الجهود في دراسة موضوعات بحثت ودرست بشكلٍ جيِّد في دراسات سابقـة.</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142844" y="142852"/>
            <a:ext cx="885831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96875" algn="justLow" defTabSz="914400" rtl="1" eaLnBrk="1" fontAlgn="base" latinLnBrk="0" hangingPunct="1">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أن من مستلزمات الخطَّة العمليَّة للدراسة هي دراسةُ الموضوعات التي لها علاقة بموضوع الباحث؛ لذلك فعليه القيام بمسحٍ لتلك الموضوعات؛ لأنَّ ذلك سيعطيه فكرة عن مدى إمكانيَّة القيام ببحثه، ويثري فكره ويوسِّع مداركه وأفقَه، ويكشف بصورة واضحة عمَّا كتب حول موضوعه، والباحث حين يقوم بمسحه للدراسات السابقة عليه أن يركِّز على جوانب تتطلَّبها الجوانبُ الإجرائيَّة في دراسته أو بحثه وهي:</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142844" y="285728"/>
            <a:ext cx="885831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96875" defTabSz="914400" rtl="1"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a:t>
            </a: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أن يحصرَ عدد الأبحاث التي عملت من قبل حول موضوع دراستـه.</a:t>
            </a:r>
            <a:endPar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a:t>
            </a: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أن يوضِّحَ جوانب القوَّة والضعف في الموضوعات ذات العلاقة بموضوع دراسته.</a:t>
            </a:r>
            <a:endPar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1" eaLnBrk="0" fontAlgn="base" latinLnBrk="0" hangingPunct="0">
              <a:lnSpc>
                <a:spcPct val="100000"/>
              </a:lnSpc>
              <a:spcBef>
                <a:spcPct val="0"/>
              </a:spcBef>
              <a:spcAft>
                <a:spcPct val="0"/>
              </a:spcAft>
              <a:buClrTx/>
              <a:buSzTx/>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أن يبينَ الاتجاهات البحثيَّة المناسبة لمشكلة بحثه كما تظهر من عمليَّة المسح والتقويم.</a:t>
            </a:r>
            <a:r>
              <a:rPr kumimoji="0" lang="en-US" sz="36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214282" y="0"/>
            <a:ext cx="878687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96875" algn="justLow" defTabSz="914400" rtl="1" eaLnBrk="1" fontAlgn="base" latinLnBrk="0" hangingPunct="1">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ويمكن للباحث عن طريق استقصاء الحاسبات الآليَّة في المكتبات العلمية والمراكز البحثية ، وعن طريق الاطِّلاع على الرسائل العلميَّة في الدراسات العليا والدوريَّات المحكَّمة التي تنشر الأبحاث في مجال موضوعِ دراسته أن يستكشفَ كلَّ ما كتب عن موضوع دراسته ويتعرَّف على مواقعها وربَّما عن ملخصاتٍ عنها.</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142852"/>
            <a:ext cx="8715436" cy="6883183"/>
          </a:xfrm>
          <a:prstGeom prst="rect">
            <a:avLst/>
          </a:prstGeom>
        </p:spPr>
        <p:txBody>
          <a:bodyPr wrap="square">
            <a:spAutoFit/>
          </a:bodyPr>
          <a:lstStyle/>
          <a:p>
            <a:pPr lvl="0" indent="396875" algn="justLow" eaLnBrk="0" fontAlgn="base" hangingPunct="0">
              <a:spcBef>
                <a:spcPct val="0"/>
              </a:spcBef>
              <a:spcAft>
                <a:spcPct val="0"/>
              </a:spcAft>
            </a:pPr>
            <a:r>
              <a:rPr lang="ar-SA" sz="3600" dirty="0" smtClean="0">
                <a:latin typeface="Arial" pitchFamily="34" charset="0"/>
                <a:ea typeface="Times New Roman" pitchFamily="18" charset="0"/>
                <a:cs typeface="Arial" pitchFamily="34" charset="0"/>
              </a:rPr>
              <a:t>كما تعدُّ النظريَّاتُ ذات العلاقة بموضوع الدراسة ممَّا يجب اطِّلاع الباحث عليها وفحصها بتطبيقها فيما يتَّصل بموضوعه، أو إثبات عدم صلاحيَّتها في ذلك في مدخلاتها ومخرجاتها، وأن يسلك في ذلك المنهج العلميَّ، ويجب أن لاينسى الباحث أنَّ الدوريَّات العلميَّة تعدُّ من أهمِّ مصادر المعلومات والبيانات الجاهزة ولا سيما الدوريَّات المتخصِّصة منها والتي لها علاقة بموضوع بحثه، وتخصِّص المكتباتُ العامَّة عادة قسماً خاصّاً بالدوريَّات، وأهمُّ ميزة للدوريَّات أنَّها تقدِّم للباحث أحدث ما كتب حول موضوعه، وأنَّها تلقي الأضواء على الجوانب التي تعدُّ مثارَ جدلٍ بين الباحثين بمختلف حقول التخصُّص، وتلك الجوانب تعدُّ مشكلاتٍ جديرة بإجراء أبحاث بشأنها .</a:t>
            </a:r>
            <a:endParaRPr lang="ar-SA" sz="3600" dirty="0" smtClean="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405</Words>
  <Application>Microsoft Office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Nasser</dc:creator>
  <cp:lastModifiedBy>Nasser</cp:lastModifiedBy>
  <cp:revision>1</cp:revision>
  <dcterms:created xsi:type="dcterms:W3CDTF">2018-12-17T21:29:10Z</dcterms:created>
  <dcterms:modified xsi:type="dcterms:W3CDTF">2018-12-17T21:30:25Z</dcterms:modified>
</cp:coreProperties>
</file>