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E863775-FD11-40E4-8545-E3FB18B3C5B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CF928D-C7BC-452C-94AF-32F9506BE03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E863775-FD11-40E4-8545-E3FB18B3C5B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CF928D-C7BC-452C-94AF-32F9506BE03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E863775-FD11-40E4-8545-E3FB18B3C5B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CF928D-C7BC-452C-94AF-32F9506BE03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E863775-FD11-40E4-8545-E3FB18B3C5B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CF928D-C7BC-452C-94AF-32F9506BE03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863775-FD11-40E4-8545-E3FB18B3C5B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CF928D-C7BC-452C-94AF-32F9506BE03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E863775-FD11-40E4-8545-E3FB18B3C5BC}"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CF928D-C7BC-452C-94AF-32F9506BE03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E863775-FD11-40E4-8545-E3FB18B3C5BC}"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2CF928D-C7BC-452C-94AF-32F9506BE03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E863775-FD11-40E4-8545-E3FB18B3C5BC}"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2CF928D-C7BC-452C-94AF-32F9506BE03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63775-FD11-40E4-8545-E3FB18B3C5BC}"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2CF928D-C7BC-452C-94AF-32F9506BE03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63775-FD11-40E4-8545-E3FB18B3C5BC}"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CF928D-C7BC-452C-94AF-32F9506BE03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63775-FD11-40E4-8545-E3FB18B3C5BC}"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CF928D-C7BC-452C-94AF-32F9506BE03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863775-FD11-40E4-8545-E3FB18B3C5BC}" type="datetimeFigureOut">
              <a:rPr lang="ar-IQ" smtClean="0"/>
              <a:t>10/04/1440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CF928D-C7BC-452C-94AF-32F9506BE03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214282" y="714356"/>
            <a:ext cx="871543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خامساً: صياغة فرضيَّات البحث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يجب على الباحث في ضوء المنهج العلميِّ أن يقوم بوضع الفرضيَّة أو الفرضيَّات التي يعتقدُ بأنَّها تؤدِّي إلى تفسير مشكلة دراسته، ويمكن تعريف الفرضيَّة بأنَّها:</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ج- اجراء تعديلات بسيطة على النص بدون استخدام اقواس:</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ويتم ذلك من خلال عدة طرق كالتالي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الطريقة الاولى </a:t>
            </a:r>
            <a:r>
              <a:rPr kumimoji="0" lang="ar-IQ"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كتابة بعض الكلمات أو العبارات بحروف مختلفة من حيث الشكل مثل استخدام بنط مختلف لتوضيح معنى بعض المصطلحات بدلاً من استخدام الاقواس.</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وفي حالة الاقتباس باللغة الانجليزية دون ترجمة النص يمكن استبدال الحروف من نوع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Capital </a:t>
            </a:r>
            <a:r>
              <a:rPr kumimoji="0" lang="ar-IQ"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إلى نوع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Lower letters </a:t>
            </a:r>
            <a:r>
              <a:rPr kumimoji="0" lang="ar-IQ"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أو استخدام الحروف المائلة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الطريقة الثانية </a:t>
            </a:r>
            <a:r>
              <a:rPr kumimoji="0" lang="ar-IQ"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حذف أو اضافة نقطة خلال النص المقتبس قبل نهاية الجملة أو العبارة المقتبسة.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الطريقة الثالثة </a:t>
            </a:r>
            <a:r>
              <a:rPr kumimoji="0" lang="ar-IQ"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تعديل زمن الفعل من صيغة المضارع إلى صيغة الماضي مثلاً، لكي يناسب سياق الكتابة في رسالتك أو بحثك.</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643998" cy="6740307"/>
          </a:xfrm>
          <a:prstGeom prst="rect">
            <a:avLst/>
          </a:prstGeom>
        </p:spPr>
        <p:txBody>
          <a:bodyPr wrap="square">
            <a:spAutoFit/>
          </a:bodyPr>
          <a:lstStyle/>
          <a:p>
            <a:pPr lvl="0" algn="justLow" eaLnBrk="0" fontAlgn="base" hangingPunct="0">
              <a:spcBef>
                <a:spcPct val="0"/>
              </a:spcBef>
              <a:spcAft>
                <a:spcPct val="0"/>
              </a:spcAft>
            </a:pPr>
            <a:r>
              <a:rPr lang="ar-IQ" sz="3600" dirty="0" smtClean="0">
                <a:latin typeface="Arial" pitchFamily="34" charset="0"/>
                <a:ea typeface="Times New Roman" pitchFamily="18" charset="0"/>
                <a:cs typeface="Arial" pitchFamily="34" charset="0"/>
              </a:rPr>
              <a:t>1- </a:t>
            </a:r>
            <a:r>
              <a:rPr lang="ar-SA" sz="3600" dirty="0" smtClean="0">
                <a:latin typeface="Arial" pitchFamily="34" charset="0"/>
                <a:ea typeface="Times New Roman" pitchFamily="18" charset="0"/>
                <a:cs typeface="Arial" pitchFamily="34" charset="0"/>
              </a:rPr>
              <a:t>تفسير مؤقَّت أو محتمل يوضِّح العوامل أو الأحداث أو الظروف التي يحاول الباحث أن يفهمَـها .</a:t>
            </a:r>
            <a:endParaRPr lang="en-US" sz="3600" dirty="0" smtClean="0">
              <a:latin typeface="Arial" pitchFamily="34" charset="0"/>
              <a:cs typeface="Arial" pitchFamily="34" charset="0"/>
            </a:endParaRPr>
          </a:p>
          <a:p>
            <a:pPr lvl="0" algn="justLow" eaLnBrk="0" fontAlgn="base" hangingPunct="0">
              <a:spcBef>
                <a:spcPct val="0"/>
              </a:spcBef>
              <a:spcAft>
                <a:spcPct val="0"/>
              </a:spcAft>
            </a:pPr>
            <a:r>
              <a:rPr lang="ar-IQ" sz="3600" dirty="0" smtClean="0">
                <a:latin typeface="Arial" pitchFamily="34" charset="0"/>
                <a:ea typeface="Times New Roman" pitchFamily="18" charset="0"/>
                <a:cs typeface="Arial" pitchFamily="34" charset="0"/>
              </a:rPr>
              <a:t>2- </a:t>
            </a:r>
            <a:r>
              <a:rPr lang="ar-SA" sz="3600" dirty="0" smtClean="0">
                <a:latin typeface="Arial" pitchFamily="34" charset="0"/>
                <a:ea typeface="Times New Roman" pitchFamily="18" charset="0"/>
                <a:cs typeface="Arial" pitchFamily="34" charset="0"/>
              </a:rPr>
              <a:t>تفسيرٌ مؤقَّت لوقائع معيَّنة لا يزال بمعزل عن اختبار الوقائع، حتى إذا ما اختبر بالوقائع أصبح من بعد إمَّا فرضاً زائفاً يجب أن يُعْدَلَ عنه إلى غيره، وإمَّا قانوناً يفسِّر مجرى الظواهر .</a:t>
            </a:r>
            <a:endParaRPr lang="en-US" sz="3600" dirty="0" smtClean="0">
              <a:latin typeface="Arial" pitchFamily="34" charset="0"/>
              <a:cs typeface="Arial" pitchFamily="34" charset="0"/>
            </a:endParaRPr>
          </a:p>
          <a:p>
            <a:pPr lvl="0" algn="justLow" eaLnBrk="0" fontAlgn="base" hangingPunct="0">
              <a:spcBef>
                <a:spcPct val="0"/>
              </a:spcBef>
              <a:spcAft>
                <a:spcPct val="0"/>
              </a:spcAft>
            </a:pPr>
            <a:r>
              <a:rPr lang="ar-IQ" sz="3600" dirty="0" smtClean="0">
                <a:latin typeface="Arial" pitchFamily="34" charset="0"/>
                <a:ea typeface="Times New Roman" pitchFamily="18" charset="0"/>
                <a:cs typeface="Arial" pitchFamily="34" charset="0"/>
              </a:rPr>
              <a:t>3- </a:t>
            </a:r>
            <a:r>
              <a:rPr lang="ar-SA" sz="3600" dirty="0" smtClean="0">
                <a:latin typeface="Arial" pitchFamily="34" charset="0"/>
                <a:ea typeface="Times New Roman" pitchFamily="18" charset="0"/>
                <a:cs typeface="Arial" pitchFamily="34" charset="0"/>
              </a:rPr>
              <a:t>تفسيرٌ مقترح للمشكلة موضوع الدراسة .</a:t>
            </a:r>
            <a:endParaRPr lang="en-US" sz="3600" dirty="0" smtClean="0">
              <a:latin typeface="Arial" pitchFamily="34" charset="0"/>
              <a:cs typeface="Arial" pitchFamily="34" charset="0"/>
            </a:endParaRPr>
          </a:p>
          <a:p>
            <a:pPr lvl="0" algn="justLow" eaLnBrk="0" fontAlgn="base" hangingPunct="0">
              <a:spcBef>
                <a:spcPct val="0"/>
              </a:spcBef>
              <a:spcAft>
                <a:spcPct val="0"/>
              </a:spcAft>
            </a:pPr>
            <a:r>
              <a:rPr lang="ar-IQ" sz="3600" dirty="0" smtClean="0">
                <a:latin typeface="Arial" pitchFamily="34" charset="0"/>
                <a:ea typeface="Times New Roman" pitchFamily="18" charset="0"/>
                <a:cs typeface="Arial" pitchFamily="34" charset="0"/>
              </a:rPr>
              <a:t>4- </a:t>
            </a:r>
            <a:r>
              <a:rPr lang="ar-SA" sz="3600" dirty="0" smtClean="0">
                <a:latin typeface="Arial" pitchFamily="34" charset="0"/>
                <a:ea typeface="Times New Roman" pitchFamily="18" charset="0"/>
                <a:cs typeface="Arial" pitchFamily="34" charset="0"/>
              </a:rPr>
              <a:t>تخمينٌ واستنتاجٌ ذكيٌّ يصوغه ويتبنَّاه الباحث مؤقَّتاً لشرح بعض ما يلاحظه من الحقائق والظواهر، ولتكونَ هذه الفرضيَّة كمرشد له في الدراسة التي يقوم بها .</a:t>
            </a:r>
            <a:endParaRPr lang="en-US" sz="3600" dirty="0" smtClean="0">
              <a:latin typeface="Arial" pitchFamily="34" charset="0"/>
              <a:cs typeface="Arial" pitchFamily="34" charset="0"/>
            </a:endParaRPr>
          </a:p>
          <a:p>
            <a:pPr lvl="0" algn="justLow" eaLnBrk="0" fontAlgn="base" hangingPunct="0">
              <a:spcBef>
                <a:spcPct val="0"/>
              </a:spcBef>
              <a:spcAft>
                <a:spcPct val="0"/>
              </a:spcAft>
            </a:pPr>
            <a:r>
              <a:rPr lang="ar-SA" sz="3600" dirty="0" smtClean="0">
                <a:latin typeface="Arial" pitchFamily="34" charset="0"/>
                <a:ea typeface="Times New Roman" pitchFamily="18" charset="0"/>
                <a:cs typeface="Arial" pitchFamily="34" charset="0"/>
              </a:rPr>
              <a:t>5- إجابةٌ محتملةٌ لأحد أسئلة الدراسة يتمُّ وضعها موضع الاختبار .</a:t>
            </a:r>
            <a:endParaRPr lang="ar-SA" sz="3600"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142844" y="214290"/>
            <a:ext cx="885831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أهميَّة الفرضيَّة</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تنبثق أهميَّة الفرضيَّة عن كونها النور الذي يضيء طريقَ الدراسة ويوجِّهها باتِّجاهٍ ثابت وصحيح ، فهي تحقِّق الآتي:</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تحديد مجال الدراسة بشكلٍ دقيق.</a:t>
            </a:r>
            <a:endPar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تنظيم عمليَّة جمع البيانات فتبتعد بالدراسة عن العشوائيَّة بتجميع بيانات غير ضروريَّة وغير مفيدة. </a:t>
            </a:r>
            <a:endPar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تشكيل الإطار المنظِّم لعمليَّة تحليل البيانات وتفسير النتائج.</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أنواع الاقتباس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النقل المباشر :</a:t>
            </a:r>
          </a:p>
          <a:p>
            <a:pPr marL="0" marR="0" lvl="0" indent="0" defTabSz="914400" rtl="0"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وهنا يتم نقل النص المقتبس كما هو بنفس علاماته وكلماته كما اورده المولف الاصلي، ولا يقوم الباحث بتغيير وضع النقط أو الفاصلات أو علامات الوقف والتعجب وغيرها، ويكون هذا النص موضوعاً بين علامتي تنصيص كما يتضح من الشكل التالي :</a:t>
            </a:r>
            <a:r>
              <a:rPr kumimoji="0" lang="en-US" sz="3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282" y="214291"/>
          <a:ext cx="8786874" cy="4078606"/>
        </p:xfrm>
        <a:graphic>
          <a:graphicData uri="http://schemas.openxmlformats.org/drawingml/2006/table">
            <a:tbl>
              <a:tblPr rtl="1"/>
              <a:tblGrid>
                <a:gridCol w="8786874"/>
              </a:tblGrid>
              <a:tr h="596265">
                <a:tc>
                  <a:txBody>
                    <a:bodyPr/>
                    <a:lstStyle/>
                    <a:p>
                      <a:pPr algn="ctr" rtl="1">
                        <a:spcAft>
                          <a:spcPts val="0"/>
                        </a:spcAft>
                      </a:pPr>
                      <a:r>
                        <a:rPr lang="ar-SA" sz="3600" dirty="0">
                          <a:latin typeface="Times New Roman"/>
                          <a:ea typeface="Times New Roman"/>
                          <a:cs typeface="Arial"/>
                        </a:rPr>
                        <a:t>مفهوم الادارة</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5061">
                <a:tc>
                  <a:txBody>
                    <a:bodyPr/>
                    <a:lstStyle/>
                    <a:p>
                      <a:pPr algn="justLow" rtl="1">
                        <a:spcAft>
                          <a:spcPts val="0"/>
                        </a:spcAft>
                      </a:pPr>
                      <a:r>
                        <a:rPr lang="ar-SA" sz="3600" dirty="0">
                          <a:latin typeface="Times New Roman"/>
                          <a:ea typeface="Times New Roman"/>
                          <a:cs typeface="Arial"/>
                        </a:rPr>
                        <a:t>(10) "يمكن القول أن الادارة عملية متميزة تتكون من التخطيط والتنظيم والتشكيل والتوجيه والرقابة،تنجز لتحديد وتحقيق الاهداف عن طريق استخدام القوى البشرية والموارد الأخرى".</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265">
                <a:tc>
                  <a:txBody>
                    <a:bodyPr/>
                    <a:lstStyle/>
                    <a:p>
                      <a:pPr algn="ctr" rtl="1">
                        <a:spcAft>
                          <a:spcPts val="0"/>
                        </a:spcAft>
                      </a:pPr>
                      <a:r>
                        <a:rPr lang="ar-SA" sz="3600" dirty="0">
                          <a:latin typeface="Times New Roman"/>
                          <a:ea typeface="Times New Roman"/>
                          <a:cs typeface="Arial"/>
                        </a:rPr>
                        <a:t>د. جميل احمد توفيق، ادارة الاعمال، 1986 </a:t>
                      </a:r>
                      <a:r>
                        <a:rPr lang="ar-SA" sz="3600" dirty="0" smtClean="0">
                          <a:latin typeface="Times New Roman"/>
                          <a:ea typeface="Times New Roman"/>
                          <a:cs typeface="Arial"/>
                        </a:rPr>
                        <a:t>.</a:t>
                      </a:r>
                      <a:endParaRPr lang="ar-IQ" sz="3600" dirty="0" smtClean="0">
                        <a:latin typeface="Times New Roman"/>
                        <a:ea typeface="Times New Roman"/>
                        <a:cs typeface="Arial"/>
                      </a:endParaRPr>
                    </a:p>
                    <a:p>
                      <a:pPr algn="ctr" rtl="1">
                        <a:spcAft>
                          <a:spcPts val="0"/>
                        </a:spcAft>
                      </a:pP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282" y="571480"/>
          <a:ext cx="8786874" cy="4389120"/>
        </p:xfrm>
        <a:graphic>
          <a:graphicData uri="http://schemas.openxmlformats.org/drawingml/2006/table">
            <a:tbl>
              <a:tblPr rtl="1"/>
              <a:tblGrid>
                <a:gridCol w="8786874"/>
              </a:tblGrid>
              <a:tr h="0">
                <a:tc>
                  <a:txBody>
                    <a:bodyPr/>
                    <a:lstStyle/>
                    <a:p>
                      <a:pPr algn="ctr" rtl="0">
                        <a:spcAft>
                          <a:spcPts val="0"/>
                        </a:spcAft>
                      </a:pPr>
                      <a:r>
                        <a:rPr lang="en-US" sz="3600" dirty="0">
                          <a:latin typeface="Arial"/>
                          <a:ea typeface="Times New Roman"/>
                        </a:rPr>
                        <a:t>Measuring Organizational Success</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0">
                        <a:spcAft>
                          <a:spcPts val="0"/>
                        </a:spcAft>
                      </a:pPr>
                      <a:r>
                        <a:rPr lang="en-US" sz="3600" dirty="0">
                          <a:latin typeface="Arial"/>
                          <a:ea typeface="Times New Roman"/>
                        </a:rPr>
                        <a:t>(40) </a:t>
                      </a:r>
                      <a:r>
                        <a:rPr lang="en-US" sz="3600" baseline="30000" dirty="0">
                          <a:latin typeface="Arial"/>
                          <a:ea typeface="Times New Roman"/>
                        </a:rPr>
                        <a:t>,,</a:t>
                      </a:r>
                      <a:r>
                        <a:rPr lang="en-US" sz="3600" dirty="0">
                          <a:latin typeface="Arial"/>
                          <a:ea typeface="Times New Roman"/>
                        </a:rPr>
                        <a:t>It sounds as if it should be easy to measure success and determine which Organizations are successful. In fact, however, it is quite difficult . There is no Nobel prize (yet) for the best organized company.</a:t>
                      </a:r>
                      <a:r>
                        <a:rPr lang="en-US" sz="3600" baseline="30000" dirty="0">
                          <a:latin typeface="Arial"/>
                          <a:ea typeface="Times New Roman"/>
                        </a:rPr>
                        <a:t>,,</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0">
                        <a:spcAft>
                          <a:spcPts val="0"/>
                        </a:spcAft>
                      </a:pPr>
                      <a:r>
                        <a:rPr lang="en-US" sz="3600" dirty="0">
                          <a:latin typeface="Arial"/>
                          <a:ea typeface="Times New Roman"/>
                        </a:rPr>
                        <a:t>William </a:t>
                      </a:r>
                      <a:r>
                        <a:rPr lang="en-US" sz="3600" dirty="0" err="1">
                          <a:latin typeface="Arial"/>
                          <a:ea typeface="Times New Roman"/>
                        </a:rPr>
                        <a:t>F.Glueck</a:t>
                      </a:r>
                      <a:r>
                        <a:rPr lang="en-US" sz="3600" dirty="0">
                          <a:latin typeface="Arial"/>
                          <a:ea typeface="Times New Roman"/>
                        </a:rPr>
                        <a:t>, </a:t>
                      </a:r>
                      <a:r>
                        <a:rPr lang="en-US" sz="3600" dirty="0" err="1">
                          <a:latin typeface="Arial"/>
                          <a:ea typeface="Times New Roman"/>
                        </a:rPr>
                        <a:t>Mnagement</a:t>
                      </a:r>
                      <a:r>
                        <a:rPr lang="en-US" sz="3600" dirty="0">
                          <a:latin typeface="Arial"/>
                          <a:ea typeface="Times New Roman"/>
                        </a:rPr>
                        <a:t>, 1977.</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3489" name="Rectangle 1"/>
          <p:cNvSpPr>
            <a:spLocks noChangeArrowheads="1"/>
          </p:cNvSpPr>
          <p:nvPr/>
        </p:nvSpPr>
        <p:spPr bwMode="auto">
          <a:xfrm>
            <a:off x="-177654" y="0"/>
            <a:ext cx="932165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ويعرض الشكل التالي مثالاً على النقل من المراجع الاجنبية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214282" y="0"/>
            <a:ext cx="87154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Low" defTabSz="914400" rtl="1" eaLnBrk="1" fontAlgn="base" latinLnBrk="0" hangingPunct="1">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النقل المباشر مع بعض التعديل أو التغيير المسموح :</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tabLst/>
            </a:pPr>
            <a:r>
              <a:rPr kumimoji="0" lang="ar-IQ"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 حذف بعض الكلمات أو العبارات :</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احياناً تكون هناك بعض الكلمات أو العبارات الواردة في سياق النص الاصلي المقتبس ولا يرغب الباحث في تضمينها فيما اقتبس لعدم الحاجة إليها أو لطول الجزء المقتبس، أو في الحالات التي يعرض فيها الباحث لبعض النصوص كأمثلة لتدعيم ما يقول أو ما يكتب، ويكون الاقتباس في هذه الحالة كما هو موضح بالشكل التالي :</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44" y="214290"/>
          <a:ext cx="8858312" cy="4937760"/>
        </p:xfrm>
        <a:graphic>
          <a:graphicData uri="http://schemas.openxmlformats.org/drawingml/2006/table">
            <a:tbl>
              <a:tblPr rtl="1"/>
              <a:tblGrid>
                <a:gridCol w="8858312"/>
              </a:tblGrid>
              <a:tr h="0">
                <a:tc>
                  <a:txBody>
                    <a:bodyPr/>
                    <a:lstStyle/>
                    <a:p>
                      <a:pPr algn="ctr" rtl="1">
                        <a:spcAft>
                          <a:spcPts val="0"/>
                        </a:spcAft>
                      </a:pPr>
                      <a:r>
                        <a:rPr lang="ar-IQ" sz="3600">
                          <a:latin typeface="Times New Roman"/>
                          <a:ea typeface="Times New Roman"/>
                          <a:cs typeface="Arial"/>
                        </a:rPr>
                        <a:t>علم الادارة</a:t>
                      </a:r>
                      <a:endParaRPr lang="en-US" sz="3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Low" rtl="1">
                        <a:spcAft>
                          <a:spcPts val="0"/>
                        </a:spcAft>
                      </a:pPr>
                      <a:r>
                        <a:rPr lang="ar-IQ" sz="3600" dirty="0">
                          <a:latin typeface="Times New Roman"/>
                          <a:ea typeface="Times New Roman"/>
                          <a:cs typeface="Arial"/>
                        </a:rPr>
                        <a:t>(20) "يمكن تعريف العلم بانه مجموعة منظمة من المعرفة والتي تم تجميعها وقبولها ... ، وهذه المجموعة من المعارف تكون موضوعية وخالية من التحيز والميول ... وهي عادة تكون مصنفة ومرتبة حتى يسهل فهمها .</a:t>
                      </a:r>
                      <a:endParaRPr lang="en-US" sz="3600" dirty="0">
                        <a:latin typeface="Times New Roman"/>
                        <a:ea typeface="Times New Roman"/>
                      </a:endParaRPr>
                    </a:p>
                    <a:p>
                      <a:pPr algn="justLow" rtl="1">
                        <a:spcAft>
                          <a:spcPts val="0"/>
                        </a:spcAft>
                      </a:pPr>
                      <a:r>
                        <a:rPr lang="ar-IQ" sz="3600" dirty="0">
                          <a:latin typeface="Times New Roman"/>
                          <a:ea typeface="Times New Roman"/>
                          <a:cs typeface="Arial"/>
                        </a:rPr>
                        <a:t>والمعرفة الادارية موجودة بالفعل ويستخدمها كل المديرين . وهذا الوجود لهذه المجموعة من المعرفة واستخدامها ... كل ذلك ادى إلى القول بأنه هناك علم الادارة ".</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spcAft>
                          <a:spcPts val="0"/>
                        </a:spcAft>
                      </a:pPr>
                      <a:r>
                        <a:rPr lang="ar-IQ" sz="3600" dirty="0">
                          <a:latin typeface="Times New Roman"/>
                          <a:ea typeface="Times New Roman"/>
                          <a:cs typeface="Arial"/>
                        </a:rPr>
                        <a:t>د. جميل احمد توفيق، إدارة الأعمال، 1986.</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r" defTabSz="914400" rtl="1" eaLnBrk="1" fontAlgn="base" latinLnBrk="0" hangingPunct="1">
              <a:lnSpc>
                <a:spcPct val="100000"/>
              </a:lnSpc>
              <a:spcBef>
                <a:spcPct val="0"/>
              </a:spcBef>
              <a:spcAft>
                <a:spcPct val="0"/>
              </a:spcAft>
              <a:buClrTx/>
              <a:buSzTx/>
              <a:tabLst/>
            </a:pPr>
            <a:r>
              <a:rPr kumimoji="0" lang="ar-IQ"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 </a:t>
            </a: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النقل المباشر مع اضافة بعض التوضيح :</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r"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يقوم الباحث احياناً بشرح معنى كلمة أو مصطلح ورد في النص الاصلي المقتبس، وهنا يقوم بوضع توضيحه هذا بين قوسين معقوفين كما اشرنا من قبل في الحديث عن قواعد الاقتباس، ويوضح الشكل التالي مثالاً على ذلك :</a:t>
            </a:r>
            <a:endPar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r" defTabSz="914400" rtl="1" eaLnBrk="0" fontAlgn="base" latinLnBrk="0" hangingPunct="0">
              <a:lnSpc>
                <a:spcPct val="100000"/>
              </a:lnSpc>
              <a:spcBef>
                <a:spcPct val="0"/>
              </a:spcBef>
              <a:spcAft>
                <a:spcPct val="0"/>
              </a:spcAft>
              <a:buClrTx/>
              <a:buSzTx/>
              <a:buFontTx/>
              <a:buNone/>
              <a:tabLst/>
            </a:pP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214282" y="2895600"/>
          <a:ext cx="8715436" cy="2926080"/>
        </p:xfrm>
        <a:graphic>
          <a:graphicData uri="http://schemas.openxmlformats.org/drawingml/2006/table">
            <a:tbl>
              <a:tblPr rtl="1"/>
              <a:tblGrid>
                <a:gridCol w="8715436"/>
              </a:tblGrid>
              <a:tr h="0">
                <a:tc>
                  <a:txBody>
                    <a:bodyPr/>
                    <a:lstStyle/>
                    <a:p>
                      <a:pPr algn="ctr" rtl="1">
                        <a:spcAft>
                          <a:spcPts val="0"/>
                        </a:spcAft>
                      </a:pPr>
                      <a:r>
                        <a:rPr lang="ar-SA" sz="3200">
                          <a:latin typeface="Times New Roman"/>
                          <a:ea typeface="Times New Roman"/>
                          <a:cs typeface="Arial"/>
                        </a:rPr>
                        <a:t>مفهوم الادارة</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spcAft>
                          <a:spcPts val="0"/>
                        </a:spcAft>
                      </a:pPr>
                      <a:r>
                        <a:rPr lang="ar-SA" sz="3200" dirty="0">
                          <a:latin typeface="Times New Roman"/>
                          <a:ea typeface="Times New Roman"/>
                          <a:cs typeface="Arial"/>
                        </a:rPr>
                        <a:t>(15) " يمكن القول أن الادارة عملية متميزة تتكون من التخطيط والتنظيم والتشكيل </a:t>
                      </a:r>
                      <a:r>
                        <a:rPr lang="en-US" sz="3200" dirty="0">
                          <a:latin typeface="Arial"/>
                          <a:ea typeface="Times New Roman"/>
                        </a:rPr>
                        <a:t>]</a:t>
                      </a:r>
                      <a:r>
                        <a:rPr lang="ar-IQ" sz="3200" dirty="0">
                          <a:latin typeface="Times New Roman"/>
                          <a:ea typeface="Times New Roman"/>
                          <a:cs typeface="Arial"/>
                        </a:rPr>
                        <a:t>أي اختيار الفريق الاداري وتدريبه وتنميته بشكل عام</a:t>
                      </a:r>
                      <a:r>
                        <a:rPr lang="en-US" sz="3200" dirty="0">
                          <a:latin typeface="Arial"/>
                          <a:ea typeface="Times New Roman"/>
                        </a:rPr>
                        <a:t>[</a:t>
                      </a:r>
                      <a:r>
                        <a:rPr lang="ar-IQ" sz="3200" dirty="0">
                          <a:latin typeface="Times New Roman"/>
                          <a:ea typeface="Times New Roman"/>
                          <a:cs typeface="Arial"/>
                        </a:rPr>
                        <a:t> والتوجيه والرقابة ، تنجز لتحديد وتحقيق الأهداف عن طريق استخدام القوى البشرية والموارد الاخرى."</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spcAft>
                          <a:spcPts val="0"/>
                        </a:spcAft>
                      </a:pPr>
                      <a:r>
                        <a:rPr lang="ar-IQ" sz="3200" dirty="0">
                          <a:latin typeface="Times New Roman"/>
                          <a:ea typeface="Times New Roman"/>
                          <a:cs typeface="Arial"/>
                        </a:rPr>
                        <a:t>د. جميل احمد توفيق، إدارة الأعمال، 1986.</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699</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Nasser</dc:creator>
  <cp:lastModifiedBy>Nasser</cp:lastModifiedBy>
  <cp:revision>1</cp:revision>
  <dcterms:created xsi:type="dcterms:W3CDTF">2018-12-17T21:30:34Z</dcterms:created>
  <dcterms:modified xsi:type="dcterms:W3CDTF">2018-12-17T21:32:28Z</dcterms:modified>
</cp:coreProperties>
</file>