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047485E-3117-4AAB-BFCB-F44BF321A67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047485E-3117-4AAB-BFCB-F44BF321A67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047485E-3117-4AAB-BFCB-F44BF321A67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047485E-3117-4AAB-BFCB-F44BF321A67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47485E-3117-4AAB-BFCB-F44BF321A67C}"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047485E-3117-4AAB-BFCB-F44BF321A67C}"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047485E-3117-4AAB-BFCB-F44BF321A67C}"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047485E-3117-4AAB-BFCB-F44BF321A67C}"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7485E-3117-4AAB-BFCB-F44BF321A67C}"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7485E-3117-4AAB-BFCB-F44BF321A67C}"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47485E-3117-4AAB-BFCB-F44BF321A67C}"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0B51B2E-0624-434F-8C26-DE741FDA5A9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047485E-3117-4AAB-BFCB-F44BF321A67C}"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B51B2E-0624-434F-8C26-DE741FDA5A9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فصول إجرائيَّة</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تشمل تحديد ووصف مشكلة الدراسة، وتحديد دوافع الباحث لاختيارها، وبيان بأهدافها وأسئلتها وأهميَّتها، وإيضاح فرضيَّاتها ومتغيِّراتها المستقلَّة والتابعة، وبيان ووصف لأدواتها، وإيضاح أساليبها ومناهجها وكيفيَّة تطبيقها، وتعريف بمصطلحات الدراسة وتحديد لمفاهيمها، واستعراض للدراسات السابقة لها وللنظريَّات ذات العلاقة بموضوعها لاتِّخاذها إطاراً نظريّاً للدراسة، ووصف الأسلوب المتَّبع في جمع البيانات وتسجيلها وتبويبها،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28604"/>
            <a:ext cx="8501122" cy="4524315"/>
          </a:xfrm>
          <a:prstGeom prst="rect">
            <a:avLst/>
          </a:prstGeom>
        </p:spPr>
        <p:txBody>
          <a:bodyPr wrap="square">
            <a:spAutoFit/>
          </a:bodyPr>
          <a:lstStyle/>
          <a:p>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وبيان ما إذا كان الباحث قام بنفسه بجمع البيانات أم بالتعاون مع فريق مدرَّب ويذكر كيفيَّة تدريب هذا الفريق، كما يذكر الوقت الذي استغرقته كلُّ عمليَّة، وكذلك لا بدَّ من وصف الأساليب المستخدمة في تحليل البيانات، وما إذا كانت يدويَّة أم استخدم فيها الحاسوب، كما يصف الباحثُ الأساليبَ الإحصائيَّة والكميَّة المستخدمة ومبرِّرات استخدام كلٍّ منها، ويصف الأساليب المستخدمة في تمثيل البيانات وتحليلها.</a:t>
            </a:r>
            <a:endParaRPr lang="ar-IQ"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85720" y="0"/>
            <a:ext cx="864399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فصول تطبيقيَّة</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وتشتمل على مقدِّمة يبيِّن بها الباحثُ كيفيَّة تنظيمه لمحتوى هذه الفصول، يلي ذلك وصفُ خصائص مشكلة الدراسة ثمَّ يلي ذلك عرض النتائج مدعَّمةً بالأدلَّـة تحت عناوين فرعيَّة ذات صلة بفرضيَّات الدراسة أو أسئلتها، مع مراعاة مناقشة ما يتوصَّل إليه الباحثُ من نتائج في ضوء نتائج الدراسات السابقة والاتِّجاهات النظريَّة التي يتبنَّاها الباحثُ والتي تمثِّل أفضل الأطر النظريَّة لتفسير نتائج الدراسة، وتوضيح مدى تأييدها أو معارضتها لتلك الأطر النظريَّة أو للدراسات السابقة وتفسير ما يمكن أن يجده من اختلاف،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785794"/>
            <a:ext cx="8286808" cy="3970318"/>
          </a:xfrm>
          <a:prstGeom prst="rect">
            <a:avLst/>
          </a:prstGeom>
        </p:spPr>
        <p:txBody>
          <a:bodyPr wrap="square">
            <a:spAutoFit/>
          </a:bodyPr>
          <a:lstStyle/>
          <a:p>
            <a:pPr lvl="0" indent="396875" algn="justLow" eaLnBrk="0" fontAlgn="base" hangingPunct="0">
              <a:spcBef>
                <a:spcPct val="0"/>
              </a:spcBef>
              <a:spcAft>
                <a:spcPct val="0"/>
              </a:spcAf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مع ضرورة عرض الجوانب التوزيعيَّة لموضوع الدراسة وعناصره والعوامل المؤثِّرة فيه، ومحصِّلة التفاعل بين العناصر والعوامل، وما يستخلص منها من نتائج أو قواعد تفيد في التوصيف العلميِّ للموضوع محلِّ الدراسة، ومعالجة جوانب القصور أو المشكلات التي تنطوي عليها المشكلةُ المدروسة حاليّاً ومستقبلاً وبما يحقِّق أهداف الدراسة المبيَّنة سلفـاً.</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5720" y="214290"/>
            <a:ext cx="864399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خاتمة الدراسة</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وقد تعطى رقم الفصل الأخير من الدراسة وقد تُعَنْوَن بالخلاصة والاستنتاجات والتوصيات، وفيها يبلور الباحثُ دراستَه بلورة مركَّزة مستقاة من الدراسة التفصيليَّة لمشكلة دراسته، ويبيِّن ما أوضحته من مشكلات وصعوباتٍ متَّصلة بها، ويعرض توصياته بحلولٍ تطبيقيَّة ممكنة التنفيذ لمشكلاتها وصعوباتها، ويقترح دراساتٍ لاستكمال جوانبها أو لبحث قضايا مشابهة تولَّدت منها.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14282" y="357166"/>
            <a:ext cx="864399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a:t>
            </a: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نهايات بحثيَّة</a:t>
            </a: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وتحتوي على قائمة المصادر، وعلى ملاحق الدراسة إن احتوت على ملاحق، وعلى كشَّاف بالأسماء الواردة فيها، وعلى صيغ المعادلات والأساليب الكميَّة إن احتوت على شيءٍ منها، وعلى الصور الفوتوغرافيَّة إن لم توضع في مواضعها من البحث.</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2018-12-17T22:12:59Z</dcterms:created>
  <dcterms:modified xsi:type="dcterms:W3CDTF">2018-12-17T22:13:27Z</dcterms:modified>
</cp:coreProperties>
</file>