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C7-79AB-4CA2-8597-65E4DC45A22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5AD-8D42-4722-9A75-459C246A03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C7-79AB-4CA2-8597-65E4DC45A22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5AD-8D42-4722-9A75-459C246A03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C7-79AB-4CA2-8597-65E4DC45A22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5AD-8D42-4722-9A75-459C246A03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C7-79AB-4CA2-8597-65E4DC45A22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5AD-8D42-4722-9A75-459C246A03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C7-79AB-4CA2-8597-65E4DC45A22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5AD-8D42-4722-9A75-459C246A03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C7-79AB-4CA2-8597-65E4DC45A22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5AD-8D42-4722-9A75-459C246A03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C7-79AB-4CA2-8597-65E4DC45A22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5AD-8D42-4722-9A75-459C246A03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C7-79AB-4CA2-8597-65E4DC45A22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5AD-8D42-4722-9A75-459C246A03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C7-79AB-4CA2-8597-65E4DC45A22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5AD-8D42-4722-9A75-459C246A03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C7-79AB-4CA2-8597-65E4DC45A22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5AD-8D42-4722-9A75-459C246A03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B3BC7-79AB-4CA2-8597-65E4DC45A22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95AD-8D42-4722-9A75-459C246A036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B3BC7-79AB-4CA2-8597-65E4DC45A224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95AD-8D42-4722-9A75-459C246A036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42844" y="2428868"/>
          <a:ext cx="8858312" cy="4000528"/>
        </p:xfrm>
        <a:graphic>
          <a:graphicData uri="http://schemas.openxmlformats.org/drawingml/2006/table">
            <a:tbl>
              <a:tblPr rtl="1"/>
              <a:tblGrid>
                <a:gridCol w="8858312"/>
              </a:tblGrid>
              <a:tr h="4000528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3600" dirty="0">
                          <a:latin typeface="Times New Roman"/>
                          <a:ea typeface="Times New Roman"/>
                          <a:cs typeface="Arial"/>
                        </a:rPr>
                        <a:t>أن صدى التحول سيكون له تأثير ضعيف على عالم النشر التقليدي في الوقت الحاضر وفي المستقبل القريب </a:t>
                      </a:r>
                      <a:r>
                        <a:rPr lang="ar-IQ" sz="3600" baseline="30000" dirty="0">
                          <a:latin typeface="Times New Roman"/>
                          <a:ea typeface="Times New Roman"/>
                          <a:cs typeface="Arial"/>
                        </a:rPr>
                        <a:t>(1) </a:t>
                      </a:r>
                      <a:r>
                        <a:rPr lang="ar-IQ" sz="3600" dirty="0">
                          <a:latin typeface="Times New Roman"/>
                          <a:ea typeface="Times New Roman"/>
                          <a:cs typeface="Arial"/>
                        </a:rPr>
                        <a:t>، والمشكلة هي رصد النتاج الفكري وضبطه وتوفيره واتاحته للباحثين</a:t>
                      </a:r>
                      <a:r>
                        <a:rPr lang="ar-IQ" sz="3600" baseline="30000" dirty="0">
                          <a:latin typeface="Times New Roman"/>
                          <a:ea typeface="Times New Roman"/>
                          <a:cs typeface="Arial"/>
                        </a:rPr>
                        <a:t>(2) </a:t>
                      </a:r>
                      <a:r>
                        <a:rPr lang="ar-IQ" sz="3600" dirty="0">
                          <a:latin typeface="Times New Roman"/>
                          <a:ea typeface="Times New Roman"/>
                          <a:cs typeface="Arial"/>
                        </a:rPr>
                        <a:t>، فالبحث العلمي الاصيل بحاجة إلى المعلومات التي يستخدمها من اجل الوصول إلى حقائق جديدة يضيفها إلى رصيد المعرفة الانسانية التي بدورها تحتاج إلى نظام يقوم بمعالجتها</a:t>
                      </a:r>
                      <a:r>
                        <a:rPr lang="ar-IQ" sz="3600" baseline="30000" dirty="0">
                          <a:latin typeface="Times New Roman"/>
                          <a:ea typeface="Times New Roman"/>
                          <a:cs typeface="Arial"/>
                        </a:rPr>
                        <a:t>(3) </a:t>
                      </a:r>
                      <a:r>
                        <a:rPr lang="ar-IQ" sz="3600" dirty="0">
                          <a:latin typeface="Times New Roman"/>
                          <a:ea typeface="Times New Roman"/>
                          <a:cs typeface="Arial"/>
                        </a:rPr>
                        <a:t>.</a:t>
                      </a:r>
                      <a:endParaRPr lang="en-US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0" y="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ثانياً / أسلوب الإشارات الرقمية 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في هذه الطريقة يضع الباحث ارقاماً محصورة بين هلالين في نهاية كل نص مقتبس ، ويستمر في ترقيم الاقتباسات بشكل متسلسل ، كما في الأمثلة الثالية 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4282" y="857232"/>
          <a:ext cx="8715436" cy="6035040"/>
        </p:xfrm>
        <a:graphic>
          <a:graphicData uri="http://schemas.openxmlformats.org/drawingml/2006/table">
            <a:tbl>
              <a:tblPr rtl="1"/>
              <a:tblGrid>
                <a:gridCol w="8715436"/>
              </a:tblGrid>
              <a:tr h="5429288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3600" dirty="0">
                          <a:latin typeface="Times New Roman"/>
                          <a:ea typeface="Times New Roman"/>
                          <a:cs typeface="Arial"/>
                        </a:rPr>
                        <a:t>حاولت دراسات المستفيدين من المعلومات لكل من بدر</a:t>
                      </a:r>
                      <a:r>
                        <a:rPr lang="ar-IQ" sz="3600" baseline="30000" dirty="0">
                          <a:latin typeface="Times New Roman"/>
                          <a:ea typeface="Times New Roman"/>
                          <a:cs typeface="Arial"/>
                        </a:rPr>
                        <a:t>(1) </a:t>
                      </a:r>
                      <a:r>
                        <a:rPr lang="ar-IQ" sz="3600" dirty="0">
                          <a:latin typeface="Times New Roman"/>
                          <a:ea typeface="Times New Roman"/>
                          <a:cs typeface="Arial"/>
                        </a:rPr>
                        <a:t>وعبيد</a:t>
                      </a:r>
                      <a:r>
                        <a:rPr lang="ar-IQ" sz="3600" baseline="30000" dirty="0">
                          <a:latin typeface="Times New Roman"/>
                          <a:ea typeface="Times New Roman"/>
                          <a:cs typeface="Arial"/>
                        </a:rPr>
                        <a:t>(2) </a:t>
                      </a:r>
                      <a:r>
                        <a:rPr lang="ar-IQ" sz="3600" dirty="0">
                          <a:latin typeface="Times New Roman"/>
                          <a:ea typeface="Times New Roman"/>
                          <a:cs typeface="Arial"/>
                        </a:rPr>
                        <a:t>وقاسم</a:t>
                      </a:r>
                      <a:r>
                        <a:rPr lang="ar-IQ" sz="3600" baseline="30000" dirty="0">
                          <a:latin typeface="Times New Roman"/>
                          <a:ea typeface="Times New Roman"/>
                          <a:cs typeface="Arial"/>
                        </a:rPr>
                        <a:t>(3) </a:t>
                      </a:r>
                      <a:r>
                        <a:rPr lang="ar-IQ" sz="3600" dirty="0">
                          <a:latin typeface="Times New Roman"/>
                          <a:ea typeface="Times New Roman"/>
                          <a:cs typeface="Arial"/>
                        </a:rPr>
                        <a:t>أن تتبع احتياجات المستفيدين وانماط اشباعها بالطرق التقليدية والحديثة، كما بين الشربجي</a:t>
                      </a:r>
                      <a:r>
                        <a:rPr lang="ar-IQ" sz="3600" baseline="30000" dirty="0">
                          <a:latin typeface="Times New Roman"/>
                          <a:ea typeface="Times New Roman"/>
                          <a:cs typeface="Arial"/>
                        </a:rPr>
                        <a:t>(4) </a:t>
                      </a:r>
                      <a:r>
                        <a:rPr lang="ar-IQ" sz="3600" dirty="0">
                          <a:latin typeface="Times New Roman"/>
                          <a:ea typeface="Times New Roman"/>
                          <a:cs typeface="Arial"/>
                        </a:rPr>
                        <a:t>ما تعانيه هذه الدراسات من مظاهر القصور في المنهجية </a:t>
                      </a:r>
                      <a:r>
                        <a:rPr lang="ar-IQ" sz="3600" dirty="0" smtClean="0">
                          <a:latin typeface="Times New Roman"/>
                          <a:ea typeface="Times New Roman"/>
                          <a:cs typeface="Arial"/>
                        </a:rPr>
                        <a:t>.</a:t>
                      </a:r>
                    </a:p>
                    <a:p>
                      <a:pPr rtl="1"/>
                      <a:r>
                        <a:rPr lang="ar-IQ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ويمكن للباحث عند استخدام هذه الطريقة :</a:t>
                      </a:r>
                      <a:endParaRPr lang="en-US" sz="3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rtl="1"/>
                      <a:r>
                        <a:rPr lang="ar-IQ" sz="3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أ- أن يضع المعلومات عن كل مصدر اقتبس منه في أسفل الصفحة نفسها التي ورد فيها الاقتباس مشيراً إلى اسم المؤلف وعنوان الكتاب ورقم الصفحة التي اقتبس منها ، على النحو التالي :</a:t>
                      </a:r>
                    </a:p>
                    <a:p>
                      <a:pPr lvl="0" rtl="1"/>
                      <a:endParaRPr lang="en-US" sz="3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endParaRPr lang="en-US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5759549" y="0"/>
            <a:ext cx="33844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أو على النحو التالي 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285720" y="928670"/>
            <a:ext cx="82868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(1) بدر ، احمد : دراسات المستفيدين ، ص71.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(2) الشربجي ، نجيب : منهجية البحث في دراسات المستفيدين، ص47.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IQ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214283" y="2786058"/>
            <a:ext cx="87154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ويقوم في نهاية البحث بترتيب جميع المصادر التي اقتبس منها هجائياً ، ويكتب معلومات كاملة عن كل مصدر .</a:t>
            </a:r>
            <a:endParaRPr kumimoji="0" lang="ar-IQ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ChangeArrowheads="1"/>
          </p:cNvSpPr>
          <p:nvPr/>
        </p:nvSpPr>
        <p:spPr bwMode="auto">
          <a:xfrm>
            <a:off x="214282" y="500042"/>
            <a:ext cx="871543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ب- أن يستمر في ترقيم الاقتباسات بشكل متسلسل حتى نهاية البحث ، ويقوم في النهاية بتجميعها وفق ورودها في متن البحث واعطاء معلومات كاملة عن كل مصدر من المصادر .</a:t>
            </a:r>
            <a:endParaRPr kumimoji="0" lang="ar-IQ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IQ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المعلومات الواجب ذكرها في حالة الاقتباس من الكتب :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 اسم المؤلف الأول والمؤلفين الآخرين والمترجم والمحرر الخ 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 العنوان الكامل للكتاب ( العنوان الرئيسي والعنوان الفرعي أن وجد ) 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 الطبعة ( أن وجدت ) 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 مكان النشر ( المدينة التي نشر فيها الكتاب ) 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5- الناشر أو الموزع ( وليس المطبعة ) 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6- سنة أو تاريخ النشر وان لم يوجد فيكتب (ب.ت) 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IQ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7- الصفحة التي تم الاقتباس منها .</a:t>
            </a:r>
            <a:endParaRPr kumimoji="0" lang="ar-IQ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330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Nasser</dc:creator>
  <cp:lastModifiedBy>Nasser</cp:lastModifiedBy>
  <cp:revision>1</cp:revision>
  <dcterms:created xsi:type="dcterms:W3CDTF">2018-12-17T21:36:45Z</dcterms:created>
  <dcterms:modified xsi:type="dcterms:W3CDTF">2018-12-17T21:37:55Z</dcterms:modified>
</cp:coreProperties>
</file>