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9"/>
  </p:notesMasterIdLst>
  <p:sldIdLst>
    <p:sldId id="256" r:id="rId2"/>
    <p:sldId id="257" r:id="rId3"/>
    <p:sldId id="269" r:id="rId4"/>
    <p:sldId id="258" r:id="rId5"/>
    <p:sldId id="259" r:id="rId6"/>
    <p:sldId id="260" r:id="rId7"/>
    <p:sldId id="261" r:id="rId8"/>
    <p:sldId id="262" r:id="rId9"/>
    <p:sldId id="263" r:id="rId10"/>
    <p:sldId id="264" r:id="rId11"/>
    <p:sldId id="265" r:id="rId12"/>
    <p:sldId id="266" r:id="rId13"/>
    <p:sldId id="267" r:id="rId14"/>
    <p:sldId id="268" r:id="rId15"/>
    <p:sldId id="270" r:id="rId16"/>
    <p:sldId id="271" r:id="rId17"/>
    <p:sldId id="272"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autoAdjust="0"/>
    <p:restoredTop sz="94576" autoAdjust="0"/>
  </p:normalViewPr>
  <p:slideViewPr>
    <p:cSldViewPr>
      <p:cViewPr varScale="1">
        <p:scale>
          <a:sx n="69" d="100"/>
          <a:sy n="69" d="100"/>
        </p:scale>
        <p:origin x="-1110"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9EE6D6B-E3F7-42BC-B5D2-32EC5ACC6D89}" type="datetimeFigureOut">
              <a:rPr lang="en-US" smtClean="0"/>
              <a:pPr/>
              <a:t>2016-12-14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C580CAE-5211-42E5-A975-1648E2300CCA}"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C580CAE-5211-42E5-A975-1648E2300CCA}" type="slidenum">
              <a:rPr lang="en-US" smtClean="0"/>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8C4E7BA6-2E12-4AC0-935E-6D8D421FCF2D}" type="datetimeFigureOut">
              <a:rPr lang="en-US" smtClean="0"/>
              <a:pPr/>
              <a:t>2016-12-14</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EB92BE8F-5434-4170-92C5-78F6FA2B6FF5}" type="slidenum">
              <a:rPr lang="en-US" smtClean="0"/>
              <a:pPr/>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C4E7BA6-2E12-4AC0-935E-6D8D421FCF2D}" type="datetimeFigureOut">
              <a:rPr lang="en-US" smtClean="0"/>
              <a:pPr/>
              <a:t>2016-12-14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92BE8F-5434-4170-92C5-78F6FA2B6FF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C4E7BA6-2E12-4AC0-935E-6D8D421FCF2D}" type="datetimeFigureOut">
              <a:rPr lang="en-US" smtClean="0"/>
              <a:pPr/>
              <a:t>2016-12-14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92BE8F-5434-4170-92C5-78F6FA2B6FF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C4E7BA6-2E12-4AC0-935E-6D8D421FCF2D}" type="datetimeFigureOut">
              <a:rPr lang="en-US" smtClean="0"/>
              <a:pPr/>
              <a:t>2016-12-14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92BE8F-5434-4170-92C5-78F6FA2B6FF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8C4E7BA6-2E12-4AC0-935E-6D8D421FCF2D}" type="datetimeFigureOut">
              <a:rPr lang="en-US" smtClean="0"/>
              <a:pPr/>
              <a:t>2016-12-14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EB92BE8F-5434-4170-92C5-78F6FA2B6FF5}"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C4E7BA6-2E12-4AC0-935E-6D8D421FCF2D}" type="datetimeFigureOut">
              <a:rPr lang="en-US" smtClean="0"/>
              <a:pPr/>
              <a:t>2016-12-14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92BE8F-5434-4170-92C5-78F6FA2B6FF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8C4E7BA6-2E12-4AC0-935E-6D8D421FCF2D}" type="datetimeFigureOut">
              <a:rPr lang="en-US" smtClean="0"/>
              <a:pPr/>
              <a:t>2016-12-14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B92BE8F-5434-4170-92C5-78F6FA2B6FF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8C4E7BA6-2E12-4AC0-935E-6D8D421FCF2D}" type="datetimeFigureOut">
              <a:rPr lang="en-US" smtClean="0"/>
              <a:pPr/>
              <a:t>2016-12-14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B92BE8F-5434-4170-92C5-78F6FA2B6FF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C4E7BA6-2E12-4AC0-935E-6D8D421FCF2D}" type="datetimeFigureOut">
              <a:rPr lang="en-US" smtClean="0"/>
              <a:pPr/>
              <a:t>2016-12-14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B92BE8F-5434-4170-92C5-78F6FA2B6FF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C4E7BA6-2E12-4AC0-935E-6D8D421FCF2D}" type="datetimeFigureOut">
              <a:rPr lang="en-US" smtClean="0"/>
              <a:pPr/>
              <a:t>2016-12-14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92BE8F-5434-4170-92C5-78F6FA2B6FF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8C4E7BA6-2E12-4AC0-935E-6D8D421FCF2D}" type="datetimeFigureOut">
              <a:rPr lang="en-US" smtClean="0"/>
              <a:pPr/>
              <a:t>2016-12-14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92BE8F-5434-4170-92C5-78F6FA2B6FF5}"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8C4E7BA6-2E12-4AC0-935E-6D8D421FCF2D}" type="datetimeFigureOut">
              <a:rPr lang="en-US" smtClean="0"/>
              <a:pPr/>
              <a:t>2016-12-14</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EB92BE8F-5434-4170-92C5-78F6FA2B6FF5}"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rtl="1"/>
            <a:r>
              <a:rPr lang="ar-IQ" sz="6000" b="1" u="sng" dirty="0" smtClean="0">
                <a:latin typeface="Arabic Typesetting" pitchFamily="66" charset="-78"/>
                <a:cs typeface="Arabic Typesetting" pitchFamily="66" charset="-78"/>
              </a:rPr>
              <a:t>المأمول في الأليات القانونية لمكافحة الفساد</a:t>
            </a:r>
            <a:endParaRPr lang="en-US" sz="6000" b="1" u="sng" dirty="0">
              <a:latin typeface="Arabic Typesetting" pitchFamily="66" charset="-78"/>
              <a:cs typeface="Arabic Typesetting" pitchFamily="66" charset="-78"/>
            </a:endParaRPr>
          </a:p>
        </p:txBody>
      </p:sp>
      <p:sp>
        <p:nvSpPr>
          <p:cNvPr id="3" name="Subtitle 2"/>
          <p:cNvSpPr>
            <a:spLocks noGrp="1"/>
          </p:cNvSpPr>
          <p:nvPr>
            <p:ph type="subTitle" idx="1"/>
          </p:nvPr>
        </p:nvSpPr>
        <p:spPr/>
        <p:txBody>
          <a:bodyPr>
            <a:noAutofit/>
          </a:bodyPr>
          <a:lstStyle/>
          <a:p>
            <a:pPr rtl="1"/>
            <a:r>
              <a:rPr lang="ar-IQ" sz="4400" b="1" dirty="0">
                <a:solidFill>
                  <a:schemeClr val="tx2">
                    <a:lumMod val="60000"/>
                    <a:lumOff val="40000"/>
                  </a:schemeClr>
                </a:solidFill>
                <a:latin typeface="Arabic Typesetting" pitchFamily="66" charset="-78"/>
                <a:ea typeface="+mj-ea"/>
                <a:cs typeface="Arabic Typesetting" pitchFamily="66" charset="-78"/>
              </a:rPr>
              <a:t>الاستاذ الدكتور </a:t>
            </a:r>
          </a:p>
          <a:p>
            <a:pPr rtl="1"/>
            <a:r>
              <a:rPr lang="ar-IQ" sz="4400" b="1" dirty="0">
                <a:solidFill>
                  <a:schemeClr val="tx2">
                    <a:lumMod val="60000"/>
                    <a:lumOff val="40000"/>
                  </a:schemeClr>
                </a:solidFill>
                <a:latin typeface="Arabic Typesetting" pitchFamily="66" charset="-78"/>
                <a:ea typeface="+mj-ea"/>
                <a:cs typeface="Arabic Typesetting" pitchFamily="66" charset="-78"/>
              </a:rPr>
              <a:t>احمد كيلان عبد </a:t>
            </a:r>
            <a:r>
              <a:rPr lang="ar-IQ" sz="4400" b="1" dirty="0" smtClean="0">
                <a:solidFill>
                  <a:schemeClr val="tx2">
                    <a:lumMod val="60000"/>
                    <a:lumOff val="40000"/>
                  </a:schemeClr>
                </a:solidFill>
                <a:latin typeface="Arabic Typesetting" pitchFamily="66" charset="-78"/>
                <a:ea typeface="+mj-ea"/>
                <a:cs typeface="Arabic Typesetting" pitchFamily="66" charset="-78"/>
              </a:rPr>
              <a:t>الله</a:t>
            </a:r>
          </a:p>
          <a:p>
            <a:pPr rtl="1"/>
            <a:endParaRPr lang="ar-IQ" sz="4400" b="1" dirty="0">
              <a:solidFill>
                <a:schemeClr val="tx2">
                  <a:lumMod val="60000"/>
                  <a:lumOff val="40000"/>
                </a:schemeClr>
              </a:solidFill>
              <a:latin typeface="Arabic Typesetting" pitchFamily="66" charset="-78"/>
              <a:ea typeface="+mj-ea"/>
              <a:cs typeface="Arabic Typesetting" pitchFamily="66" charset="-78"/>
            </a:endParaRPr>
          </a:p>
          <a:p>
            <a:pPr rtl="1"/>
            <a:endParaRPr lang="ar-IQ" sz="4400" b="1" dirty="0" smtClean="0">
              <a:solidFill>
                <a:schemeClr val="tx2">
                  <a:lumMod val="60000"/>
                  <a:lumOff val="40000"/>
                </a:schemeClr>
              </a:solidFill>
              <a:latin typeface="Arabic Typesetting" pitchFamily="66" charset="-78"/>
              <a:ea typeface="+mj-ea"/>
              <a:cs typeface="Arabic Typesetting" pitchFamily="66" charset="-78"/>
            </a:endParaRPr>
          </a:p>
          <a:p>
            <a:pPr rtl="1"/>
            <a:endParaRPr lang="ar-IQ" sz="4400" b="1" dirty="0">
              <a:solidFill>
                <a:schemeClr val="tx2">
                  <a:lumMod val="60000"/>
                  <a:lumOff val="40000"/>
                </a:schemeClr>
              </a:solidFill>
              <a:latin typeface="Arabic Typesetting" pitchFamily="66" charset="-78"/>
              <a:ea typeface="+mj-ea"/>
              <a:cs typeface="Arabic Typesetting" pitchFamily="66" charset="-78"/>
            </a:endParaRPr>
          </a:p>
          <a:p>
            <a:pPr rtl="1"/>
            <a:endParaRPr lang="ar-IQ" sz="4400" b="1" dirty="0" smtClean="0">
              <a:solidFill>
                <a:schemeClr val="tx2">
                  <a:lumMod val="60000"/>
                  <a:lumOff val="40000"/>
                </a:schemeClr>
              </a:solidFill>
              <a:latin typeface="Arabic Typesetting" pitchFamily="66" charset="-78"/>
              <a:ea typeface="+mj-ea"/>
              <a:cs typeface="Arabic Typesetting" pitchFamily="66" charset="-78"/>
            </a:endParaRPr>
          </a:p>
          <a:p>
            <a:pPr rtl="1"/>
            <a:endParaRPr lang="ar-IQ" sz="4400" b="1" dirty="0">
              <a:solidFill>
                <a:schemeClr val="tx2">
                  <a:lumMod val="60000"/>
                  <a:lumOff val="40000"/>
                </a:schemeClr>
              </a:solidFill>
              <a:latin typeface="Arabic Typesetting" pitchFamily="66" charset="-78"/>
              <a:ea typeface="+mj-ea"/>
              <a:cs typeface="Arabic Typesetting" pitchFamily="66" charset="-78"/>
            </a:endParaRPr>
          </a:p>
          <a:p>
            <a:pPr rtl="1"/>
            <a:endParaRPr lang="ar-IQ" sz="4400" b="1" dirty="0" smtClean="0">
              <a:solidFill>
                <a:schemeClr val="tx2">
                  <a:lumMod val="60000"/>
                  <a:lumOff val="40000"/>
                </a:schemeClr>
              </a:solidFill>
              <a:latin typeface="Arabic Typesetting" pitchFamily="66" charset="-78"/>
              <a:ea typeface="+mj-ea"/>
              <a:cs typeface="Arabic Typesetting" pitchFamily="66" charset="-78"/>
            </a:endParaRPr>
          </a:p>
          <a:p>
            <a:pPr rtl="1"/>
            <a:endParaRPr lang="en-US" sz="4400" b="1" dirty="0">
              <a:solidFill>
                <a:schemeClr val="tx2">
                  <a:lumMod val="60000"/>
                  <a:lumOff val="40000"/>
                </a:schemeClr>
              </a:solidFill>
              <a:latin typeface="Arabic Typesetting" pitchFamily="66" charset="-78"/>
              <a:ea typeface="+mj-ea"/>
              <a:cs typeface="Arabic Typesetting" pitchFamily="66" charset="-78"/>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010400" cy="715962"/>
          </a:xfrm>
        </p:spPr>
        <p:txBody>
          <a:bodyPr>
            <a:normAutofit fontScale="90000"/>
          </a:bodyPr>
          <a:lstStyle/>
          <a:p>
            <a:r>
              <a:rPr lang="ar-IQ" u="sng" dirty="0" smtClean="0">
                <a:latin typeface="Arabic Typesetting" pitchFamily="66" charset="-78"/>
                <a:cs typeface="Arabic Typesetting" pitchFamily="66" charset="-78"/>
              </a:rPr>
              <a:t>المأمول في الأليات القانونية لمكافحة الفساد</a:t>
            </a:r>
            <a:endParaRPr lang="en-US" dirty="0"/>
          </a:p>
        </p:txBody>
      </p:sp>
      <p:sp>
        <p:nvSpPr>
          <p:cNvPr id="3" name="Content Placeholder 2"/>
          <p:cNvSpPr>
            <a:spLocks noGrp="1"/>
          </p:cNvSpPr>
          <p:nvPr>
            <p:ph idx="1"/>
          </p:nvPr>
        </p:nvSpPr>
        <p:spPr>
          <a:xfrm>
            <a:off x="457200" y="914400"/>
            <a:ext cx="8229600" cy="5715000"/>
          </a:xfrm>
        </p:spPr>
        <p:txBody>
          <a:bodyPr>
            <a:normAutofit lnSpcReduction="10000"/>
          </a:bodyPr>
          <a:lstStyle/>
          <a:p>
            <a:pPr algn="just" rtl="1"/>
            <a:r>
              <a:rPr lang="ar-IQ" dirty="0" smtClean="0">
                <a:solidFill>
                  <a:srgbClr val="FFFF00"/>
                </a:solidFill>
              </a:rPr>
              <a:t>المأمول في التشريعات (من حيث المحتويات والصياغات)</a:t>
            </a:r>
          </a:p>
          <a:p>
            <a:pPr algn="just" rtl="1"/>
            <a:r>
              <a:rPr lang="ar-IQ" dirty="0" smtClean="0"/>
              <a:t>1- ضرورة النص بان يشمل تجريم الفساد ضد مرتكبيه </a:t>
            </a:r>
            <a:r>
              <a:rPr lang="ar-IQ" u="sng" dirty="0" smtClean="0">
                <a:solidFill>
                  <a:srgbClr val="FFFF00"/>
                </a:solidFill>
              </a:rPr>
              <a:t>بغض النظر عن كونه مواطناً او مقيماً فيها اقامة اعتيادية او اي شخص عديم الجنسية او مزدوج الجنسية</a:t>
            </a:r>
            <a:r>
              <a:rPr lang="ar-IQ" dirty="0" smtClean="0">
                <a:solidFill>
                  <a:srgbClr val="FFFF00"/>
                </a:solidFill>
              </a:rPr>
              <a:t> </a:t>
            </a:r>
            <a:r>
              <a:rPr lang="ar-IQ" dirty="0" smtClean="0"/>
              <a:t>، وكل ذلك يمثل تفعيلاً لمبدأ اقليمية القانون الجنائي، وبحيث يشمل في النهاية كل شخص ساهم في الخارج بجريمة فساد تحصل داخل العراق او خارج العراق وتتسبب بضرر باموال العراق</a:t>
            </a:r>
          </a:p>
          <a:p>
            <a:pPr lvl="0" algn="just" rtl="1"/>
            <a:r>
              <a:rPr lang="ar-IQ" dirty="0" smtClean="0"/>
              <a:t>2- </a:t>
            </a:r>
            <a:r>
              <a:rPr lang="ar-IQ" u="sng" dirty="0" smtClean="0">
                <a:solidFill>
                  <a:srgbClr val="FFFF00"/>
                </a:solidFill>
              </a:rPr>
              <a:t>انهاء الحصانة المفروضة بموجب القوانين الداخلية عن كل من يتولى منصباً برلمانياً او ادارياً حتى لو كان سيادياً</a:t>
            </a:r>
            <a:r>
              <a:rPr lang="ar-IQ" u="sng" dirty="0" smtClean="0"/>
              <a:t> </a:t>
            </a:r>
            <a:r>
              <a:rPr lang="ar-IQ" dirty="0" smtClean="0"/>
              <a:t>في حال اتهامه او ثبوت ارتكابه احدى جرائم الفساد، فوجود الحصانات امر لامبرر له يحد من الولاية القضائية للمحاكم، اذ لابد ان تسود فكرة ان النزاهة اخلاق وان جريمة الفساد الاداري والمالي جريمة لامعة لاتخفى على احد ولو بعد حين  ولايمكن ان يشفع لمرتكبها شخص ولا قانون.</a:t>
            </a:r>
          </a:p>
          <a:p>
            <a:pPr lvl="0" algn="just" rtl="1"/>
            <a:endParaRPr lang="ar-IQ" dirty="0" smtClean="0"/>
          </a:p>
          <a:p>
            <a:pPr lvl="0" algn="just" rtl="1"/>
            <a:endParaRPr lang="ar-IQ" dirty="0" smtClean="0"/>
          </a:p>
          <a:p>
            <a:pPr lvl="0" algn="just" rtl="1"/>
            <a:endParaRPr lang="ar-IQ" dirty="0" smtClean="0"/>
          </a:p>
          <a:p>
            <a:pPr algn="just" rtl="1"/>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ar-IQ" u="sng" dirty="0" smtClean="0">
                <a:latin typeface="Arabic Typesetting" pitchFamily="66" charset="-78"/>
                <a:cs typeface="Arabic Typesetting" pitchFamily="66" charset="-78"/>
              </a:rPr>
              <a:t>المأمول في الأليات القانونية لمكافحة الفساد</a:t>
            </a:r>
            <a:endParaRPr lang="en-US" dirty="0"/>
          </a:p>
        </p:txBody>
      </p:sp>
      <p:sp>
        <p:nvSpPr>
          <p:cNvPr id="3" name="Content Placeholder 2"/>
          <p:cNvSpPr>
            <a:spLocks noGrp="1"/>
          </p:cNvSpPr>
          <p:nvPr>
            <p:ph idx="1"/>
          </p:nvPr>
        </p:nvSpPr>
        <p:spPr/>
        <p:txBody>
          <a:bodyPr/>
          <a:lstStyle/>
          <a:p>
            <a:pPr lvl="0" algn="just" rtl="1"/>
            <a:r>
              <a:rPr lang="ar-IQ" dirty="0" smtClean="0"/>
              <a:t>3- من جانب اخر لابد من وجود نص قانوني </a:t>
            </a:r>
            <a:r>
              <a:rPr lang="ar-IQ" u="sng" dirty="0" smtClean="0">
                <a:solidFill>
                  <a:srgbClr val="FFFF00"/>
                </a:solidFill>
              </a:rPr>
              <a:t>يجرم كل من يتستر على جرائم الفساد على سبيل المشاركة او المجاملة او المحاباة لمنافع مادية او مالية او لاسباب طائفية او عرقية </a:t>
            </a:r>
            <a:r>
              <a:rPr lang="ar-IQ" dirty="0" smtClean="0"/>
              <a:t>، اذ يسود الواقع العملي في دوائر مكافحة الفساد او الدوائر الحكومية بشكل عام هذه المشكلة في ضوء تغلغل الاحزاب في مفاصل الدولة وعدم مهنية بعض رؤساء الدوائر واصحاب القرار، وهذا بالفعل يشكل احد الاسباب الرئيسة في استشراء الفساد. </a:t>
            </a:r>
            <a:endParaRPr lang="en-US" dirty="0" smtClean="0"/>
          </a:p>
          <a:p>
            <a:endParaRPr lang="en-US" dirty="0"/>
          </a:p>
        </p:txBody>
      </p:sp>
      <p:pic>
        <p:nvPicPr>
          <p:cNvPr id="6146" name="Picture 2" descr="C:\Users\Ahmed\Desktop\66.bmp"/>
          <p:cNvPicPr>
            <a:picLocks noChangeAspect="1" noChangeArrowheads="1"/>
          </p:cNvPicPr>
          <p:nvPr/>
        </p:nvPicPr>
        <p:blipFill>
          <a:blip r:embed="rId2"/>
          <a:srcRect/>
          <a:stretch>
            <a:fillRect/>
          </a:stretch>
        </p:blipFill>
        <p:spPr bwMode="auto">
          <a:xfrm>
            <a:off x="762000" y="4343400"/>
            <a:ext cx="2133600" cy="2209800"/>
          </a:xfrm>
          <a:prstGeom prst="rect">
            <a:avLst/>
          </a:prstGeom>
          <a:noFill/>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ar-IQ" u="sng" dirty="0" smtClean="0">
                <a:latin typeface="Arabic Typesetting" pitchFamily="66" charset="-78"/>
                <a:cs typeface="Arabic Typesetting" pitchFamily="66" charset="-78"/>
              </a:rPr>
              <a:t>المأمول في الأليات القانونية لمكافحة الفساد</a:t>
            </a:r>
            <a:endParaRPr lang="en-US" dirty="0"/>
          </a:p>
        </p:txBody>
      </p:sp>
      <p:sp>
        <p:nvSpPr>
          <p:cNvPr id="3" name="Content Placeholder 2"/>
          <p:cNvSpPr>
            <a:spLocks noGrp="1"/>
          </p:cNvSpPr>
          <p:nvPr>
            <p:ph idx="1"/>
          </p:nvPr>
        </p:nvSpPr>
        <p:spPr>
          <a:xfrm>
            <a:off x="457200" y="1066800"/>
            <a:ext cx="8229600" cy="5242560"/>
          </a:xfrm>
        </p:spPr>
        <p:txBody>
          <a:bodyPr/>
          <a:lstStyle/>
          <a:p>
            <a:pPr algn="just" rtl="1"/>
            <a:r>
              <a:rPr lang="ar-IQ" dirty="0" smtClean="0"/>
              <a:t>4- تشريع نصوص </a:t>
            </a:r>
            <a:r>
              <a:rPr lang="ar-IQ" dirty="0" smtClean="0">
                <a:solidFill>
                  <a:srgbClr val="FFFF00"/>
                </a:solidFill>
              </a:rPr>
              <a:t>تمنح الصلاحية لهيئة النزاهة ما يخوله القانون لوزارة الخارجية في مفاتحة الدول كافة عبر القنوات الدبلوماسية لتسليم المجرمين واسترداد الاموال بعد ابلاغ وزير الخارجية </a:t>
            </a:r>
            <a:r>
              <a:rPr lang="ar-IQ" dirty="0" smtClean="0"/>
              <a:t>(دون الحاجة الى استحصال موافقته) لكي يكون الامر بمنأى عن السلطة التنفيذية والممارسات السياسية ومراكز القوى السياسية المؤثرة فيها، </a:t>
            </a:r>
            <a:r>
              <a:rPr lang="ar-IQ" dirty="0" smtClean="0">
                <a:solidFill>
                  <a:srgbClr val="FFFF00"/>
                </a:solidFill>
              </a:rPr>
              <a:t>مع انهاء ضرورة استحصال موافقة رئيس مجلس القضاء الاعلى عند تحريك اية دعوى جزائية (فيما يخص مرتكبي الفساد) في حال القاء القبض عليهم داخل العراق سواء كان عراقيا او اجنبياً الواردة في المادة/ 14 من قانون العقوبات العراقي</a:t>
            </a:r>
            <a:endParaRPr lang="en-US" dirty="0">
              <a:solidFill>
                <a:srgbClr val="FFFF00"/>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ar-IQ" u="sng" dirty="0" smtClean="0">
                <a:latin typeface="Arabic Typesetting" pitchFamily="66" charset="-78"/>
                <a:cs typeface="Arabic Typesetting" pitchFamily="66" charset="-78"/>
              </a:rPr>
              <a:t>المأمول في الأليات القانونية لمكافحة الفساد</a:t>
            </a:r>
            <a:endParaRPr lang="en-US" dirty="0"/>
          </a:p>
        </p:txBody>
      </p:sp>
      <p:sp>
        <p:nvSpPr>
          <p:cNvPr id="3" name="Content Placeholder 2"/>
          <p:cNvSpPr>
            <a:spLocks noGrp="1"/>
          </p:cNvSpPr>
          <p:nvPr>
            <p:ph idx="1"/>
          </p:nvPr>
        </p:nvSpPr>
        <p:spPr>
          <a:xfrm>
            <a:off x="457200" y="1066800"/>
            <a:ext cx="8229600" cy="5242560"/>
          </a:xfrm>
        </p:spPr>
        <p:txBody>
          <a:bodyPr/>
          <a:lstStyle/>
          <a:p>
            <a:pPr algn="just" rtl="1"/>
            <a:r>
              <a:rPr lang="ar-IQ" dirty="0" smtClean="0"/>
              <a:t>5- تعديل المادة / 18 من قانون هيئة النزاهة رقم 30 لسنة 2011 والمتعلقة </a:t>
            </a:r>
            <a:r>
              <a:rPr lang="ar-IQ" dirty="0" smtClean="0">
                <a:solidFill>
                  <a:srgbClr val="FFFF00"/>
                </a:solidFill>
              </a:rPr>
              <a:t>بجريمة الكسب غير المشروع</a:t>
            </a:r>
            <a:r>
              <a:rPr lang="ar-IQ" dirty="0" smtClean="0"/>
              <a:t>،  اذ نصت على ان الجريمة تتحقق عند كل زيادة في اموال المكلف بتقديم تقرير الكشف عن الذمة المالية او اموال زوجة او اولاده التابعين له لايتناسب مع مواردهم العادية مالم يثبت المكلف انه قد تم كسبه من خلال مصادر مشروعة) </a:t>
            </a:r>
            <a:r>
              <a:rPr lang="ar-IQ" dirty="0" smtClean="0">
                <a:solidFill>
                  <a:srgbClr val="FFFF00"/>
                </a:solidFill>
              </a:rPr>
              <a:t>وبذلك قد جعلت الجريمة متحققة في ظل اي زيادة وبشكل مطلق ، مما يؤثر على جدية تحقق هذه الجريمة وتركها تحت طائلة التاويلات مما ينكس سلباً على تطبيقها قضائيا كما انه مخالف لنص المادة /20 من اتفاقية الامم المتحدة لعام 2005 لمكافحة الفساد</a:t>
            </a:r>
            <a:r>
              <a:rPr lang="ar-IQ" dirty="0" smtClean="0"/>
              <a:t>.</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ar-IQ" u="sng" dirty="0" smtClean="0">
                <a:latin typeface="Arabic Typesetting" pitchFamily="66" charset="-78"/>
                <a:cs typeface="Arabic Typesetting" pitchFamily="66" charset="-78"/>
              </a:rPr>
              <a:t>المأمول في الأليات القانونية لمكافحة الفساد</a:t>
            </a:r>
            <a:endParaRPr lang="en-US" dirty="0"/>
          </a:p>
        </p:txBody>
      </p:sp>
      <p:sp>
        <p:nvSpPr>
          <p:cNvPr id="3" name="Content Placeholder 2"/>
          <p:cNvSpPr>
            <a:spLocks noGrp="1"/>
          </p:cNvSpPr>
          <p:nvPr>
            <p:ph idx="1"/>
          </p:nvPr>
        </p:nvSpPr>
        <p:spPr>
          <a:xfrm>
            <a:off x="457200" y="1066800"/>
            <a:ext cx="8229600" cy="5242560"/>
          </a:xfrm>
        </p:spPr>
        <p:txBody>
          <a:bodyPr/>
          <a:lstStyle/>
          <a:p>
            <a:pPr algn="just" rtl="1"/>
            <a:r>
              <a:rPr lang="ar-IQ" dirty="0" smtClean="0"/>
              <a:t>6- استثناءا من القاعدة العامة لجريمة الرشوة من حيث ضرورة ان تكون صفة مرتكب الجريمة فيها </a:t>
            </a:r>
            <a:r>
              <a:rPr lang="ar-IQ" dirty="0" smtClean="0">
                <a:solidFill>
                  <a:srgbClr val="FFFF00"/>
                </a:solidFill>
              </a:rPr>
              <a:t>موظفاً او مكلفاً بخدمة عامة </a:t>
            </a:r>
            <a:r>
              <a:rPr lang="ar-IQ" dirty="0" smtClean="0"/>
              <a:t>، </a:t>
            </a:r>
            <a:r>
              <a:rPr lang="ar-IQ" dirty="0" smtClean="0">
                <a:solidFill>
                  <a:srgbClr val="FFFF00"/>
                </a:solidFill>
              </a:rPr>
              <a:t>لتشمل ايضاً رشو المرتبط بعمل في القطاع الخاص والذين يحكمهم قانون العمل،  خاصة وان هنالك الكثير من حالات الفساد وبالتحديد جريمة الرشوة قد استشرت في القطاع الخاص حالها في ذلك وحال نسبة ارتكابها ضمن نطاق قطاع الموظفين والقطاع العام.</a:t>
            </a:r>
            <a:endParaRPr lang="en-US" dirty="0">
              <a:solidFill>
                <a:srgbClr val="FFFF00"/>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u="sng" dirty="0" smtClean="0">
                <a:latin typeface="Arabic Typesetting" pitchFamily="66" charset="-78"/>
                <a:cs typeface="Arabic Typesetting" pitchFamily="66" charset="-78"/>
              </a:rPr>
              <a:t>المأمول في الأليات القانونية لمكافحة الفساد</a:t>
            </a:r>
            <a:endParaRPr lang="en-US" dirty="0"/>
          </a:p>
        </p:txBody>
      </p:sp>
      <p:sp>
        <p:nvSpPr>
          <p:cNvPr id="3" name="Content Placeholder 2"/>
          <p:cNvSpPr>
            <a:spLocks noGrp="1"/>
          </p:cNvSpPr>
          <p:nvPr>
            <p:ph idx="1"/>
          </p:nvPr>
        </p:nvSpPr>
        <p:spPr/>
        <p:txBody>
          <a:bodyPr>
            <a:normAutofit lnSpcReduction="10000"/>
          </a:bodyPr>
          <a:lstStyle/>
          <a:p>
            <a:pPr algn="just" rtl="1"/>
            <a:r>
              <a:rPr lang="ar-IQ" dirty="0" smtClean="0">
                <a:solidFill>
                  <a:srgbClr val="FFFF00"/>
                </a:solidFill>
              </a:rPr>
              <a:t>وفيما يتعلق بالجانب العملي التطبيقي فالاليات المأمولة هي</a:t>
            </a:r>
            <a:r>
              <a:rPr lang="ar-IQ" dirty="0" smtClean="0"/>
              <a:t>:</a:t>
            </a:r>
          </a:p>
          <a:p>
            <a:pPr algn="just" rtl="1"/>
            <a:r>
              <a:rPr lang="ar-IQ" dirty="0" smtClean="0"/>
              <a:t>1- اتخاذ تدابير قانونية </a:t>
            </a:r>
            <a:r>
              <a:rPr lang="ar-IQ" dirty="0" smtClean="0">
                <a:solidFill>
                  <a:srgbClr val="FFFF00"/>
                </a:solidFill>
              </a:rPr>
              <a:t>بمراقبة ومحاسبة المؤسسات المالية والبنوك العراقية والاجنبية ذات النشاط الدولي </a:t>
            </a:r>
            <a:r>
              <a:rPr lang="ar-IQ" dirty="0" smtClean="0"/>
              <a:t>التي تتعامل مع الاشخاص المتهمين بجرائم الفساد</a:t>
            </a:r>
          </a:p>
          <a:p>
            <a:pPr algn="just" rtl="1"/>
            <a:r>
              <a:rPr lang="ar-IQ" dirty="0" smtClean="0"/>
              <a:t>2- تفعيل عملية الكشف عن الذمة المالية للمشمولين بها، مع ضرورة وجود منظومة ادارية الكترونية تسهل عملية تقصي البيانات المثبتة باستمارة </a:t>
            </a:r>
            <a:r>
              <a:rPr lang="ar-IQ" dirty="0" smtClean="0">
                <a:solidFill>
                  <a:srgbClr val="FFFF00"/>
                </a:solidFill>
              </a:rPr>
              <a:t>الكشف وهذا لايتوافر على ارض الواقع لدى دائرة الوقاية في هيئة النزاهة، اذ لايتجاوز عدد الموظفين فيها خمس موظفين ويقع على عاتقهم مراجعة وتدقيق بيانات تتعلق ب(26) الف استمارة مما يظطرهم الى اقتصار التدقيق على تقارير المكلفين الذين يرد بحقهم اخبار فضلا عن اتباعهم اسلوب الاختيار العشوائي في التدقيق</a:t>
            </a:r>
            <a:endParaRPr lang="en-US" dirty="0" smtClean="0">
              <a:solidFill>
                <a:srgbClr val="FFFF00"/>
              </a:solidFill>
            </a:endParaRPr>
          </a:p>
          <a:p>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u="sng" dirty="0" smtClean="0">
                <a:latin typeface="Arabic Typesetting" pitchFamily="66" charset="-78"/>
                <a:cs typeface="Arabic Typesetting" pitchFamily="66" charset="-78"/>
              </a:rPr>
              <a:t>المأمول في الأليات القانونية لمكافحة الفساد</a:t>
            </a:r>
            <a:endParaRPr lang="en-US" dirty="0"/>
          </a:p>
        </p:txBody>
      </p:sp>
      <p:sp>
        <p:nvSpPr>
          <p:cNvPr id="3" name="Content Placeholder 2"/>
          <p:cNvSpPr>
            <a:spLocks noGrp="1"/>
          </p:cNvSpPr>
          <p:nvPr>
            <p:ph idx="1"/>
          </p:nvPr>
        </p:nvSpPr>
        <p:spPr>
          <a:xfrm>
            <a:off x="457200" y="1295400"/>
            <a:ext cx="8229600" cy="5013960"/>
          </a:xfrm>
        </p:spPr>
        <p:txBody>
          <a:bodyPr/>
          <a:lstStyle/>
          <a:p>
            <a:pPr algn="just" rtl="1"/>
            <a:r>
              <a:rPr lang="ar-IQ" dirty="0" smtClean="0"/>
              <a:t>3- </a:t>
            </a:r>
            <a:r>
              <a:rPr lang="ar-IQ" dirty="0" smtClean="0">
                <a:solidFill>
                  <a:srgbClr val="FFFF00"/>
                </a:solidFill>
              </a:rPr>
              <a:t>تفعيل مبدأ الانابة القضائية بديلا عن تسليم الاشخاص </a:t>
            </a:r>
            <a:r>
              <a:rPr lang="ar-IQ" dirty="0" smtClean="0"/>
              <a:t>في حال عدم القدرة على استحصال تسليم المجرمين في حال وجود عوائق قانونية او سياسية تحول دون استرداد الاشخاص او تسليمهم من الدول الاجنبية</a:t>
            </a:r>
          </a:p>
          <a:p>
            <a:pPr algn="just" rtl="1"/>
            <a:r>
              <a:rPr lang="ar-IQ" dirty="0" smtClean="0"/>
              <a:t>4- </a:t>
            </a:r>
            <a:r>
              <a:rPr lang="ar-IQ" dirty="0" smtClean="0">
                <a:solidFill>
                  <a:srgbClr val="FFFF00"/>
                </a:solidFill>
              </a:rPr>
              <a:t>ضرورة تمثيل هيئة النزاهة في السفارات العراقية في الخارج </a:t>
            </a:r>
            <a:r>
              <a:rPr lang="ar-IQ" dirty="0" smtClean="0"/>
              <a:t>من اجل اختصار الاجراءات اللازمة لاسترداد الاموال وتسليم الاشخاص</a:t>
            </a:r>
          </a:p>
          <a:p>
            <a:pPr algn="just" rtl="1"/>
            <a:r>
              <a:rPr lang="ar-IQ" dirty="0" smtClean="0"/>
              <a:t>5- </a:t>
            </a:r>
            <a:r>
              <a:rPr lang="ar-IQ" dirty="0" smtClean="0">
                <a:solidFill>
                  <a:srgbClr val="FFFF00"/>
                </a:solidFill>
              </a:rPr>
              <a:t>اتباع اجراءات خاصة للحد من استخدام اموال وممتلكات الدولة من قبل المسؤولين والموظفين</a:t>
            </a:r>
            <a:r>
              <a:rPr lang="ar-IQ" dirty="0" smtClean="0"/>
              <a:t>، عن طريق تفعيل دور الفرق التفتيشية والرقابية، مع تفعيل استخدام الكاميرات التي يتم تنصيبها في اماكن خفية في سبيل تحقيق ذلك</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u="sng" dirty="0" smtClean="0">
                <a:latin typeface="Arabic Typesetting" pitchFamily="66" charset="-78"/>
                <a:cs typeface="Arabic Typesetting" pitchFamily="66" charset="-78"/>
              </a:rPr>
              <a:t>المأمول في الأليات القانونية لمكافحة الفساد</a:t>
            </a:r>
            <a:endParaRPr lang="en-US" dirty="0"/>
          </a:p>
        </p:txBody>
      </p:sp>
      <p:pic>
        <p:nvPicPr>
          <p:cNvPr id="8194" name="Picture 2" descr="C:\Users\Ahmed\Desktop\77.bmp"/>
          <p:cNvPicPr>
            <a:picLocks noGrp="1" noChangeAspect="1" noChangeArrowheads="1"/>
          </p:cNvPicPr>
          <p:nvPr>
            <p:ph idx="1"/>
          </p:nvPr>
        </p:nvPicPr>
        <p:blipFill>
          <a:blip r:embed="rId2"/>
          <a:srcRect/>
          <a:stretch>
            <a:fillRect/>
          </a:stretch>
        </p:blipFill>
        <p:spPr bwMode="auto">
          <a:xfrm>
            <a:off x="1752600" y="2133600"/>
            <a:ext cx="5105400" cy="3048000"/>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fontScale="90000"/>
          </a:bodyPr>
          <a:lstStyle/>
          <a:p>
            <a:r>
              <a:rPr lang="ar-IQ" b="1" u="sng" dirty="0" smtClean="0">
                <a:latin typeface="Arabic Typesetting" pitchFamily="66" charset="-78"/>
                <a:cs typeface="Arabic Typesetting" pitchFamily="66" charset="-78"/>
              </a:rPr>
              <a:t>المأمول في الأليات القانونية لمكافحة الفساد</a:t>
            </a:r>
            <a:endParaRPr lang="en-US" dirty="0"/>
          </a:p>
        </p:txBody>
      </p:sp>
      <p:sp>
        <p:nvSpPr>
          <p:cNvPr id="3" name="Content Placeholder 2"/>
          <p:cNvSpPr>
            <a:spLocks noGrp="1"/>
          </p:cNvSpPr>
          <p:nvPr>
            <p:ph idx="1"/>
          </p:nvPr>
        </p:nvSpPr>
        <p:spPr/>
        <p:txBody>
          <a:bodyPr/>
          <a:lstStyle/>
          <a:p>
            <a:pPr algn="ctr" rtl="1"/>
            <a:r>
              <a:rPr lang="ar-IQ" dirty="0" smtClean="0">
                <a:solidFill>
                  <a:schemeClr val="tx2">
                    <a:lumMod val="60000"/>
                    <a:lumOff val="40000"/>
                  </a:schemeClr>
                </a:solidFill>
              </a:rPr>
              <a:t>بسم الله الرحمن الرحيم</a:t>
            </a:r>
            <a:endParaRPr lang="en-US" dirty="0" smtClean="0">
              <a:solidFill>
                <a:schemeClr val="tx2">
                  <a:lumMod val="60000"/>
                  <a:lumOff val="40000"/>
                </a:schemeClr>
              </a:solidFill>
            </a:endParaRPr>
          </a:p>
          <a:p>
            <a:pPr algn="ctr" rtl="1"/>
            <a:r>
              <a:rPr lang="ar-IQ" sz="4800" dirty="0" smtClean="0">
                <a:solidFill>
                  <a:schemeClr val="tx2">
                    <a:lumMod val="60000"/>
                    <a:lumOff val="40000"/>
                  </a:schemeClr>
                </a:solidFill>
              </a:rPr>
              <a:t>واذا قيل لهم لاتفسدوا في الارض قالوا انما نحن مصلحون الا انهم هم المُفسدون ولكن لا يشعرون</a:t>
            </a:r>
            <a:endParaRPr lang="en-US" sz="4800" dirty="0" smtClean="0">
              <a:solidFill>
                <a:schemeClr val="tx2">
                  <a:lumMod val="60000"/>
                  <a:lumOff val="40000"/>
                </a:schemeClr>
              </a:solidFill>
            </a:endParaRPr>
          </a:p>
          <a:p>
            <a:pPr algn="ctr"/>
            <a:r>
              <a:rPr lang="ar-IQ" dirty="0" smtClean="0">
                <a:solidFill>
                  <a:schemeClr val="tx2">
                    <a:lumMod val="60000"/>
                    <a:lumOff val="40000"/>
                  </a:schemeClr>
                </a:solidFill>
              </a:rPr>
              <a:t>صدق الله العظيم</a:t>
            </a:r>
            <a:endParaRPr lang="en-US" dirty="0">
              <a:solidFill>
                <a:schemeClr val="tx2">
                  <a:lumMod val="60000"/>
                  <a:lumOff val="40000"/>
                </a:schemeClr>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وقوله تعالى</a:t>
            </a:r>
            <a:endParaRPr lang="en-US" dirty="0"/>
          </a:p>
        </p:txBody>
      </p:sp>
      <p:pic>
        <p:nvPicPr>
          <p:cNvPr id="7170" name="Picture 2" descr="C:\Users\Ahmed\Desktop\11.bmp"/>
          <p:cNvPicPr>
            <a:picLocks noGrp="1" noChangeAspect="1" noChangeArrowheads="1"/>
          </p:cNvPicPr>
          <p:nvPr>
            <p:ph idx="1"/>
          </p:nvPr>
        </p:nvPicPr>
        <p:blipFill>
          <a:blip r:embed="rId2"/>
          <a:srcRect/>
          <a:stretch>
            <a:fillRect/>
          </a:stretch>
        </p:blipFill>
        <p:spPr bwMode="auto">
          <a:xfrm>
            <a:off x="1524000" y="1676400"/>
            <a:ext cx="5867399" cy="4343400"/>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rmAutofit fontScale="90000"/>
          </a:bodyPr>
          <a:lstStyle/>
          <a:p>
            <a:r>
              <a:rPr lang="ar-IQ" b="1" u="sng" dirty="0" smtClean="0">
                <a:latin typeface="Arabic Typesetting" pitchFamily="66" charset="-78"/>
                <a:cs typeface="Arabic Typesetting" pitchFamily="66" charset="-78"/>
              </a:rPr>
              <a:t>المأمول في الأليات القانونية لمكافحة الفساد</a:t>
            </a:r>
            <a:endParaRPr lang="en-US" dirty="0"/>
          </a:p>
        </p:txBody>
      </p:sp>
      <p:sp>
        <p:nvSpPr>
          <p:cNvPr id="3" name="Content Placeholder 2"/>
          <p:cNvSpPr>
            <a:spLocks noGrp="1"/>
          </p:cNvSpPr>
          <p:nvPr>
            <p:ph idx="1"/>
          </p:nvPr>
        </p:nvSpPr>
        <p:spPr>
          <a:xfrm>
            <a:off x="304800" y="1981200"/>
            <a:ext cx="8382000" cy="3352799"/>
          </a:xfrm>
        </p:spPr>
        <p:txBody>
          <a:bodyPr>
            <a:noAutofit/>
          </a:bodyPr>
          <a:lstStyle/>
          <a:p>
            <a:pPr algn="justLow" rtl="1"/>
            <a:r>
              <a:rPr lang="ar-IQ" sz="4000" dirty="0" smtClean="0">
                <a:solidFill>
                  <a:schemeClr val="tx2">
                    <a:lumMod val="60000"/>
                    <a:lumOff val="40000"/>
                  </a:schemeClr>
                </a:solidFill>
              </a:rPr>
              <a:t>يعد الفساد من أشد امراض العصر خطورة على عمليات التنمية التي ينبغي أن تقوم بها الدول، وبالتحديد الدول النامية لحل مشاكلها الإقتصادية والسياسية والإجتماعية المتفاقمة</a:t>
            </a:r>
          </a:p>
        </p:txBody>
      </p:sp>
      <p:pic>
        <p:nvPicPr>
          <p:cNvPr id="1026" name="Picture 2" descr="C:\Users\Ahmed\Desktop\untitled.bmp"/>
          <p:cNvPicPr>
            <a:picLocks noChangeAspect="1" noChangeArrowheads="1"/>
          </p:cNvPicPr>
          <p:nvPr/>
        </p:nvPicPr>
        <p:blipFill>
          <a:blip r:embed="rId2"/>
          <a:srcRect/>
          <a:stretch>
            <a:fillRect/>
          </a:stretch>
        </p:blipFill>
        <p:spPr bwMode="auto">
          <a:xfrm>
            <a:off x="5715000" y="4876800"/>
            <a:ext cx="1524000" cy="1371600"/>
          </a:xfrm>
          <a:prstGeom prst="rect">
            <a:avLst/>
          </a:prstGeom>
          <a:noFill/>
        </p:spPr>
      </p:pic>
      <p:pic>
        <p:nvPicPr>
          <p:cNvPr id="1027" name="Picture 3" descr="C:\Users\Ahmed\Desktop\55.bmp"/>
          <p:cNvPicPr>
            <a:picLocks noChangeAspect="1" noChangeArrowheads="1"/>
          </p:cNvPicPr>
          <p:nvPr/>
        </p:nvPicPr>
        <p:blipFill>
          <a:blip r:embed="rId3"/>
          <a:srcRect/>
          <a:stretch>
            <a:fillRect/>
          </a:stretch>
        </p:blipFill>
        <p:spPr bwMode="auto">
          <a:xfrm>
            <a:off x="1143000" y="4724400"/>
            <a:ext cx="2552700" cy="1771650"/>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ar-IQ" u="sng" dirty="0" smtClean="0">
                <a:latin typeface="Arabic Typesetting" pitchFamily="66" charset="-78"/>
                <a:cs typeface="Arabic Typesetting" pitchFamily="66" charset="-78"/>
              </a:rPr>
              <a:t>المأمول في الأليات القانونية لمكافحة الفساد</a:t>
            </a:r>
            <a:endParaRPr lang="en-US" dirty="0"/>
          </a:p>
        </p:txBody>
      </p:sp>
      <p:sp>
        <p:nvSpPr>
          <p:cNvPr id="3" name="Content Placeholder 2"/>
          <p:cNvSpPr>
            <a:spLocks noGrp="1"/>
          </p:cNvSpPr>
          <p:nvPr>
            <p:ph idx="1"/>
          </p:nvPr>
        </p:nvSpPr>
        <p:spPr>
          <a:xfrm>
            <a:off x="457200" y="914400"/>
            <a:ext cx="8229600" cy="5394960"/>
          </a:xfrm>
          <a:solidFill>
            <a:schemeClr val="tx2">
              <a:lumMod val="75000"/>
            </a:schemeClr>
          </a:solidFill>
        </p:spPr>
        <p:txBody>
          <a:bodyPr>
            <a:normAutofit/>
          </a:bodyPr>
          <a:lstStyle/>
          <a:p>
            <a:pPr marL="512763" indent="-512763" algn="r" defTabSz="969963" rtl="1">
              <a:tabLst>
                <a:tab pos="803275" algn="l"/>
              </a:tabLst>
            </a:pPr>
            <a:r>
              <a:rPr lang="ar-IQ" dirty="0" smtClean="0">
                <a:solidFill>
                  <a:schemeClr val="tx2">
                    <a:lumMod val="60000"/>
                    <a:lumOff val="40000"/>
                  </a:schemeClr>
                </a:solidFill>
              </a:rPr>
              <a:t> </a:t>
            </a:r>
            <a:r>
              <a:rPr lang="ar-IQ" sz="6000" b="1" dirty="0" smtClean="0">
                <a:solidFill>
                  <a:schemeClr val="tx2">
                    <a:lumMod val="60000"/>
                    <a:lumOff val="40000"/>
                  </a:schemeClr>
                </a:solidFill>
              </a:rPr>
              <a:t>فالفساد</a:t>
            </a:r>
            <a:r>
              <a:rPr lang="ar-IQ" dirty="0" smtClean="0">
                <a:solidFill>
                  <a:schemeClr val="tx2">
                    <a:lumMod val="60000"/>
                    <a:lumOff val="40000"/>
                  </a:schemeClr>
                </a:solidFill>
              </a:rPr>
              <a:t/>
            </a:r>
            <a:br>
              <a:rPr lang="ar-IQ" dirty="0" smtClean="0">
                <a:solidFill>
                  <a:schemeClr val="tx2">
                    <a:lumMod val="60000"/>
                    <a:lumOff val="40000"/>
                  </a:schemeClr>
                </a:solidFill>
              </a:rPr>
            </a:br>
            <a:r>
              <a:rPr lang="ar-IQ" b="1" dirty="0" smtClean="0">
                <a:solidFill>
                  <a:srgbClr val="FFFF00"/>
                </a:solidFill>
              </a:rPr>
              <a:t>1- يقوض التنمية ويحول من دون قدرة المجتمع على استغلال موارده وإمكانياته الإقتصادية الإستغلال الأمثل</a:t>
            </a:r>
          </a:p>
          <a:p>
            <a:pPr marL="512763" indent="-512763" algn="just" defTabSz="969963" rtl="1">
              <a:tabLst>
                <a:tab pos="568325" algn="l"/>
              </a:tabLst>
            </a:pPr>
            <a:r>
              <a:rPr lang="ar-IQ" b="1" dirty="0" smtClean="0">
                <a:solidFill>
                  <a:srgbClr val="FFFF00"/>
                </a:solidFill>
              </a:rPr>
              <a:t>2- كما يعوق عمليات التوزيع العادل للدخول بين المواطنين</a:t>
            </a:r>
          </a:p>
          <a:p>
            <a:pPr marL="512763" indent="-512763" algn="just" defTabSz="969963" rtl="1">
              <a:tabLst>
                <a:tab pos="568325" algn="l"/>
              </a:tabLst>
            </a:pPr>
            <a:r>
              <a:rPr lang="ar-IQ" b="1" dirty="0" smtClean="0">
                <a:solidFill>
                  <a:srgbClr val="FFFF00"/>
                </a:solidFill>
              </a:rPr>
              <a:t>3- فتزداد مشكلة البطالة وتنحدر الأخلاق والقيم النبيلة ويعجز المجتمع عن الوصول لحالة التشغيل الكامل والأمثل لقدراته</a:t>
            </a:r>
          </a:p>
          <a:p>
            <a:pPr marL="512763" indent="-512763" algn="just" defTabSz="969963" rtl="1">
              <a:tabLst>
                <a:tab pos="568325" algn="l"/>
              </a:tabLst>
            </a:pPr>
            <a:r>
              <a:rPr lang="ar-IQ" b="1" dirty="0" smtClean="0">
                <a:solidFill>
                  <a:srgbClr val="FFFF00"/>
                </a:solidFill>
              </a:rPr>
              <a:t>4- سيادة حالة من عدم الاستقرار الإجتماعي والسياسي والاقتصادي والتي لا يمكن مواجهتها إلا بالقضاء على الفساد واسئصاله من المجتمع.</a:t>
            </a:r>
            <a:endParaRPr lang="en-US" b="1" dirty="0" smtClean="0">
              <a:solidFill>
                <a:srgbClr val="FFFF00"/>
              </a:solidFill>
            </a:endParaRPr>
          </a:p>
          <a:p>
            <a:pPr algn="r" rtl="1"/>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ar-IQ" u="sng" dirty="0" smtClean="0">
                <a:latin typeface="Arabic Typesetting" pitchFamily="66" charset="-78"/>
                <a:cs typeface="Arabic Typesetting" pitchFamily="66" charset="-78"/>
              </a:rPr>
              <a:t>المأمول في الأليات القانونية لمكافحة الفساد</a:t>
            </a:r>
            <a:endParaRPr lang="en-US" dirty="0"/>
          </a:p>
        </p:txBody>
      </p:sp>
      <p:sp>
        <p:nvSpPr>
          <p:cNvPr id="3" name="Content Placeholder 2"/>
          <p:cNvSpPr>
            <a:spLocks noGrp="1"/>
          </p:cNvSpPr>
          <p:nvPr>
            <p:ph idx="1"/>
          </p:nvPr>
        </p:nvSpPr>
        <p:spPr>
          <a:solidFill>
            <a:schemeClr val="tx2">
              <a:lumMod val="75000"/>
            </a:schemeClr>
          </a:solidFill>
        </p:spPr>
        <p:txBody>
          <a:bodyPr>
            <a:normAutofit fontScale="92500" lnSpcReduction="20000"/>
          </a:bodyPr>
          <a:lstStyle/>
          <a:p>
            <a:pPr algn="just" rtl="1"/>
            <a:r>
              <a:rPr lang="ar-SA" sz="6000" b="1" dirty="0" smtClean="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Arabic Typesetting" pitchFamily="66" charset="-78"/>
                <a:ea typeface="+mj-ea"/>
                <a:cs typeface="Arabic Typesetting" pitchFamily="66" charset="-78"/>
              </a:rPr>
              <a:t>تعريف الفساد</a:t>
            </a:r>
            <a:endParaRPr lang="ar-IQ" sz="6000" b="1" dirty="0" smtClean="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Arabic Typesetting" pitchFamily="66" charset="-78"/>
              <a:ea typeface="+mj-ea"/>
              <a:cs typeface="Arabic Typesetting" pitchFamily="66" charset="-78"/>
            </a:endParaRPr>
          </a:p>
          <a:p>
            <a:pPr algn="just" rtl="1"/>
            <a:endParaRPr lang="en-US" sz="6000" b="1" dirty="0" smtClean="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Arabic Typesetting" pitchFamily="66" charset="-78"/>
              <a:ea typeface="+mj-ea"/>
              <a:cs typeface="Arabic Typesetting" pitchFamily="66" charset="-78"/>
            </a:endParaRPr>
          </a:p>
          <a:p>
            <a:pPr algn="just" rtl="1"/>
            <a:r>
              <a:rPr lang="ar-IQ" sz="6000" b="1" dirty="0" smtClean="0">
                <a:ln w="6350">
                  <a:noFill/>
                </a:ln>
                <a:solidFill>
                  <a:srgbClr val="002060"/>
                </a:solidFill>
                <a:effectLst>
                  <a:outerShdw blurRad="114300" dist="101600" dir="2700000" algn="tl" rotWithShape="0">
                    <a:srgbClr val="000000">
                      <a:alpha val="40000"/>
                    </a:srgbClr>
                  </a:outerShdw>
                </a:effectLst>
                <a:latin typeface="Arabic Typesetting" pitchFamily="66" charset="-78"/>
                <a:ea typeface="+mj-ea"/>
                <a:cs typeface="Arabic Typesetting" pitchFamily="66" charset="-78"/>
              </a:rPr>
              <a:t>يمكن ان يعرف الفساد بانه سلوك يتضمن استغلال الوظيفة، لتحقيق مصلحة شخصية مادية او معنوية على حساب المصلحة العامة خلافاً للقانون.</a:t>
            </a:r>
            <a:endParaRPr lang="en-US" sz="6000" b="1" dirty="0" smtClean="0">
              <a:ln w="6350">
                <a:noFill/>
              </a:ln>
              <a:solidFill>
                <a:srgbClr val="002060"/>
              </a:solidFill>
              <a:effectLst>
                <a:outerShdw blurRad="114300" dist="101600" dir="2700000" algn="tl" rotWithShape="0">
                  <a:srgbClr val="000000">
                    <a:alpha val="40000"/>
                  </a:srgbClr>
                </a:outerShdw>
              </a:effectLst>
              <a:latin typeface="Arabic Typesetting" pitchFamily="66" charset="-78"/>
              <a:ea typeface="+mj-ea"/>
              <a:cs typeface="Arabic Typesetting" pitchFamily="66" charset="-78"/>
            </a:endParaRPr>
          </a:p>
          <a:p>
            <a:pPr algn="just" rtl="1"/>
            <a:endParaRPr lang="en-US" dirty="0"/>
          </a:p>
        </p:txBody>
      </p:sp>
      <p:pic>
        <p:nvPicPr>
          <p:cNvPr id="2050" name="Picture 2" descr="C:\Users\Ahmed\Desktop\22.bmp"/>
          <p:cNvPicPr>
            <a:picLocks noChangeAspect="1" noChangeArrowheads="1"/>
          </p:cNvPicPr>
          <p:nvPr/>
        </p:nvPicPr>
        <p:blipFill>
          <a:blip r:embed="rId2"/>
          <a:srcRect/>
          <a:stretch>
            <a:fillRect/>
          </a:stretch>
        </p:blipFill>
        <p:spPr bwMode="auto">
          <a:xfrm>
            <a:off x="1219200" y="1219200"/>
            <a:ext cx="3581400" cy="1371600"/>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ar-IQ" u="sng" dirty="0" smtClean="0">
                <a:latin typeface="Arabic Typesetting" pitchFamily="66" charset="-78"/>
                <a:cs typeface="Arabic Typesetting" pitchFamily="66" charset="-78"/>
              </a:rPr>
              <a:t>المأمول في الأليات القانونية لمكافحة الفساد</a:t>
            </a:r>
            <a:endParaRPr lang="en-US" dirty="0"/>
          </a:p>
        </p:txBody>
      </p:sp>
      <p:sp>
        <p:nvSpPr>
          <p:cNvPr id="3" name="Content Placeholder 2"/>
          <p:cNvSpPr>
            <a:spLocks noGrp="1"/>
          </p:cNvSpPr>
          <p:nvPr>
            <p:ph idx="1"/>
          </p:nvPr>
        </p:nvSpPr>
        <p:spPr>
          <a:xfrm>
            <a:off x="457200" y="838200"/>
            <a:ext cx="8229600" cy="5791200"/>
          </a:xfrm>
          <a:solidFill>
            <a:schemeClr val="accent6">
              <a:lumMod val="60000"/>
              <a:lumOff val="40000"/>
            </a:schemeClr>
          </a:solidFill>
        </p:spPr>
        <p:txBody>
          <a:bodyPr>
            <a:normAutofit lnSpcReduction="10000"/>
          </a:bodyPr>
          <a:lstStyle/>
          <a:p>
            <a:pPr algn="justLow" rtl="1"/>
            <a:r>
              <a:rPr lang="ar-IQ" sz="2600" dirty="0" smtClean="0">
                <a:solidFill>
                  <a:srgbClr val="002060"/>
                </a:solidFill>
              </a:rPr>
              <a:t>صدرت اول حزمة من قرارات الأمم المتحدة الرامية لمواجهة ظاهرة الفساد والحد من آثاره السلبية في مطلع تسعينيات القرن الماضي، من بينها القرار رقم 121/45 الصادر 1990، والقرار 152/46 الصادر في عام 1991فضلا عن العديد من القرارات الصادرة عن المجلس الاقتصادي والاجتماعي التابع للامم المتحدة (22/1992- 32/1993- 14/1995- 16/1998 ) والخاصة بإجراءات مقاومة الفساد، إلا أن النقلة النوعية لجهود مكافحة الفساد قد تواكبت مع مفصل الألفية اذ شهدت هذه الفترة إقرار عدد من الاتفاقيات والمعاهدات الدولية الرامية لحصار الفساد وتجفيف منابعه من بينها اتفاقية منظمة التعاون الاقتصادي والتنمية والمتعلقة بمكافحة الرشوة في مجال الأعمال الدولية والتي دخلت حيز التنفيذ في عام 1999.</a:t>
            </a:r>
            <a:endParaRPr lang="en-US" sz="2600" dirty="0" smtClean="0">
              <a:solidFill>
                <a:srgbClr val="002060"/>
              </a:solidFill>
            </a:endParaRPr>
          </a:p>
          <a:p>
            <a:pPr algn="justLow" rtl="1"/>
            <a:r>
              <a:rPr lang="ar-IQ" sz="2600" dirty="0" smtClean="0">
                <a:solidFill>
                  <a:srgbClr val="002060"/>
                </a:solidFill>
              </a:rPr>
              <a:t>واتفاقية الأمم المتحدة لمكافحة الجريمة المنظمة عبر الوطنية والتي تم اعتمادها في نوفمبر 2000، كذلك اتفاقية الأمم المتحدة لمكافحة الفساد، وهي الاتفاقية التي أصبحت نافذة المفعول في عام 2005، التي صادق عليها العراق.</a:t>
            </a:r>
            <a:endParaRPr lang="en-US" sz="2600" dirty="0" smtClean="0">
              <a:solidFill>
                <a:srgbClr val="002060"/>
              </a:solidFill>
            </a:endParaRPr>
          </a:p>
          <a:p>
            <a:pPr algn="justLow" rtl="1"/>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4343400" cy="563562"/>
          </a:xfrm>
        </p:spPr>
        <p:txBody>
          <a:bodyPr>
            <a:normAutofit fontScale="90000"/>
          </a:bodyPr>
          <a:lstStyle/>
          <a:p>
            <a:r>
              <a:rPr lang="ar-IQ" u="sng" dirty="0" smtClean="0">
                <a:latin typeface="Arabic Typesetting" pitchFamily="66" charset="-78"/>
                <a:cs typeface="Arabic Typesetting" pitchFamily="66" charset="-78"/>
              </a:rPr>
              <a:t>المأمول في الأليات القانونية لمكافحة الفساد</a:t>
            </a:r>
            <a:endParaRPr lang="en-US" dirty="0"/>
          </a:p>
        </p:txBody>
      </p:sp>
      <p:sp>
        <p:nvSpPr>
          <p:cNvPr id="3" name="Content Placeholder 2"/>
          <p:cNvSpPr>
            <a:spLocks noGrp="1"/>
          </p:cNvSpPr>
          <p:nvPr>
            <p:ph idx="1"/>
          </p:nvPr>
        </p:nvSpPr>
        <p:spPr>
          <a:xfrm>
            <a:off x="457200" y="914400"/>
            <a:ext cx="8229600" cy="5394960"/>
          </a:xfrm>
          <a:solidFill>
            <a:schemeClr val="accent6">
              <a:lumMod val="60000"/>
              <a:lumOff val="40000"/>
            </a:schemeClr>
          </a:solidFill>
        </p:spPr>
        <p:txBody>
          <a:bodyPr>
            <a:normAutofit lnSpcReduction="10000"/>
          </a:bodyPr>
          <a:lstStyle/>
          <a:p>
            <a:pPr algn="justLow" rtl="1"/>
            <a:r>
              <a:rPr lang="ar-IQ" sz="4800" dirty="0" smtClean="0">
                <a:solidFill>
                  <a:srgbClr val="FFFF00"/>
                </a:solidFill>
                <a:cs typeface="DecoType Naskh Special" pitchFamily="2" charset="-78"/>
              </a:rPr>
              <a:t>اهم ماحصل على الصعيد الدولي</a:t>
            </a:r>
          </a:p>
          <a:p>
            <a:pPr algn="justLow" rtl="1"/>
            <a:r>
              <a:rPr lang="ar-IQ" dirty="0" smtClean="0">
                <a:solidFill>
                  <a:srgbClr val="002060"/>
                </a:solidFill>
                <a:cs typeface="DecoType Naskh Special" pitchFamily="2" charset="-78"/>
              </a:rPr>
              <a:t>انه انعكست هذه التوجهات على المعايير والقواعد الناظمة لعمل مؤسسات التمويل الدولية </a:t>
            </a:r>
            <a:r>
              <a:rPr lang="ar-IQ" dirty="0" smtClean="0">
                <a:solidFill>
                  <a:srgbClr val="FFFF00"/>
                </a:solidFill>
                <a:cs typeface="DecoType Naskh Special" pitchFamily="2" charset="-78"/>
              </a:rPr>
              <a:t>فتم ربط عمليات التسليف والإقراض بموقع الدول وترتيبها على سلم مؤشر الفساد</a:t>
            </a:r>
            <a:r>
              <a:rPr lang="ar-IQ" dirty="0" smtClean="0">
                <a:cs typeface="DecoType Naskh Special" pitchFamily="2" charset="-78"/>
              </a:rPr>
              <a:t>، </a:t>
            </a:r>
            <a:r>
              <a:rPr lang="ar-IQ" dirty="0" smtClean="0">
                <a:solidFill>
                  <a:srgbClr val="002060"/>
                </a:solidFill>
                <a:cs typeface="DecoType Naskh Special" pitchFamily="2" charset="-78"/>
              </a:rPr>
              <a:t>كما تم تخصيص حصص مؤثرة من موازنات تلك المؤسسات لدعم الإصلاحات الهيكلية في النظم الوطنية الساعية لمكافحة الفساد،</a:t>
            </a:r>
            <a:r>
              <a:rPr lang="ar-IQ" dirty="0" smtClean="0">
                <a:cs typeface="DecoType Naskh Special" pitchFamily="2" charset="-78"/>
              </a:rPr>
              <a:t>.</a:t>
            </a:r>
            <a:r>
              <a:rPr lang="ar-IQ" dirty="0" smtClean="0">
                <a:solidFill>
                  <a:srgbClr val="FFFF00"/>
                </a:solidFill>
                <a:cs typeface="DecoType Naskh Special" pitchFamily="2" charset="-78"/>
              </a:rPr>
              <a:t> اذ يكرس البنك الدولي حاليا ما يقارب من </a:t>
            </a:r>
            <a:r>
              <a:rPr lang="ar-IQ" dirty="0" smtClean="0">
                <a:solidFill>
                  <a:srgbClr val="FFFF00"/>
                </a:solidFill>
              </a:rPr>
              <a:t>16% </a:t>
            </a:r>
            <a:r>
              <a:rPr lang="ar-IQ" dirty="0" smtClean="0">
                <a:solidFill>
                  <a:srgbClr val="FFFF00"/>
                </a:solidFill>
                <a:cs typeface="DecoType Naskh Special" pitchFamily="2" charset="-78"/>
              </a:rPr>
              <a:t>من دعمه عبر القروض والمشورة لإصلاح أنظمة الحكم في أربعة مجالات أساسية هي الإدارة المالية، وإصلاح سلك الخدمة المدنية، وإدارة العائدات ومحاربة الفساد</a:t>
            </a:r>
            <a:endParaRPr lang="en-US" dirty="0" smtClean="0">
              <a:cs typeface="DecoType Naskh Special" pitchFamily="2" charset="-78"/>
            </a:endParaRPr>
          </a:p>
          <a:p>
            <a:pPr algn="justLow" rtl="1"/>
            <a:r>
              <a:rPr lang="ar-IQ" dirty="0" smtClean="0">
                <a:solidFill>
                  <a:srgbClr val="002060"/>
                </a:solidFill>
                <a:cs typeface="DecoType Naskh Special" pitchFamily="2" charset="-78"/>
              </a:rPr>
              <a:t>وتقترح المبادرات الدولية الجديدة لمكافحة الفساد عدد من الفعاليات الأساسية تتمثل في حرمان المسؤولين الحكوميين الفاسدين رفيعي المستوى وأموالهم التي جمعوها بطرق غير مشروعة من الملاذ الآمن، وتعزيز تبادل المعلومات بين الدول والمؤسسات المالية، والإصرار على قدر أكبر من المساءلة والمحاسبة ومزيد من الضوابط التي تحكم الأموال المخصصة للتنمية</a:t>
            </a:r>
            <a:r>
              <a:rPr lang="ar-SA" b="1" dirty="0" smtClean="0">
                <a:solidFill>
                  <a:srgbClr val="002060"/>
                </a:solidFill>
                <a:cs typeface="DecoType Naskh Special" pitchFamily="2" charset="-78"/>
              </a:rPr>
              <a:t>.</a:t>
            </a:r>
            <a:endParaRPr lang="en-US" dirty="0">
              <a:solidFill>
                <a:srgbClr val="002060"/>
              </a:solidFill>
              <a:cs typeface="DecoType Naskh Special" pitchFamily="2" charset="-78"/>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6096000" cy="868362"/>
          </a:xfrm>
        </p:spPr>
        <p:txBody>
          <a:bodyPr>
            <a:normAutofit/>
          </a:bodyPr>
          <a:lstStyle/>
          <a:p>
            <a:r>
              <a:rPr lang="ar-IQ" u="sng" dirty="0" smtClean="0">
                <a:latin typeface="Arabic Typesetting" pitchFamily="66" charset="-78"/>
                <a:cs typeface="Arabic Typesetting" pitchFamily="66" charset="-78"/>
              </a:rPr>
              <a:t>المأمول في الأليات القانونية لمكافحة الفساد</a:t>
            </a:r>
            <a:endParaRPr lang="en-US" dirty="0"/>
          </a:p>
        </p:txBody>
      </p:sp>
      <p:sp>
        <p:nvSpPr>
          <p:cNvPr id="3" name="Content Placeholder 2"/>
          <p:cNvSpPr>
            <a:spLocks noGrp="1"/>
          </p:cNvSpPr>
          <p:nvPr>
            <p:ph idx="1"/>
          </p:nvPr>
        </p:nvSpPr>
        <p:spPr>
          <a:xfrm>
            <a:off x="457200" y="1295400"/>
            <a:ext cx="8229600" cy="5013960"/>
          </a:xfrm>
          <a:solidFill>
            <a:schemeClr val="accent6">
              <a:lumMod val="60000"/>
              <a:lumOff val="40000"/>
            </a:schemeClr>
          </a:solidFill>
        </p:spPr>
        <p:txBody>
          <a:bodyPr>
            <a:normAutofit fontScale="85000" lnSpcReduction="20000"/>
          </a:bodyPr>
          <a:lstStyle/>
          <a:p>
            <a:pPr algn="just" rtl="1"/>
            <a:r>
              <a:rPr lang="ar-IQ" sz="4200" dirty="0" smtClean="0">
                <a:solidFill>
                  <a:srgbClr val="002060"/>
                </a:solidFill>
              </a:rPr>
              <a:t>وفي العراق نحن بحاجة ماسة الى مجموعة من الاليات القانونية لمواجهة الفساد المالي والاداري الذي قد يكون آفة تطحن عجلة العيش الكريم فيه</a:t>
            </a:r>
          </a:p>
          <a:p>
            <a:pPr algn="r" rtl="1">
              <a:buNone/>
            </a:pPr>
            <a:r>
              <a:rPr lang="ar-IQ" sz="4800" dirty="0" smtClean="0">
                <a:solidFill>
                  <a:srgbClr val="002060"/>
                </a:solidFill>
              </a:rPr>
              <a:t>وهذه الاليات منها  </a:t>
            </a:r>
          </a:p>
          <a:p>
            <a:pPr algn="just" rtl="1">
              <a:buNone/>
            </a:pPr>
            <a:r>
              <a:rPr lang="ar-IQ" sz="4800" dirty="0" smtClean="0">
                <a:solidFill>
                  <a:srgbClr val="FFFF00"/>
                </a:solidFill>
              </a:rPr>
              <a:t>متعلقة بالمعالجات التشريعية القانونية</a:t>
            </a:r>
          </a:p>
          <a:p>
            <a:pPr algn="just" rtl="1">
              <a:buNone/>
            </a:pPr>
            <a:r>
              <a:rPr lang="ar-IQ" sz="4800" dirty="0" smtClean="0">
                <a:solidFill>
                  <a:srgbClr val="002060"/>
                </a:solidFill>
              </a:rPr>
              <a:t>ومنها</a:t>
            </a:r>
            <a:r>
              <a:rPr lang="ar-IQ" sz="4800" dirty="0" smtClean="0"/>
              <a:t> </a:t>
            </a:r>
            <a:r>
              <a:rPr lang="ar-IQ" sz="4800" dirty="0" smtClean="0">
                <a:solidFill>
                  <a:srgbClr val="FFFF00"/>
                </a:solidFill>
              </a:rPr>
              <a:t>مايتعلق بالجوانب العملية التطبيقية</a:t>
            </a:r>
          </a:p>
          <a:p>
            <a:pPr algn="just" rtl="1">
              <a:buNone/>
            </a:pPr>
            <a:r>
              <a:rPr lang="ar-IQ" sz="4800" dirty="0" smtClean="0">
                <a:solidFill>
                  <a:srgbClr val="002060"/>
                </a:solidFill>
              </a:rPr>
              <a:t>واغلبها يدور حول تفعيل دور هيئة النزاهة في العراق باعتبارها المؤسسة المعنية بمكافحة الفساد </a:t>
            </a:r>
            <a:endParaRPr lang="en-US" sz="4800" dirty="0">
              <a:solidFill>
                <a:srgbClr val="002060"/>
              </a:solidFill>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257</TotalTime>
  <Words>1170</Words>
  <Application>Microsoft Office PowerPoint</Application>
  <PresentationFormat>On-screen Show (4:3)</PresentationFormat>
  <Paragraphs>61</Paragraphs>
  <Slides>17</Slides>
  <Notes>1</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Apex</vt:lpstr>
      <vt:lpstr>المأمول في الأليات القانونية لمكافحة الفساد</vt:lpstr>
      <vt:lpstr>المأمول في الأليات القانونية لمكافحة الفساد</vt:lpstr>
      <vt:lpstr>وقوله تعالى</vt:lpstr>
      <vt:lpstr>المأمول في الأليات القانونية لمكافحة الفساد</vt:lpstr>
      <vt:lpstr>المأمول في الأليات القانونية لمكافحة الفساد</vt:lpstr>
      <vt:lpstr>المأمول في الأليات القانونية لمكافحة الفساد</vt:lpstr>
      <vt:lpstr>المأمول في الأليات القانونية لمكافحة الفساد</vt:lpstr>
      <vt:lpstr>المأمول في الأليات القانونية لمكافحة الفساد</vt:lpstr>
      <vt:lpstr>المأمول في الأليات القانونية لمكافحة الفساد</vt:lpstr>
      <vt:lpstr>المأمول في الأليات القانونية لمكافحة الفساد</vt:lpstr>
      <vt:lpstr>المأمول في الأليات القانونية لمكافحة الفساد</vt:lpstr>
      <vt:lpstr>المأمول في الأليات القانونية لمكافحة الفساد</vt:lpstr>
      <vt:lpstr>المأمول في الأليات القانونية لمكافحة الفساد</vt:lpstr>
      <vt:lpstr>المأمول في الأليات القانونية لمكافحة الفساد</vt:lpstr>
      <vt:lpstr>المأمول في الأليات القانونية لمكافحة الفساد</vt:lpstr>
      <vt:lpstr>المأمول في الأليات القانونية لمكافحة الفساد</vt:lpstr>
      <vt:lpstr>المأمول في الأليات القانونية لمكافحة الفساد</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المأمول في الاليات القانونية لمكافحة الفساد</dc:title>
  <dc:creator>Ahmed</dc:creator>
  <cp:lastModifiedBy>Ahmed</cp:lastModifiedBy>
  <cp:revision>32</cp:revision>
  <dcterms:created xsi:type="dcterms:W3CDTF">2016-12-13T14:07:14Z</dcterms:created>
  <dcterms:modified xsi:type="dcterms:W3CDTF">2016-12-14T07:41:56Z</dcterms:modified>
</cp:coreProperties>
</file>