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13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0EDB95-C1D3-416E-8BCF-EDADE3824308}" type="datetimeFigureOut">
              <a:rPr lang="ar-IQ" smtClean="0"/>
              <a:t>04/07/1440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DDA03-88EA-415A-BA22-89850270B9FC}" type="slidenum">
              <a:rPr lang="ar-IQ" smtClean="0"/>
              <a:t>‹#›</a:t>
            </a:fld>
            <a:endParaRPr lang="ar-IQ"/>
          </a:p>
        </p:txBody>
      </p:sp>
    </p:spTree>
    <p:extLst>
      <p:ext uri="{BB962C8B-B14F-4D97-AF65-F5344CB8AC3E}">
        <p14:creationId xmlns:p14="http://schemas.microsoft.com/office/powerpoint/2010/main" val="2987955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8DDA03-88EA-415A-BA22-89850270B9FC}" type="slidenum">
              <a:rPr lang="ar-IQ" smtClean="0"/>
              <a:t>1</a:t>
            </a:fld>
            <a:endParaRPr lang="ar-IQ"/>
          </a:p>
        </p:txBody>
      </p:sp>
    </p:spTree>
    <p:extLst>
      <p:ext uri="{BB962C8B-B14F-4D97-AF65-F5344CB8AC3E}">
        <p14:creationId xmlns:p14="http://schemas.microsoft.com/office/powerpoint/2010/main" val="346975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04/07/1440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55588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04/07/1440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3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04/07/1440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07109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04/07/1440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2711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7E21-0E9D-4B10-8BEF-402A94CD75DD}" type="datetimeFigureOut">
              <a:rPr lang="ar-IQ" smtClean="0"/>
              <a:t>04/07/1440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4662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637E21-0E9D-4B10-8BEF-402A94CD75DD}" type="datetimeFigureOut">
              <a:rPr lang="ar-IQ" smtClean="0"/>
              <a:t>04/07/1440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7755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637E21-0E9D-4B10-8BEF-402A94CD75DD}" type="datetimeFigureOut">
              <a:rPr lang="ar-IQ" smtClean="0"/>
              <a:t>04/07/1440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2655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637E21-0E9D-4B10-8BEF-402A94CD75DD}" type="datetimeFigureOut">
              <a:rPr lang="ar-IQ" smtClean="0"/>
              <a:t>04/07/1440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61196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7E21-0E9D-4B10-8BEF-402A94CD75DD}" type="datetimeFigureOut">
              <a:rPr lang="ar-IQ" smtClean="0"/>
              <a:t>04/07/1440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77680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04/07/1440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7571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04/07/1440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423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637E21-0E9D-4B10-8BEF-402A94CD75DD}" type="datetimeFigureOut">
              <a:rPr lang="ar-IQ" smtClean="0"/>
              <a:t>04/07/1440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D524C-6389-4D9D-B105-43661F904DCF}" type="slidenum">
              <a:rPr lang="ar-IQ" smtClean="0"/>
              <a:t>‹#›</a:t>
            </a:fld>
            <a:endParaRPr lang="ar-IQ"/>
          </a:p>
        </p:txBody>
      </p:sp>
    </p:spTree>
    <p:extLst>
      <p:ext uri="{BB962C8B-B14F-4D97-AF65-F5344CB8AC3E}">
        <p14:creationId xmlns:p14="http://schemas.microsoft.com/office/powerpoint/2010/main" val="1775798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1440159"/>
          </a:xfrm>
        </p:spPr>
        <p:txBody>
          <a:bodyPr>
            <a:normAutofit/>
          </a:bodyPr>
          <a:lstStyle/>
          <a:p>
            <a:pPr>
              <a:lnSpc>
                <a:spcPct val="115000"/>
              </a:lnSpc>
              <a:spcAft>
                <a:spcPts val="1000"/>
              </a:spcAft>
            </a:pPr>
            <a:r>
              <a:rPr lang="ar-IQ" b="1" dirty="0">
                <a:ea typeface="Calibri"/>
                <a:cs typeface="Simplified Arabic"/>
              </a:rPr>
              <a:t>الـتـعـريـف بـظـاهــرة </a:t>
            </a:r>
            <a:r>
              <a:rPr lang="ar-IQ" b="1" dirty="0" smtClean="0">
                <a:ea typeface="Calibri"/>
                <a:cs typeface="Simplified Arabic"/>
              </a:rPr>
              <a:t>الـفـسـاد</a:t>
            </a:r>
            <a:endParaRPr lang="ar-IQ" dirty="0"/>
          </a:p>
        </p:txBody>
      </p:sp>
      <p:sp>
        <p:nvSpPr>
          <p:cNvPr id="3" name="Subtitle 2"/>
          <p:cNvSpPr>
            <a:spLocks noGrp="1"/>
          </p:cNvSpPr>
          <p:nvPr>
            <p:ph type="subTitle" idx="1"/>
          </p:nvPr>
        </p:nvSpPr>
        <p:spPr>
          <a:xfrm>
            <a:off x="1371600" y="3501008"/>
            <a:ext cx="6400800" cy="2137792"/>
          </a:xfrm>
        </p:spPr>
        <p:txBody>
          <a:bodyPr>
            <a:normAutofit lnSpcReduction="10000"/>
          </a:bodyPr>
          <a:lstStyle/>
          <a:p>
            <a:pPr algn="just">
              <a:lnSpc>
                <a:spcPct val="150000"/>
              </a:lnSpc>
              <a:spcAft>
                <a:spcPts val="1000"/>
              </a:spcAft>
            </a:pPr>
            <a:r>
              <a:rPr lang="ar-IQ" sz="1400" dirty="0">
                <a:solidFill>
                  <a:schemeClr val="tx1"/>
                </a:solidFill>
                <a:ea typeface="Calibri"/>
                <a:cs typeface="Simplified Arabic"/>
              </a:rPr>
              <a:t>لقد تطورت اشكال وصور الفساد وفقاً لطبيعة المجتمع وتفاعلات الحياة، ويظهر ذلك في كل البلدان والثقافات، ومنها العراق, فقد تنوعت أساليب الفساد وطرق التعامل معه في ظل الانظمة الحاكمة، مع تصاعد وتيرة الواردات الاقتصادية غير المسبوقة, وان البيئة الجديدة التي يعيشها العالم بشكل عام، والعراق بشكل خاص عبر التحديات الاقتصادية والاجتماعية والسياسية، أدت إلى ظهور مجموعة من الممارسات الشاذة التي تقف عائقاً أمام مسيرة البناء والتقدم, بل والعمل سلباً ونخر ثقافة المجتمع العراقي، مما استدعى إيجاد جهات رقابية جديدة تتولى حماية المال العام, وهنالك العديد من الجهات المكلفة بمكافحة الفساد فـي العـراق ومنها هيئة النزاهة </a:t>
            </a:r>
            <a:r>
              <a:rPr lang="ar-IQ" sz="1400" dirty="0" smtClean="0">
                <a:solidFill>
                  <a:schemeClr val="tx1"/>
                </a:solidFill>
                <a:ea typeface="Calibri"/>
                <a:cs typeface="Simplified Arabic"/>
              </a:rPr>
              <a:t>.</a:t>
            </a: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en-US" sz="1400" dirty="0">
              <a:solidFill>
                <a:schemeClr val="tx1"/>
              </a:solidFill>
              <a:ea typeface="Calibri"/>
              <a:cs typeface="Arial"/>
            </a:endParaRPr>
          </a:p>
          <a:p>
            <a:pPr algn="just"/>
            <a:endParaRPr lang="ar-IQ" sz="1400" dirty="0"/>
          </a:p>
        </p:txBody>
      </p:sp>
    </p:spTree>
    <p:extLst>
      <p:ext uri="{BB962C8B-B14F-4D97-AF65-F5344CB8AC3E}">
        <p14:creationId xmlns:p14="http://schemas.microsoft.com/office/powerpoint/2010/main" val="18243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lnSpc>
                <a:spcPct val="115000"/>
              </a:lnSpc>
              <a:spcAft>
                <a:spcPts val="1000"/>
              </a:spcAft>
            </a:pPr>
            <a:r>
              <a:rPr lang="ar-IQ" sz="1600" b="1" dirty="0">
                <a:ea typeface="Calibri"/>
                <a:cs typeface="Simplified Arabic"/>
              </a:rPr>
              <a:t>تــعــريــف </a:t>
            </a:r>
            <a:r>
              <a:rPr lang="ar-IQ" sz="1600" b="1" dirty="0" smtClean="0">
                <a:ea typeface="Calibri"/>
                <a:cs typeface="Simplified Arabic"/>
              </a:rPr>
              <a:t>الــفــســـــاد</a:t>
            </a:r>
            <a:endParaRPr lang="ar-IQ" sz="1400" dirty="0"/>
          </a:p>
        </p:txBody>
      </p:sp>
      <p:sp>
        <p:nvSpPr>
          <p:cNvPr id="3" name="Content Placeholder 2"/>
          <p:cNvSpPr>
            <a:spLocks noGrp="1"/>
          </p:cNvSpPr>
          <p:nvPr>
            <p:ph idx="1"/>
          </p:nvPr>
        </p:nvSpPr>
        <p:spPr>
          <a:xfrm>
            <a:off x="457200" y="1268760"/>
            <a:ext cx="8229600" cy="4248473"/>
          </a:xfrm>
        </p:spPr>
        <p:txBody>
          <a:bodyPr>
            <a:normAutofit/>
          </a:bodyPr>
          <a:lstStyle/>
          <a:p>
            <a:pPr>
              <a:lnSpc>
                <a:spcPct val="150000"/>
              </a:lnSpc>
            </a:pPr>
            <a:r>
              <a:rPr lang="ar-IQ" sz="1400" dirty="0">
                <a:solidFill>
                  <a:prstClr val="black"/>
                </a:solidFill>
                <a:ea typeface="Calibri"/>
                <a:cs typeface="Simplified Arabic"/>
              </a:rPr>
              <a:t>يمكن أن نعرف الفساد بإنه : اساءة استعمال السلطة الموكلة لشخص لتحقيق مكاسب خاصة.. أي استغلال للسلطة الممنوحة للشخص سواء كانت في القطاع العام أو الخاص, وذلك لتحقيق مكاسب خاصة, ولا يشترط في هذه المكاسب أن تكون لمصلحته, بل قد تكون لمصلحة أحد أفراد عائلته أو لقريب أو الصديق أو لمأسسة أو حزب أو منظمة معينة </a:t>
            </a:r>
            <a:r>
              <a:rPr lang="ar-IQ" sz="1400" dirty="0" smtClean="0">
                <a:solidFill>
                  <a:prstClr val="black"/>
                </a:solidFill>
                <a:ea typeface="Calibri"/>
                <a:cs typeface="Simplified Arabic"/>
              </a:rPr>
              <a:t>.</a:t>
            </a:r>
          </a:p>
          <a:p>
            <a:pPr algn="just">
              <a:lnSpc>
                <a:spcPct val="150000"/>
              </a:lnSpc>
              <a:spcAft>
                <a:spcPts val="1000"/>
              </a:spcAft>
            </a:pPr>
            <a:r>
              <a:rPr lang="ar-IQ" sz="1400" dirty="0">
                <a:ea typeface="Calibri"/>
                <a:cs typeface="Simplified Arabic"/>
              </a:rPr>
              <a:t>ويعرف الفساد ايضاً بأنه : عمل يرتكبه أحد الموظفين سواء بالعمد أو بالاهمال, وهنا لا يقتصر على تحقيق خسائر للدولة فقط, وانما يستفيد منه ذلك الموظف ايضاً, وذلك عن طريق الاختلاس أو الاحتيال والكسب غير المشروع والرشوة, أي ان الفساد هو سوء استخدام السلطة العامة من اجل تحقيق ربح شخصي</a:t>
            </a:r>
            <a:r>
              <a:rPr lang="ar-IQ" sz="1400" b="1" baseline="30000" dirty="0">
                <a:ea typeface="Calibri"/>
                <a:cs typeface="Simplified Arabic"/>
              </a:rPr>
              <a:t>(1) </a:t>
            </a:r>
            <a:r>
              <a:rPr lang="ar-IQ" sz="1400" dirty="0">
                <a:ea typeface="Calibri"/>
                <a:cs typeface="Simplified Arabic"/>
              </a:rPr>
              <a:t>. </a:t>
            </a:r>
            <a:endParaRPr lang="en-US" sz="1400" dirty="0">
              <a:ea typeface="Calibri"/>
              <a:cs typeface="Arial"/>
            </a:endParaRPr>
          </a:p>
          <a:p>
            <a:pPr algn="just">
              <a:lnSpc>
                <a:spcPct val="150000"/>
              </a:lnSpc>
              <a:spcAft>
                <a:spcPts val="1000"/>
              </a:spcAft>
            </a:pPr>
            <a:r>
              <a:rPr lang="ar-IQ" sz="1400" dirty="0" smtClean="0">
                <a:ea typeface="Calibri"/>
                <a:cs typeface="Simplified Arabic"/>
              </a:rPr>
              <a:t> </a:t>
            </a:r>
            <a:r>
              <a:rPr lang="ar-IQ" sz="1400" dirty="0">
                <a:ea typeface="Calibri"/>
                <a:cs typeface="Simplified Arabic"/>
              </a:rPr>
              <a:t>والفساد من وجهة نظر قانونية هو : انحراف عن الالتزام بالقواعد القانونية، أي عندما يخالف الموظف القواعد القانونية لمصلحته الخاصة او لمصلحة غيره .</a:t>
            </a:r>
            <a:endParaRPr lang="en-US" sz="1400" dirty="0">
              <a:ea typeface="Calibri"/>
              <a:cs typeface="Arial"/>
            </a:endParaRPr>
          </a:p>
          <a:p>
            <a:pPr marL="0" indent="0" algn="just">
              <a:lnSpc>
                <a:spcPct val="150000"/>
              </a:lnSpc>
              <a:spcAft>
                <a:spcPts val="1000"/>
              </a:spcAft>
              <a:buNone/>
            </a:pPr>
            <a:r>
              <a:rPr lang="ar-IQ" sz="1400" dirty="0" smtClean="0">
                <a:ea typeface="Calibri"/>
                <a:cs typeface="Simplified Arabic"/>
              </a:rPr>
              <a:t>وبهذا </a:t>
            </a:r>
            <a:r>
              <a:rPr lang="ar-IQ" sz="1400" dirty="0">
                <a:ea typeface="Calibri"/>
                <a:cs typeface="Simplified Arabic"/>
              </a:rPr>
              <a:t>فالفساد هو كل عمل او امتناع عن عمل يقوم به الموظف أو المكلف بخدمة عامة, لتحقيق منفعة شخصية له أو لغيره عن طريق الرشوة أو الاختلاس أو استغلال واساءة استخدام نفوذ الوظيفة وتجاوز حدودها عمداً او اهمالاً . </a:t>
            </a:r>
            <a:endParaRPr lang="ar-IQ" sz="1400" dirty="0"/>
          </a:p>
        </p:txBody>
      </p:sp>
    </p:spTree>
    <p:extLst>
      <p:ext uri="{BB962C8B-B14F-4D97-AF65-F5344CB8AC3E}">
        <p14:creationId xmlns:p14="http://schemas.microsoft.com/office/powerpoint/2010/main" val="110777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ar-IQ" sz="1800" b="1" dirty="0" smtClean="0"/>
              <a:t>صور الفساد واسبابه </a:t>
            </a:r>
            <a:endParaRPr lang="ar-IQ" sz="1800" b="1" dirty="0"/>
          </a:p>
        </p:txBody>
      </p:sp>
      <p:sp>
        <p:nvSpPr>
          <p:cNvPr id="3" name="Content Placeholder 2"/>
          <p:cNvSpPr>
            <a:spLocks noGrp="1"/>
          </p:cNvSpPr>
          <p:nvPr>
            <p:ph idx="1"/>
          </p:nvPr>
        </p:nvSpPr>
        <p:spPr/>
        <p:txBody>
          <a:bodyPr>
            <a:normAutofit/>
          </a:bodyPr>
          <a:lstStyle/>
          <a:p>
            <a:pPr marL="0" indent="0" algn="just">
              <a:lnSpc>
                <a:spcPct val="115000"/>
              </a:lnSpc>
              <a:spcAft>
                <a:spcPts val="1000"/>
              </a:spcAft>
              <a:buNone/>
            </a:pPr>
            <a:r>
              <a:rPr lang="ar-IQ" sz="1600" dirty="0" smtClean="0"/>
              <a:t> </a:t>
            </a:r>
            <a:r>
              <a:rPr lang="ar-IQ" sz="1600" b="1" dirty="0">
                <a:ea typeface="Calibri"/>
                <a:cs typeface="Simplified Arabic"/>
              </a:rPr>
              <a:t>صور الفساد المتنوعة :</a:t>
            </a:r>
            <a:r>
              <a:rPr lang="ar-IQ" sz="1600" dirty="0">
                <a:ea typeface="Calibri"/>
                <a:cs typeface="Simplified Arabic"/>
              </a:rPr>
              <a:t> هي أما أن يكون فساد مالي أو اداري أو اخلاقي أو غيرها من الصور المتنوعة للفساد . </a:t>
            </a:r>
            <a:endParaRPr lang="ar-IQ" sz="1600" dirty="0" smtClean="0">
              <a:ea typeface="Calibri"/>
              <a:cs typeface="Simplified Arabic"/>
            </a:endParaRPr>
          </a:p>
          <a:p>
            <a:pPr algn="just">
              <a:lnSpc>
                <a:spcPct val="115000"/>
              </a:lnSpc>
              <a:spcAft>
                <a:spcPts val="1000"/>
              </a:spcAft>
            </a:pPr>
            <a:r>
              <a:rPr lang="ar-IQ" sz="1600" b="1" dirty="0">
                <a:ea typeface="Calibri"/>
                <a:cs typeface="Simplified Arabic"/>
              </a:rPr>
              <a:t>أما اساب الفساد فهي :-</a:t>
            </a:r>
            <a:r>
              <a:rPr lang="ar-IQ" sz="1600" dirty="0">
                <a:ea typeface="Calibri"/>
                <a:cs typeface="Simplified Arabic"/>
              </a:rPr>
              <a:t> هناك اسباب عديدة وراء بروز ظاهرة الفساد وتفشيها ويمكن ارجاعها للاسباب التالية :-</a:t>
            </a:r>
            <a:endParaRPr lang="en-US" sz="1600" dirty="0">
              <a:ea typeface="Calibri"/>
              <a:cs typeface="Arial"/>
            </a:endParaRPr>
          </a:p>
          <a:p>
            <a:pPr marL="0" indent="0" algn="ctr">
              <a:buNone/>
            </a:pPr>
            <a:r>
              <a:rPr lang="ar-IQ" sz="1600" dirty="0" smtClean="0">
                <a:ea typeface="Calibri"/>
                <a:cs typeface="Simplified Arabic"/>
              </a:rPr>
              <a:t>1</a:t>
            </a:r>
            <a:r>
              <a:rPr lang="ar-IQ" sz="1600" dirty="0" smtClean="0">
                <a:effectLst/>
                <a:ea typeface="Calibri"/>
                <a:cs typeface="Simplified Arabic"/>
              </a:rPr>
              <a:t>- اسباب سياسية     </a:t>
            </a:r>
          </a:p>
          <a:p>
            <a:pPr marL="0" indent="0" algn="ctr">
              <a:buNone/>
            </a:pPr>
            <a:r>
              <a:rPr lang="ar-IQ" sz="1600" dirty="0" smtClean="0">
                <a:effectLst/>
                <a:ea typeface="Calibri"/>
                <a:cs typeface="Simplified Arabic"/>
              </a:rPr>
              <a:t>   2- اسباب اقتصادية واجتماعية          3- اسباب قانونية وادارية</a:t>
            </a:r>
          </a:p>
          <a:p>
            <a:pPr marL="0" indent="0" algn="just">
              <a:buNone/>
            </a:pPr>
            <a:endParaRPr lang="ar-IQ" sz="1600" dirty="0">
              <a:ea typeface="Calibri"/>
              <a:cs typeface="Simplified Arabic"/>
            </a:endParaRPr>
          </a:p>
          <a:p>
            <a:pPr algn="just">
              <a:lnSpc>
                <a:spcPct val="115000"/>
              </a:lnSpc>
              <a:spcAft>
                <a:spcPts val="1000"/>
              </a:spcAft>
            </a:pPr>
            <a:r>
              <a:rPr lang="ar-IQ" sz="1600" b="1" dirty="0">
                <a:ea typeface="Calibri"/>
                <a:cs typeface="Simplified Arabic"/>
              </a:rPr>
              <a:t>الاسباب السياسية </a:t>
            </a:r>
            <a:r>
              <a:rPr lang="ar-IQ" sz="1600" b="1" dirty="0" smtClean="0">
                <a:ea typeface="Calibri"/>
                <a:cs typeface="Simplified Arabic"/>
              </a:rPr>
              <a:t>:</a:t>
            </a:r>
          </a:p>
          <a:p>
            <a:pPr marL="0" indent="0" algn="just">
              <a:lnSpc>
                <a:spcPct val="115000"/>
              </a:lnSpc>
              <a:spcAft>
                <a:spcPts val="1000"/>
              </a:spcAft>
              <a:buNone/>
            </a:pPr>
            <a:r>
              <a:rPr lang="ar-IQ" sz="1600" dirty="0" smtClean="0">
                <a:ea typeface="Calibri"/>
                <a:cs typeface="Simplified Arabic"/>
              </a:rPr>
              <a:t> </a:t>
            </a:r>
            <a:r>
              <a:rPr lang="ar-IQ" sz="1600" dirty="0">
                <a:ea typeface="Calibri"/>
                <a:cs typeface="Simplified Arabic"/>
              </a:rPr>
              <a:t>ويقصد بها غياب النظام السياسي الفعال المستند الى مبدأ الفصل بين السلطات وقلة الوعي السياسي عدم معرفة النظم الادارية خلال ممارسة السلطة وغياب دولة المؤسسات وسلطة القانون والتشريعات, كذلك غياب الحريات وضعف الاعلام والرقابة الرسمية والشعبية, والمتمثلة بمنظمات المجتمع المدني والمواطنين, اضافةً عدم كفاءة ونزاهة القيادات الادارية وكبار المسؤولين في الدولة, لان اختيارهم يتم على أساس التزكية أو الولاء للحزب أو الكتلة أو المذهب من دون مراعاة لمبدأ الكفاءة المهنية والتقييم العلمي المبني على أساس الخبرة المتراكمة . </a:t>
            </a:r>
            <a:endParaRPr lang="en-US" sz="1200" dirty="0">
              <a:ea typeface="Calibri"/>
              <a:cs typeface="Arial"/>
            </a:endParaRPr>
          </a:p>
          <a:p>
            <a:pPr marL="0" indent="0" algn="just">
              <a:buNone/>
            </a:pPr>
            <a:endParaRPr lang="en-US" sz="1600" dirty="0">
              <a:ea typeface="Calibri"/>
              <a:cs typeface="Arial"/>
            </a:endParaRPr>
          </a:p>
        </p:txBody>
      </p:sp>
    </p:spTree>
    <p:extLst>
      <p:ext uri="{BB962C8B-B14F-4D97-AF65-F5344CB8AC3E}">
        <p14:creationId xmlns:p14="http://schemas.microsoft.com/office/powerpoint/2010/main" val="422111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lgn="just">
              <a:lnSpc>
                <a:spcPct val="115000"/>
              </a:lnSpc>
              <a:spcAft>
                <a:spcPts val="1000"/>
              </a:spcAft>
              <a:buNone/>
            </a:pPr>
            <a:r>
              <a:rPr lang="ar-IQ" sz="1600" b="1" dirty="0" smtClean="0">
                <a:ea typeface="Calibri"/>
                <a:cs typeface="Simplified Arabic"/>
              </a:rPr>
              <a:t>2- </a:t>
            </a:r>
            <a:r>
              <a:rPr lang="ar-IQ" sz="1600" b="1" dirty="0">
                <a:ea typeface="Calibri"/>
                <a:cs typeface="Simplified Arabic"/>
              </a:rPr>
              <a:t>الاسباب الاقتصادية والاجتماعية </a:t>
            </a:r>
            <a:r>
              <a:rPr lang="ar-IQ" sz="1600" b="1" dirty="0" smtClean="0">
                <a:ea typeface="Calibri"/>
                <a:cs typeface="Simplified Arabic"/>
              </a:rPr>
              <a:t>:-</a:t>
            </a:r>
          </a:p>
          <a:p>
            <a:pPr marL="0" indent="0" algn="just">
              <a:lnSpc>
                <a:spcPct val="115000"/>
              </a:lnSpc>
              <a:spcAft>
                <a:spcPts val="1000"/>
              </a:spcAft>
              <a:buNone/>
            </a:pPr>
            <a:r>
              <a:rPr lang="ar-IQ" sz="1600" dirty="0" smtClean="0">
                <a:ea typeface="Calibri"/>
                <a:cs typeface="Simplified Arabic"/>
              </a:rPr>
              <a:t>ويكون </a:t>
            </a:r>
            <a:r>
              <a:rPr lang="ar-IQ" sz="1600" dirty="0">
                <a:ea typeface="Calibri"/>
                <a:cs typeface="Simplified Arabic"/>
              </a:rPr>
              <a:t>ذلك بغياب الفعالية الاقتصادية في الدولة فيغلب عليها طابع الصفات التجارية, اضافةً الى البطالة وانخفاض مستوى الاجور وضعف خدمات المرافق العامة التي تخدم المواطنين, فهذه عوامل حاسمة في تفشي الفساد, وهذا ما يدفع بعض العاملين في البحث عن مصادر مالية أخرى حتى لو كانت غير مشروعة </a:t>
            </a:r>
            <a:r>
              <a:rPr lang="ar-IQ" sz="1600" dirty="0" smtClean="0">
                <a:ea typeface="Calibri"/>
                <a:cs typeface="Simplified Arabic"/>
              </a:rPr>
              <a:t>.</a:t>
            </a:r>
            <a:endParaRPr lang="ar-IQ" sz="1200" dirty="0" smtClean="0">
              <a:ea typeface="Calibri"/>
              <a:cs typeface="Arial"/>
            </a:endParaRPr>
          </a:p>
          <a:p>
            <a:pPr marL="0" indent="0" algn="just">
              <a:lnSpc>
                <a:spcPct val="115000"/>
              </a:lnSpc>
              <a:spcAft>
                <a:spcPts val="1000"/>
              </a:spcAft>
              <a:buNone/>
            </a:pPr>
            <a:r>
              <a:rPr lang="ar-IQ" sz="1600" dirty="0" smtClean="0">
                <a:ea typeface="Calibri"/>
                <a:cs typeface="Simplified Arabic"/>
              </a:rPr>
              <a:t>أما </a:t>
            </a:r>
            <a:r>
              <a:rPr lang="ar-IQ" sz="1600" dirty="0">
                <a:ea typeface="Calibri"/>
                <a:cs typeface="Simplified Arabic"/>
              </a:rPr>
              <a:t>الاسباب الاجتماعية, فيمكن أن تتمثل بالجهل والتخلف, وممارسات وسلوكيات قوات الاحتلال في العراق, ومخلفاتهم السلبية وما صاحبها من عمليات نهب وسلب وإتلاف لممتلكات الدولة, والتي كان لها دور واضاح في ترسيخ ثقافة عدم الحفاظ على الاموال العامة لدى بعض ضعفاء النفوس . </a:t>
            </a:r>
            <a:endParaRPr lang="ar-IQ" sz="1600" dirty="0" smtClean="0">
              <a:ea typeface="Calibri"/>
              <a:cs typeface="Simplified Arabic"/>
            </a:endParaRPr>
          </a:p>
          <a:p>
            <a:pPr marL="0" indent="0" algn="just">
              <a:lnSpc>
                <a:spcPct val="115000"/>
              </a:lnSpc>
              <a:spcAft>
                <a:spcPts val="1000"/>
              </a:spcAft>
              <a:buNone/>
            </a:pPr>
            <a:endParaRPr lang="ar-IQ" sz="1600" dirty="0">
              <a:ea typeface="Calibri"/>
              <a:cs typeface="Simplified Arabic"/>
            </a:endParaRPr>
          </a:p>
          <a:p>
            <a:pPr marL="0" indent="0" algn="just">
              <a:lnSpc>
                <a:spcPct val="115000"/>
              </a:lnSpc>
              <a:spcAft>
                <a:spcPts val="1000"/>
              </a:spcAft>
              <a:buNone/>
            </a:pPr>
            <a:r>
              <a:rPr lang="ar-IQ" sz="1600" b="1" dirty="0" smtClean="0">
                <a:ea typeface="Calibri"/>
                <a:cs typeface="Simplified Arabic"/>
              </a:rPr>
              <a:t>3- </a:t>
            </a:r>
            <a:r>
              <a:rPr lang="ar-IQ" sz="1600" b="1" dirty="0">
                <a:ea typeface="Calibri"/>
                <a:cs typeface="Simplified Arabic"/>
              </a:rPr>
              <a:t>الاسباب القانونية والادارية </a:t>
            </a:r>
            <a:r>
              <a:rPr lang="ar-IQ" sz="1600" b="1" dirty="0" smtClean="0">
                <a:ea typeface="Calibri"/>
                <a:cs typeface="Simplified Arabic"/>
              </a:rPr>
              <a:t>:-</a:t>
            </a:r>
          </a:p>
          <a:p>
            <a:pPr marL="0" indent="0" algn="just">
              <a:lnSpc>
                <a:spcPct val="115000"/>
              </a:lnSpc>
              <a:spcAft>
                <a:spcPts val="1000"/>
              </a:spcAft>
              <a:buNone/>
            </a:pPr>
            <a:r>
              <a:rPr lang="ar-IQ" sz="1600" dirty="0" smtClean="0">
                <a:ea typeface="Calibri"/>
                <a:cs typeface="Simplified Arabic"/>
              </a:rPr>
              <a:t>تتمثل </a:t>
            </a:r>
            <a:r>
              <a:rPr lang="ar-IQ" sz="1600" dirty="0">
                <a:ea typeface="Calibri"/>
                <a:cs typeface="Simplified Arabic"/>
              </a:rPr>
              <a:t>الاسباب القانونية في عدم استقلال القضاء بصورة فعلية عن عمل واداء االنظام السياسي, لانها تمتلك سلطة رادعة لتحقيق العدل والمساواة بين افراد المجتمع </a:t>
            </a:r>
            <a:r>
              <a:rPr lang="ar-IQ" sz="1600" dirty="0" smtClean="0">
                <a:ea typeface="Calibri"/>
                <a:cs typeface="Simplified Arabic"/>
              </a:rPr>
              <a:t>.</a:t>
            </a:r>
            <a:endParaRPr lang="ar-IQ" sz="1600" dirty="0" smtClean="0">
              <a:ea typeface="Calibri"/>
              <a:cs typeface="Arial"/>
            </a:endParaRPr>
          </a:p>
          <a:p>
            <a:pPr marL="0" indent="0" algn="just">
              <a:lnSpc>
                <a:spcPct val="115000"/>
              </a:lnSpc>
              <a:spcAft>
                <a:spcPts val="1000"/>
              </a:spcAft>
              <a:buNone/>
            </a:pPr>
            <a:r>
              <a:rPr lang="ar-IQ" sz="1600" dirty="0" smtClean="0">
                <a:ea typeface="Calibri"/>
                <a:cs typeface="Simplified Arabic"/>
              </a:rPr>
              <a:t>اضافةً </a:t>
            </a:r>
            <a:r>
              <a:rPr lang="ar-IQ" sz="1600" dirty="0">
                <a:ea typeface="Calibri"/>
                <a:cs typeface="Simplified Arabic"/>
              </a:rPr>
              <a:t>الى ضعف الجهاز الرقابي على الوظائف العامة وعدم قدرة الادارة على اتخاذ القرار المناسب في مكافحة الفساد بسبب عدم استقرار القانون والقضاء . </a:t>
            </a:r>
            <a:endParaRPr lang="en-US" sz="1600" dirty="0">
              <a:ea typeface="Calibri"/>
              <a:cs typeface="Arial"/>
            </a:endParaRPr>
          </a:p>
          <a:p>
            <a:pPr marL="0" indent="0" algn="just">
              <a:lnSpc>
                <a:spcPct val="115000"/>
              </a:lnSpc>
              <a:spcAft>
                <a:spcPts val="1000"/>
              </a:spcAft>
              <a:buNone/>
            </a:pPr>
            <a:endParaRPr lang="en-US" sz="1200" dirty="0">
              <a:ea typeface="Calibri"/>
              <a:cs typeface="Arial"/>
            </a:endParaRPr>
          </a:p>
          <a:p>
            <a:pPr marL="0" indent="0">
              <a:buNone/>
            </a:pPr>
            <a:endParaRPr lang="ar-IQ" sz="1600" dirty="0"/>
          </a:p>
        </p:txBody>
      </p:sp>
    </p:spTree>
    <p:extLst>
      <p:ext uri="{BB962C8B-B14F-4D97-AF65-F5344CB8AC3E}">
        <p14:creationId xmlns:p14="http://schemas.microsoft.com/office/powerpoint/2010/main" val="2674372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nSpc>
                <a:spcPct val="115000"/>
              </a:lnSpc>
            </a:pPr>
            <a:r>
              <a:rPr lang="ar-SA" sz="1800" b="1" dirty="0" smtClean="0">
                <a:effectLst/>
                <a:latin typeface="Times New Roman"/>
                <a:ea typeface="Times New Roman"/>
                <a:cs typeface="Monotype Koufi"/>
              </a:rPr>
              <a:t>خصائص الفساد الاداري</a:t>
            </a:r>
            <a:endParaRPr lang="ar-IQ" sz="1800" b="1"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ar-IQ" sz="1600" b="1" dirty="0" smtClean="0"/>
              <a:t>1 - الفساد سلوك منحرف : -</a:t>
            </a:r>
          </a:p>
          <a:p>
            <a:endParaRPr lang="ar-IQ" sz="1600" dirty="0" smtClean="0"/>
          </a:p>
          <a:p>
            <a:pPr marL="0" indent="0">
              <a:buNone/>
            </a:pPr>
            <a:r>
              <a:rPr lang="ar-IQ" sz="1600" dirty="0" smtClean="0"/>
              <a:t>حيث يعتبر الفساد سلوكاً غير سوي يحدث لمخالفة القوانين واللوائح والضوابط والأخلاق القويمة، وهو ما نعبر عنه أيضاً، بأنه فعل أجرامي يمثل جريمة يعاقب عليها القانون( ) .</a:t>
            </a:r>
          </a:p>
          <a:p>
            <a:pPr marL="0" indent="0">
              <a:buNone/>
            </a:pPr>
            <a:r>
              <a:rPr lang="ar-IQ" sz="1600" dirty="0" smtClean="0"/>
              <a:t>ويقصد بالسلوك : هو التعبير الإيجابي عما يدور داخل الإنسان من أفكار تدفعه إلى اتخاذ تصرف معين مخالف للقانون. فلا يمكن أن يرتكب الإنسان سلوك الفساد دون أن تكون هناك دوافع وأفكار داخلية تدفعه لممارسة ذلك التصرف الخاطئ .</a:t>
            </a:r>
          </a:p>
          <a:p>
            <a:pPr marL="0" indent="0">
              <a:buNone/>
            </a:pPr>
            <a:r>
              <a:rPr lang="ar-IQ" sz="1600" dirty="0" smtClean="0"/>
              <a:t>وإذا كان هذا يعتبر من خصائص الفساد على المستوى الفسيولوجي، إلا أن لهذا السلوك وصفاً من الناحية القانونية، فهو يتمثل بالانتهاك للقوانين التي وضعت لتحكم علاقة الأفراد فيما بينهم أو مع الدولة، وإذا كان الفساد مرفوضاً كظاهرة اجتماعية، فهو بالتأكيد سيترجم هذا الرفض إلى عقوبة قانونية تختلف حسب نوع هذا السلوك وجسامته وأثره على المجتمع( ) .</a:t>
            </a:r>
          </a:p>
          <a:p>
            <a:pPr marL="0" indent="0">
              <a:buNone/>
            </a:pPr>
            <a:endParaRPr lang="ar-IQ" sz="1600" dirty="0"/>
          </a:p>
          <a:p>
            <a:pPr marL="0" indent="0">
              <a:buNone/>
            </a:pPr>
            <a:r>
              <a:rPr lang="ar-IQ" sz="1600" dirty="0" smtClean="0"/>
              <a:t>2- شتراك متعدد الأطراف بممارسة السلوك المنحرف :-</a:t>
            </a:r>
          </a:p>
          <a:p>
            <a:pPr marL="0" indent="0" algn="just">
              <a:buNone/>
            </a:pPr>
            <a:r>
              <a:rPr lang="ar-IQ" sz="1600" dirty="0" smtClean="0"/>
              <a:t>قد يقع الفساد من شخص واحد، ولكن عادة ما يشترك في السلوك الفاسد أكثر من شخص، وذلك بسب العلاقات التبادلية للمنافع والالتزامات بين الإطراف العملية، اذ أن الفساد تعبير عن اتفاق إرادة صانع القرار والمؤثر بتكيفه مع إرادة أولئك الذين يحتاجون إلى قرارات محددة، تخدم مصالحهم الفردية أولا وأخيرا( )، وغالبا ما تتم ممارسة الفساد عبر وسطاء مجهولين يلعبون الدور الرئيس في تسهيل مهمة الطرفين، دون أن يعرف احدهما الأخر، أو دون أن يتقابلا وجها لوجه .</a:t>
            </a:r>
          </a:p>
          <a:p>
            <a:pPr marL="0" indent="0" algn="just">
              <a:buNone/>
            </a:pPr>
            <a:endParaRPr lang="ar-IQ" sz="1600" dirty="0" smtClean="0"/>
          </a:p>
          <a:p>
            <a:pPr marL="0" indent="0">
              <a:buNone/>
            </a:pPr>
            <a:endParaRPr lang="ar-IQ" sz="1600" dirty="0"/>
          </a:p>
        </p:txBody>
      </p:sp>
    </p:spTree>
    <p:extLst>
      <p:ext uri="{BB962C8B-B14F-4D97-AF65-F5344CB8AC3E}">
        <p14:creationId xmlns:p14="http://schemas.microsoft.com/office/powerpoint/2010/main" val="2124704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marL="0" indent="0">
              <a:buNone/>
            </a:pPr>
            <a:r>
              <a:rPr lang="ar-IQ" sz="1600" dirty="0" smtClean="0"/>
              <a:t>3- السرية :- </a:t>
            </a:r>
          </a:p>
          <a:p>
            <a:pPr marL="0" indent="0">
              <a:buNone/>
            </a:pPr>
            <a:r>
              <a:rPr lang="ar-IQ" sz="1600" dirty="0" smtClean="0"/>
              <a:t>تتصف الأعمال التي يمكن أن تسمى فساداً بالطابع السري بشكلٍ عام( )، وذلك لما يتضمنه الفساد من ممارسات غير مشروعة من جهة القانون، أو المجتمع أو الاثنين معا( )، إذ تتباين الوسائل والأساليب التي يستتر الفساد فيها تبعا للجهة التي تقوم بها, بممارسته، فالقيادات العليا تعتمد على أن تستر فسادها بأسم المصلحة العامة, وتسبغه بهذا الطابع، ولا تقوم بالإعلان عن غايتها الحقيقة، بل تعلن عن شعار المصلحة العامة، ولكن الغاية الحقيقية هي انتهاز الفرصة والظروف الاستثنائية لتمرير فسادها بعيدا عن أنظار العاملين الصالحين فيها . </a:t>
            </a:r>
          </a:p>
          <a:p>
            <a:pPr marL="0" indent="0">
              <a:buNone/>
            </a:pPr>
            <a:endParaRPr lang="ar-IQ" sz="1600" dirty="0" smtClean="0"/>
          </a:p>
          <a:p>
            <a:pPr marL="0" indent="0">
              <a:buNone/>
            </a:pPr>
            <a:r>
              <a:rPr lang="ar-IQ" sz="1600" dirty="0" smtClean="0"/>
              <a:t>4 - سرعة الانتشار :- </a:t>
            </a:r>
          </a:p>
          <a:p>
            <a:pPr marL="0" indent="0">
              <a:buNone/>
            </a:pPr>
            <a:r>
              <a:rPr lang="ar-IQ" sz="1600" dirty="0" smtClean="0"/>
              <a:t>من خصائص الفساد ايضاً أنه سريع الانتشار، فهو يوصف بصفة عامة بأنه وباء أو مرض معدِ، وذلك لقابليته على الانتشار داخل أرجاء الدولة والمجتمع بسرعة كبيرة، كونه يمثل وسيلة سريعة للكسب الكبير الذي يشكل أغراء للآخرين بمقابل ضعف الرقابة( )، وكذلك عندما يكون الفساد ناتجا عن المسؤولين، فتزداد سلطة الفاسدين ونفوذهم ما يعطيهم القوة للضغط على باقي الجهاز الإداري، للسير على خطاهم طوعا أو كرها، كما أن خاصية انتشار الفساد لا تقتصر على حدود الجهاز الإداري في الدولة الواحدة، بل أن الفساد قابل للانتقال من دولة إلى أخرى خصوصا في ظل العولمة والسوق المفتوح ( ).</a:t>
            </a:r>
          </a:p>
          <a:p>
            <a:pPr marL="0" indent="0">
              <a:buNone/>
            </a:pPr>
            <a:endParaRPr lang="ar-IQ" sz="1600" dirty="0"/>
          </a:p>
          <a:p>
            <a:pPr marL="0" indent="0">
              <a:buNone/>
            </a:pPr>
            <a:r>
              <a:rPr lang="ar-IQ" sz="1600" dirty="0" smtClean="0"/>
              <a:t>5-  تغليب المصلحة الخاصة على المصلحة العامة :-	</a:t>
            </a:r>
          </a:p>
          <a:p>
            <a:pPr marL="0" indent="0">
              <a:buNone/>
            </a:pPr>
            <a:r>
              <a:rPr lang="ar-IQ" sz="1600" dirty="0" smtClean="0"/>
              <a:t>تمثل المصلحة العامة، المصلحة العليا والمشتركة لمجتمع معين في ظل نظام سياسي معين، فدوماً ما يكون الفساد الوظيفي متصفا،ً بأن من يمارس هذا التصرف سيغلب مصلحته الخاصة على مصلحة المجتمع، إلا أن تحقيق ذلك لا يتم إلا من خلال الأضرار بالمصلحة العامة، فمع أن الموظف العام يحق له أن يحقق مصالحه الخاصة إلا أن هذا لا يكون الا عن طريق الأضرار بالمصلحة العامة وحقوق الغير، فلقد نصت المادة الثالثة من قانون انضباط موظفي الدولة والقطاع العام رقم (14) لسنة 1991 على أن: ( الوظيفة العامة تكليف وطني وخدمة اجتماعية يستهدف القائم بها المصلحة العامة وخدمة المواطنين في ضوء القواعد القانونية النافذة )، وهذا يدل بوضوح على أن القوانين تنص دائماً على أن الموظف يجب أن يعمل للمصلحة العامة دون إلغاء مصلحته الخاصة، فالوظائف العامة تكليف للقائمين بها هدفها خدمة المواطنين تحقيقاً للمصلحة العامة ( ).</a:t>
            </a:r>
          </a:p>
          <a:p>
            <a:pPr marL="0" indent="0">
              <a:buNone/>
            </a:pPr>
            <a:endParaRPr lang="ar-IQ" sz="1600" dirty="0" smtClean="0"/>
          </a:p>
          <a:p>
            <a:endParaRPr lang="ar-IQ" sz="1600" dirty="0"/>
          </a:p>
        </p:txBody>
      </p:sp>
    </p:spTree>
    <p:extLst>
      <p:ext uri="{BB962C8B-B14F-4D97-AF65-F5344CB8AC3E}">
        <p14:creationId xmlns:p14="http://schemas.microsoft.com/office/powerpoint/2010/main" val="1656087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pPr marL="0" indent="0">
              <a:buNone/>
            </a:pPr>
            <a:r>
              <a:rPr lang="ar-IQ" sz="1600" b="1" dirty="0" smtClean="0"/>
              <a:t>6 - التخلف الإداري :-</a:t>
            </a:r>
          </a:p>
          <a:p>
            <a:pPr marL="0" indent="0">
              <a:buNone/>
            </a:pPr>
            <a:r>
              <a:rPr lang="ar-IQ" sz="1600" dirty="0" smtClean="0"/>
              <a:t>يرافق انتشار حالات الفساد ظواهر التخلف الإداري، كتأخير معاملات المواطنين، وتغيب الموظفين المتنفذين وأصحاب العلاقات الاجتماعية المتينة، مما يؤدي إلى سوء استغلال الوقت الممنوح للوظيفة العامة، والتعامل مع المواطنين بالفوقية والعصبية التي تؤدي  إلى حدوث حالات من الاشتباك المستمر مع المتعاملين مع السلطة الإدارية، وهذا بدوره ينعكس سلباً حتى على أداء الصالح في الوظيفة العامة، حينما يجد أن أقرانه من الفاسدين وظيفياً لا يحترمون الوقت المخصص للوظيفة العامة ولا يبذلون جهداً في عملهم دون محاسبة من الرؤساء الإداريين، مما يؤثر على المصلحة العامة بشكل( ).</a:t>
            </a:r>
          </a:p>
          <a:p>
            <a:pPr marL="0" indent="0">
              <a:buNone/>
            </a:pPr>
            <a:endParaRPr lang="ar-IQ" sz="1600" dirty="0" smtClean="0"/>
          </a:p>
          <a:p>
            <a:pPr marL="0" indent="0">
              <a:buNone/>
            </a:pPr>
            <a:endParaRPr lang="ar-IQ" sz="1600" dirty="0"/>
          </a:p>
          <a:p>
            <a:pPr marL="0" indent="0" algn="ctr">
              <a:buNone/>
            </a:pPr>
            <a:r>
              <a:rPr lang="ar-IQ" sz="1600" dirty="0" smtClean="0"/>
              <a:t> وفي النهاية لابد من القول بأن مكافحة الفساد لا تقتصر على السلطات العامة في الدولة لوحدها, بل يجب أن يكون للجميع دور في ذلك, سواء كانوا أفراد أو منظمات أو تجمعات، فالدول منفردة أو مجتمعة لها دور، ففي داخل الدولة الواحدة تتعدد الأدوار وتتباين من حيث الأهمية، فللمجتمع دور مهم في تقليل حالات الفساد من خلال التماسك والوعي والتضامن، وكذلك رجال الدين لهم دور مهم جداً في توعية الناس وإرشادهم وحثهم على فعل الخير والابتعاد عن الشر، وللمنظمات الشعبية والنقابات المهنية و</a:t>
            </a:r>
          </a:p>
          <a:p>
            <a:pPr marL="0" indent="0" algn="ctr">
              <a:buNone/>
            </a:pPr>
            <a:r>
              <a:rPr lang="ar-IQ" sz="1600" dirty="0" smtClean="0"/>
              <a:t>منظمات المجتمع المدني كلُ له دور مهم أيضاً . </a:t>
            </a:r>
          </a:p>
          <a:p>
            <a:pPr marL="0" indent="0" algn="ctr">
              <a:buNone/>
            </a:pPr>
            <a:endParaRPr lang="ar-IQ" sz="1600" dirty="0"/>
          </a:p>
          <a:p>
            <a:pPr marL="0" indent="0" algn="ctr">
              <a:buNone/>
            </a:pPr>
            <a:endParaRPr lang="ar-IQ" sz="1600" smtClean="0"/>
          </a:p>
          <a:p>
            <a:pPr marL="0" indent="0" algn="ctr">
              <a:buNone/>
            </a:pPr>
            <a:endParaRPr lang="ar-IQ" sz="1600" dirty="0"/>
          </a:p>
        </p:txBody>
      </p:sp>
    </p:spTree>
    <p:extLst>
      <p:ext uri="{BB962C8B-B14F-4D97-AF65-F5344CB8AC3E}">
        <p14:creationId xmlns:p14="http://schemas.microsoft.com/office/powerpoint/2010/main" val="3179401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TotalTime>
  <Words>1240</Words>
  <Application>Microsoft Office PowerPoint</Application>
  <PresentationFormat>On-screen Show (4:3)</PresentationFormat>
  <Paragraphs>53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الـتـعـريـف بـظـاهــرة الـفـسـاد</vt:lpstr>
      <vt:lpstr>تــعــريــف الــفــســـــاد</vt:lpstr>
      <vt:lpstr>صور الفساد واسبابه </vt:lpstr>
      <vt:lpstr>PowerPoint Presentation</vt:lpstr>
      <vt:lpstr>خصائص الفساد الاداري</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الـتـعـريـف بـظـاهــرة الـفـسـاد</dc:title>
  <dc:creator>DR.Ahmed Saker 2O11</dc:creator>
  <cp:lastModifiedBy>DR.Ahmed Saker 2O11</cp:lastModifiedBy>
  <cp:revision>5</cp:revision>
  <dcterms:created xsi:type="dcterms:W3CDTF">2019-03-10T17:06:17Z</dcterms:created>
  <dcterms:modified xsi:type="dcterms:W3CDTF">2019-03-10T17:31:34Z</dcterms:modified>
</cp:coreProperties>
</file>