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8C5D-ECC5-43C8-AA3A-4655EB502CDD}" type="datetimeFigureOut">
              <a:rPr lang="ar-IQ" smtClean="0"/>
              <a:pPr/>
              <a:t>12/06/1440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C54-2208-4192-84AD-61147547C27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الطلاق </a:t>
            </a:r>
            <a:r>
              <a:rPr lang="ar-IQ" dirty="0" err="1" smtClean="0"/>
              <a:t>البائن</a:t>
            </a:r>
            <a:r>
              <a:rPr lang="ar-IQ" dirty="0" smtClean="0"/>
              <a:t> </a:t>
            </a:r>
            <a:r>
              <a:rPr lang="ar-IQ" dirty="0" err="1" smtClean="0"/>
              <a:t>وانواعه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IQ" sz="1600" b="1" dirty="0" smtClean="0">
                <a:solidFill>
                  <a:srgbClr val="FF0000"/>
                </a:solidFill>
              </a:rPr>
              <a:t>تعريفه </a:t>
            </a:r>
          </a:p>
          <a:p>
            <a:r>
              <a:rPr lang="ar-IQ" sz="1600" b="1" dirty="0" err="1" smtClean="0">
                <a:solidFill>
                  <a:srgbClr val="FF0000"/>
                </a:solidFill>
              </a:rPr>
              <a:t>البائن</a:t>
            </a:r>
            <a:r>
              <a:rPr lang="ar-IQ" sz="1600" b="1" dirty="0" smtClean="0">
                <a:solidFill>
                  <a:srgbClr val="FF0000"/>
                </a:solidFill>
              </a:rPr>
              <a:t> معناه المنفصل وهو الذي تنفصل </a:t>
            </a:r>
            <a:r>
              <a:rPr lang="ar-IQ" sz="1600" b="1" dirty="0" err="1" smtClean="0">
                <a:solidFill>
                  <a:srgbClr val="FF0000"/>
                </a:solidFill>
              </a:rPr>
              <a:t>به</a:t>
            </a:r>
            <a:r>
              <a:rPr lang="ar-IQ" sz="1600" b="1" dirty="0" smtClean="0">
                <a:solidFill>
                  <a:srgbClr val="FF0000"/>
                </a:solidFill>
              </a:rPr>
              <a:t> الزوجة عن زوجها فور وقوعه ولم يعد له حق مراجعتها مثل الطلاق الرجعي </a:t>
            </a:r>
            <a:r>
              <a:rPr lang="ar-IQ" sz="1600" b="1" dirty="0" err="1" smtClean="0">
                <a:solidFill>
                  <a:srgbClr val="FF0000"/>
                </a:solidFill>
              </a:rPr>
              <a:t>الا</a:t>
            </a:r>
            <a:r>
              <a:rPr lang="ar-IQ" sz="1600" b="1" dirty="0" smtClean="0">
                <a:solidFill>
                  <a:srgbClr val="FF0000"/>
                </a:solidFill>
              </a:rPr>
              <a:t> برضاها وبعقد جديد وبشروط  خاصة والطلاق </a:t>
            </a:r>
            <a:r>
              <a:rPr lang="ar-IQ" sz="1600" b="1" dirty="0" err="1" smtClean="0">
                <a:solidFill>
                  <a:srgbClr val="FF0000"/>
                </a:solidFill>
              </a:rPr>
              <a:t>البائن</a:t>
            </a:r>
            <a:r>
              <a:rPr lang="ar-IQ" sz="1600" b="1" dirty="0" smtClean="0">
                <a:solidFill>
                  <a:srgbClr val="FF0000"/>
                </a:solidFill>
              </a:rPr>
              <a:t> نوعان 1.</a:t>
            </a:r>
            <a:r>
              <a:rPr lang="ar-IQ" sz="1600" b="1" dirty="0" err="1" smtClean="0">
                <a:solidFill>
                  <a:srgbClr val="FF0000"/>
                </a:solidFill>
              </a:rPr>
              <a:t>بائن</a:t>
            </a:r>
            <a:r>
              <a:rPr lang="ar-IQ" sz="1600" b="1" dirty="0" smtClean="0">
                <a:solidFill>
                  <a:srgbClr val="FF0000"/>
                </a:solidFill>
              </a:rPr>
              <a:t> بينونة صغرى    2.</a:t>
            </a:r>
            <a:r>
              <a:rPr lang="ar-IQ" sz="1600" b="1" dirty="0" err="1" smtClean="0">
                <a:solidFill>
                  <a:srgbClr val="FF0000"/>
                </a:solidFill>
              </a:rPr>
              <a:t>بائن</a:t>
            </a:r>
            <a:r>
              <a:rPr lang="ar-IQ" sz="1600" b="1" dirty="0" smtClean="0">
                <a:solidFill>
                  <a:srgbClr val="FF0000"/>
                </a:solidFill>
              </a:rPr>
              <a:t> بينونة كبرى </a:t>
            </a:r>
            <a:endParaRPr lang="ar-IQ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ar-IQ" dirty="0" err="1" smtClean="0"/>
              <a:t>البائن</a:t>
            </a:r>
            <a:r>
              <a:rPr lang="ar-IQ" dirty="0" smtClean="0"/>
              <a:t> بينونة صغرى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8712968" cy="3528392"/>
          </a:xfrm>
        </p:spPr>
        <p:txBody>
          <a:bodyPr>
            <a:normAutofit/>
          </a:bodyPr>
          <a:lstStyle/>
          <a:p>
            <a:r>
              <a:rPr lang="ar-IQ" sz="2000" dirty="0" smtClean="0">
                <a:solidFill>
                  <a:srgbClr val="FF0000"/>
                </a:solidFill>
              </a:rPr>
              <a:t>وهو ما جاز فيه للزوج التزوج بمطلقته بعقد جديد ويشمل الطلاق في الحالات </a:t>
            </a:r>
            <a:r>
              <a:rPr lang="ar-IQ" sz="2000" dirty="0" err="1" smtClean="0">
                <a:solidFill>
                  <a:srgbClr val="FF0000"/>
                </a:solidFill>
              </a:rPr>
              <a:t>التالية :</a:t>
            </a:r>
            <a:endParaRPr lang="ar-IQ" sz="2000" dirty="0" smtClean="0">
              <a:solidFill>
                <a:srgbClr val="FF0000"/>
              </a:solidFill>
            </a:endParaRPr>
          </a:p>
          <a:p>
            <a:r>
              <a:rPr lang="ar-IQ" sz="2000" dirty="0" smtClean="0">
                <a:solidFill>
                  <a:srgbClr val="FF0000"/>
                </a:solidFill>
              </a:rPr>
              <a:t>1.الطلاق قبل </a:t>
            </a:r>
            <a:r>
              <a:rPr lang="ar-IQ" sz="2000" dirty="0" err="1" smtClean="0">
                <a:solidFill>
                  <a:srgbClr val="FF0000"/>
                </a:solidFill>
              </a:rPr>
              <a:t>الدخول </a:t>
            </a:r>
            <a:r>
              <a:rPr lang="ar-IQ" sz="2000" dirty="0" smtClean="0">
                <a:solidFill>
                  <a:srgbClr val="FF0000"/>
                </a:solidFill>
              </a:rPr>
              <a:t>.لان المطلقة في هذه الحالة </a:t>
            </a:r>
            <a:r>
              <a:rPr lang="ar-IQ" sz="2000" dirty="0" err="1" smtClean="0">
                <a:solidFill>
                  <a:srgbClr val="FF0000"/>
                </a:solidFill>
              </a:rPr>
              <a:t>لاعدة</a:t>
            </a:r>
            <a:r>
              <a:rPr lang="ar-IQ" sz="2000" dirty="0" smtClean="0">
                <a:solidFill>
                  <a:srgbClr val="FF0000"/>
                </a:solidFill>
              </a:rPr>
              <a:t> عليها لقوله </a:t>
            </a:r>
            <a:r>
              <a:rPr lang="ar-IQ" sz="2000" dirty="0" err="1" smtClean="0">
                <a:solidFill>
                  <a:srgbClr val="FF0000"/>
                </a:solidFill>
              </a:rPr>
              <a:t>تعالى </a:t>
            </a:r>
            <a:r>
              <a:rPr lang="ar-IQ" sz="2000" dirty="0" smtClean="0">
                <a:solidFill>
                  <a:srgbClr val="FF0000"/>
                </a:solidFill>
              </a:rPr>
              <a:t>”يا ايها الذين امنوا اذا نكحتم المؤمنات ثم طلقتموهن من قبل ان تمسوهن فمالكم عليهن من عدة تعتدونها 2.الطلاق على مال </a:t>
            </a:r>
            <a:r>
              <a:rPr lang="ar-IQ" sz="2000" dirty="0" err="1" smtClean="0">
                <a:solidFill>
                  <a:srgbClr val="FF0000"/>
                </a:solidFill>
              </a:rPr>
              <a:t>3.</a:t>
            </a:r>
            <a:r>
              <a:rPr lang="ar-IQ" sz="2000" dirty="0" smtClean="0">
                <a:solidFill>
                  <a:srgbClr val="FF0000"/>
                </a:solidFill>
              </a:rPr>
              <a:t> التفريق للضرر والشقاق 4.اضاف الحنفية على ما تقدم ما اذا وصف الطلاق بما يدل على البينونة كقول الزوج لزوجته انت طالق طلقة </a:t>
            </a:r>
            <a:r>
              <a:rPr lang="ar-IQ" sz="2000" dirty="0" err="1" smtClean="0">
                <a:solidFill>
                  <a:srgbClr val="FF0000"/>
                </a:solidFill>
              </a:rPr>
              <a:t>بائنة</a:t>
            </a:r>
            <a:r>
              <a:rPr lang="ar-IQ" sz="2000" dirty="0" smtClean="0">
                <a:solidFill>
                  <a:srgbClr val="FF0000"/>
                </a:solidFill>
              </a:rPr>
              <a:t>  </a:t>
            </a:r>
            <a:r>
              <a:rPr lang="ar-IQ" sz="2000" dirty="0" err="1" smtClean="0">
                <a:solidFill>
                  <a:srgbClr val="FF0000"/>
                </a:solidFill>
              </a:rPr>
              <a:t>5 </a:t>
            </a:r>
            <a:r>
              <a:rPr lang="ar-IQ" sz="2000" dirty="0" smtClean="0">
                <a:solidFill>
                  <a:srgbClr val="FF0000"/>
                </a:solidFill>
              </a:rPr>
              <a:t>.وهو خاص بالجعفرية طلاق الصغيرة التي لم تبلغ الحيض </a:t>
            </a:r>
            <a:endParaRPr lang="ar-IQ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حكم </a:t>
            </a:r>
            <a:r>
              <a:rPr lang="ar-IQ" dirty="0" err="1" smtClean="0"/>
              <a:t>البائن</a:t>
            </a:r>
            <a:r>
              <a:rPr lang="ar-IQ" dirty="0" smtClean="0"/>
              <a:t> بينونة صغرى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>
                <a:solidFill>
                  <a:srgbClr val="FF0000"/>
                </a:solidFill>
              </a:rPr>
              <a:t>تترتب على الطلاق </a:t>
            </a:r>
            <a:r>
              <a:rPr lang="ar-IQ" sz="2000" dirty="0" err="1" smtClean="0">
                <a:solidFill>
                  <a:srgbClr val="FF0000"/>
                </a:solidFill>
              </a:rPr>
              <a:t>البائن</a:t>
            </a:r>
            <a:r>
              <a:rPr lang="ar-IQ" sz="2000" dirty="0" smtClean="0">
                <a:solidFill>
                  <a:srgbClr val="FF0000"/>
                </a:solidFill>
              </a:rPr>
              <a:t> بينونة صغرى الاثار التالية </a:t>
            </a:r>
          </a:p>
          <a:p>
            <a:r>
              <a:rPr lang="ar-IQ" sz="2000" dirty="0" smtClean="0">
                <a:solidFill>
                  <a:srgbClr val="FF0000"/>
                </a:solidFill>
              </a:rPr>
              <a:t>1.زوال الملك في الحال </a:t>
            </a:r>
          </a:p>
          <a:p>
            <a:r>
              <a:rPr lang="ar-IQ" sz="2000" dirty="0" smtClean="0">
                <a:solidFill>
                  <a:srgbClr val="FF0000"/>
                </a:solidFill>
              </a:rPr>
              <a:t>2.نقصان عدد الطلقات التي يملكها الزوج </a:t>
            </a:r>
          </a:p>
          <a:p>
            <a:r>
              <a:rPr lang="ar-IQ" sz="2000" dirty="0" smtClean="0">
                <a:solidFill>
                  <a:srgbClr val="FF0000"/>
                </a:solidFill>
              </a:rPr>
              <a:t>3.يحل بمجرد البينونة مؤخر الصداق المؤجل الى ابعد الاجلين </a:t>
            </a:r>
          </a:p>
          <a:p>
            <a:r>
              <a:rPr lang="ar-IQ" sz="2000" dirty="0" smtClean="0">
                <a:solidFill>
                  <a:srgbClr val="FF0000"/>
                </a:solidFill>
              </a:rPr>
              <a:t>4.منع التوارث بين الزوجين اذا مات احدهما فترة العدة </a:t>
            </a:r>
          </a:p>
          <a:p>
            <a:r>
              <a:rPr lang="ar-IQ" sz="2000" dirty="0" smtClean="0">
                <a:solidFill>
                  <a:srgbClr val="FF0000"/>
                </a:solidFill>
              </a:rPr>
              <a:t>5.</a:t>
            </a:r>
            <a:r>
              <a:rPr lang="ar-IQ" sz="2000" dirty="0" err="1" smtClean="0">
                <a:solidFill>
                  <a:srgbClr val="FF0000"/>
                </a:solidFill>
              </a:rPr>
              <a:t>لاتحل</a:t>
            </a:r>
            <a:r>
              <a:rPr lang="ar-IQ" sz="2000" dirty="0" smtClean="0">
                <a:solidFill>
                  <a:srgbClr val="FF0000"/>
                </a:solidFill>
              </a:rPr>
              <a:t> المطلقه لمطلقها بعقد جديد </a:t>
            </a:r>
            <a:endParaRPr lang="ar-IQ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البائن</a:t>
            </a:r>
            <a:r>
              <a:rPr lang="ar-IQ" dirty="0" smtClean="0"/>
              <a:t> بينونة كبرى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>
                <a:solidFill>
                  <a:srgbClr val="FF0000"/>
                </a:solidFill>
              </a:rPr>
              <a:t>هو الطلاق الذي يحرم على الزوج فيه ان يتزوج من مطلقته التي طلقها ثلاث متفرقات  وحينئذ تحرم </a:t>
            </a:r>
            <a:r>
              <a:rPr lang="ar-IQ" sz="2000" dirty="0" err="1" smtClean="0">
                <a:solidFill>
                  <a:srgbClr val="FF0000"/>
                </a:solidFill>
              </a:rPr>
              <a:t>المراة</a:t>
            </a:r>
            <a:r>
              <a:rPr lang="ar-IQ" sz="2000" dirty="0" smtClean="0">
                <a:solidFill>
                  <a:srgbClr val="FF0000"/>
                </a:solidFill>
              </a:rPr>
              <a:t> المطلقة على زوجها السابق </a:t>
            </a:r>
          </a:p>
          <a:p>
            <a:r>
              <a:rPr lang="ar-IQ" sz="2400" dirty="0" smtClean="0">
                <a:solidFill>
                  <a:srgbClr val="FF0000"/>
                </a:solidFill>
              </a:rPr>
              <a:t>حكم </a:t>
            </a:r>
            <a:r>
              <a:rPr lang="ar-IQ" sz="2400" dirty="0" err="1" smtClean="0">
                <a:solidFill>
                  <a:srgbClr val="FF0000"/>
                </a:solidFill>
              </a:rPr>
              <a:t>البائن</a:t>
            </a:r>
            <a:r>
              <a:rPr lang="ar-IQ" sz="2400" dirty="0" smtClean="0">
                <a:solidFill>
                  <a:srgbClr val="FF0000"/>
                </a:solidFill>
              </a:rPr>
              <a:t> بينونة كبرى</a:t>
            </a:r>
          </a:p>
          <a:p>
            <a:r>
              <a:rPr lang="ar-IQ" sz="2400" dirty="0" smtClean="0">
                <a:solidFill>
                  <a:srgbClr val="FF0000"/>
                </a:solidFill>
              </a:rPr>
              <a:t>اضافة الى ما تقدم في حكم الصغرى فان الكبرى تزيل الحل والملك معا فلا يحل له التزوج </a:t>
            </a:r>
            <a:r>
              <a:rPr lang="ar-IQ" sz="2400" dirty="0" err="1" smtClean="0">
                <a:solidFill>
                  <a:srgbClr val="FF0000"/>
                </a:solidFill>
              </a:rPr>
              <a:t>بها</a:t>
            </a:r>
            <a:r>
              <a:rPr lang="ar-IQ" sz="2400" dirty="0" smtClean="0">
                <a:solidFill>
                  <a:srgbClr val="FF0000"/>
                </a:solidFill>
              </a:rPr>
              <a:t> مرة اخرى </a:t>
            </a:r>
            <a:r>
              <a:rPr lang="ar-IQ" sz="2400" dirty="0" err="1" smtClean="0">
                <a:solidFill>
                  <a:srgbClr val="FF0000"/>
                </a:solidFill>
              </a:rPr>
              <a:t>الا</a:t>
            </a:r>
            <a:r>
              <a:rPr lang="ar-IQ" sz="2400" dirty="0" smtClean="0">
                <a:solidFill>
                  <a:srgbClr val="FF0000"/>
                </a:solidFill>
              </a:rPr>
              <a:t> اذا تزوجت من رجل ار زواجا شرعيا غير مصطنع ثم تشاء الاقدار ان تفترق عن الزوج الثاني بوفاة او طلاق وهذا معنى قوله تعالى </a:t>
            </a:r>
          </a:p>
          <a:p>
            <a:r>
              <a:rPr lang="ar-IQ" sz="2400" dirty="0" smtClean="0">
                <a:solidFill>
                  <a:srgbClr val="FF0000"/>
                </a:solidFill>
              </a:rPr>
              <a:t>”فان طلقها فلا تحل له من بعد حتى تنكح زوجا </a:t>
            </a:r>
            <a:r>
              <a:rPr lang="ar-IQ" sz="2400" dirty="0" err="1" smtClean="0">
                <a:solidFill>
                  <a:srgbClr val="FF0000"/>
                </a:solidFill>
              </a:rPr>
              <a:t>غيره </a:t>
            </a:r>
            <a:r>
              <a:rPr lang="ar-IQ" sz="2400" dirty="0" smtClean="0">
                <a:solidFill>
                  <a:srgbClr val="FF0000"/>
                </a:solidFill>
              </a:rPr>
              <a:t>” لان الزواج الثاني قد انهى الزواج الاول </a:t>
            </a:r>
            <a:r>
              <a:rPr lang="ar-IQ" sz="2400" dirty="0" err="1" smtClean="0">
                <a:solidFill>
                  <a:srgbClr val="FF0000"/>
                </a:solidFill>
              </a:rPr>
              <a:t>والغاه</a:t>
            </a:r>
            <a:r>
              <a:rPr lang="ar-IQ" sz="2400" dirty="0" smtClean="0">
                <a:solidFill>
                  <a:srgbClr val="FF0000"/>
                </a:solidFill>
              </a:rPr>
              <a:t> </a:t>
            </a:r>
            <a:r>
              <a:rPr lang="ar-IQ" sz="2400" dirty="0" err="1" smtClean="0">
                <a:solidFill>
                  <a:srgbClr val="FF0000"/>
                </a:solidFill>
              </a:rPr>
              <a:t>وبه</a:t>
            </a:r>
            <a:r>
              <a:rPr lang="ar-IQ" sz="2400" dirty="0" smtClean="0">
                <a:solidFill>
                  <a:srgbClr val="FF0000"/>
                </a:solidFill>
              </a:rPr>
              <a:t> اصبحت الزوجة غريبة تماما عن زوجها الاول </a:t>
            </a:r>
            <a:r>
              <a:rPr lang="ar-IQ" sz="2400" dirty="0" err="1" smtClean="0">
                <a:solidFill>
                  <a:srgbClr val="FF0000"/>
                </a:solidFill>
              </a:rPr>
              <a:t>فاذا</a:t>
            </a:r>
            <a:r>
              <a:rPr lang="ar-IQ" sz="2400" dirty="0" smtClean="0">
                <a:solidFill>
                  <a:srgbClr val="FF0000"/>
                </a:solidFill>
              </a:rPr>
              <a:t> ما تزوجها بعد ذلك فانه انما يتزوج </a:t>
            </a:r>
            <a:r>
              <a:rPr lang="ar-IQ" sz="2400" dirty="0" err="1" smtClean="0">
                <a:solidFill>
                  <a:srgbClr val="FF0000"/>
                </a:solidFill>
              </a:rPr>
              <a:t>امراة</a:t>
            </a:r>
            <a:r>
              <a:rPr lang="ar-IQ" sz="2400" dirty="0" smtClean="0">
                <a:solidFill>
                  <a:srgbClr val="FF0000"/>
                </a:solidFill>
              </a:rPr>
              <a:t> اجنبية عنه </a:t>
            </a:r>
            <a:r>
              <a:rPr lang="ar-IQ" sz="2400" dirty="0" err="1" smtClean="0">
                <a:solidFill>
                  <a:srgbClr val="FF0000"/>
                </a:solidFill>
              </a:rPr>
              <a:t>وكانه</a:t>
            </a:r>
            <a:r>
              <a:rPr lang="ar-IQ" sz="2400" dirty="0" smtClean="0">
                <a:solidFill>
                  <a:srgbClr val="FF0000"/>
                </a:solidFill>
              </a:rPr>
              <a:t> لم يتزوجها من قبل ولذا فانه يملك عليها من جديد ثلاث </a:t>
            </a:r>
            <a:r>
              <a:rPr lang="ar-IQ" sz="2400" dirty="0" err="1" smtClean="0">
                <a:solidFill>
                  <a:srgbClr val="FF0000"/>
                </a:solidFill>
              </a:rPr>
              <a:t>تطليقات</a:t>
            </a:r>
            <a:r>
              <a:rPr lang="ar-IQ" sz="2400" smtClean="0">
                <a:solidFill>
                  <a:srgbClr val="FF0000"/>
                </a:solidFill>
              </a:rPr>
              <a:t> </a:t>
            </a:r>
            <a:endParaRPr lang="ar-IQ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755576" y="980728"/>
            <a:ext cx="5887031" cy="416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محاضرة مادة الاحوال الشخصية المرحلة الثانية </a:t>
            </a:r>
          </a:p>
          <a:p>
            <a:pPr algn="ctr"/>
            <a:r>
              <a:rPr lang="ar-IQ" sz="3200" dirty="0" smtClean="0"/>
              <a:t>استاذ </a:t>
            </a:r>
            <a:r>
              <a:rPr lang="ar-IQ" sz="3200" dirty="0" err="1" smtClean="0"/>
              <a:t>المادة </a:t>
            </a:r>
            <a:r>
              <a:rPr lang="ar-IQ" sz="3200" dirty="0" smtClean="0"/>
              <a:t>:د.زينة حسين </a:t>
            </a:r>
            <a:endParaRPr lang="ar-IQ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311</Words>
  <Application>Microsoft Office PowerPoint</Application>
  <PresentationFormat>عرض على الشاشة (3:4)‏</PresentationFormat>
  <Paragraphs>20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الطلاق البائن وانواعه </vt:lpstr>
      <vt:lpstr>البائن بينونة صغرى  </vt:lpstr>
      <vt:lpstr>حكم البائن بينونة صغرى</vt:lpstr>
      <vt:lpstr>البائن بينونة كبرى 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الطلاق البائن وانواعه</dc:title>
  <dc:creator>sww</dc:creator>
  <cp:lastModifiedBy>sww</cp:lastModifiedBy>
  <cp:revision>5</cp:revision>
  <dcterms:created xsi:type="dcterms:W3CDTF">2019-02-17T16:10:28Z</dcterms:created>
  <dcterms:modified xsi:type="dcterms:W3CDTF">2019-02-17T16:55:22Z</dcterms:modified>
</cp:coreProperties>
</file>