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2018-02-06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52746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2018-02-06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60494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2018-02-06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421024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2018-02-06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98193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F1733C-C30A-4127-9EF9-7C53F92C8EAA}" type="datetimeFigureOut">
              <a:rPr lang="en-GB" smtClean="0"/>
              <a:t>2018-02-06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281974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F1733C-C30A-4127-9EF9-7C53F92C8EAA}" type="datetimeFigureOut">
              <a:rPr lang="en-GB" smtClean="0"/>
              <a:t>2018-02-06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637919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F1733C-C30A-4127-9EF9-7C53F92C8EAA}" type="datetimeFigureOut">
              <a:rPr lang="en-GB" smtClean="0"/>
              <a:t>2018-02-06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78596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F1733C-C30A-4127-9EF9-7C53F92C8EAA}" type="datetimeFigureOut">
              <a:rPr lang="en-GB" smtClean="0"/>
              <a:t>2018-02-06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51212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1733C-C30A-4127-9EF9-7C53F92C8EAA}" type="datetimeFigureOut">
              <a:rPr lang="en-GB" smtClean="0"/>
              <a:t>2018-02-06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262386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1733C-C30A-4127-9EF9-7C53F92C8EAA}" type="datetimeFigureOut">
              <a:rPr lang="en-GB" smtClean="0"/>
              <a:t>2018-02-06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12144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1733C-C30A-4127-9EF9-7C53F92C8EAA}" type="datetimeFigureOut">
              <a:rPr lang="en-GB" smtClean="0"/>
              <a:t>2018-02-06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68029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1733C-C30A-4127-9EF9-7C53F92C8EAA}" type="datetimeFigureOut">
              <a:rPr lang="en-GB" smtClean="0"/>
              <a:t>2018-02-06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9DC5-C634-44FE-BBFF-CA6E8715F869}" type="slidenum">
              <a:rPr lang="en-GB" smtClean="0"/>
              <a:t>‹#›</a:t>
            </a:fld>
            <a:endParaRPr lang="en-GB"/>
          </a:p>
        </p:txBody>
      </p:sp>
    </p:spTree>
    <p:extLst>
      <p:ext uri="{BB962C8B-B14F-4D97-AF65-F5344CB8AC3E}">
        <p14:creationId xmlns:p14="http://schemas.microsoft.com/office/powerpoint/2010/main" val="342058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3264" y="-1193800"/>
            <a:ext cx="8191500" cy="2232891"/>
          </a:xfrm>
        </p:spPr>
        <p:txBody>
          <a:bodyPr>
            <a:normAutofit/>
          </a:bodyPr>
          <a:lstStyle/>
          <a:p>
            <a:r>
              <a:rPr lang="ar-IQ" sz="4000" dirty="0" smtClean="0"/>
              <a:t>الضمان</a:t>
            </a:r>
            <a:endParaRPr lang="en-GB" sz="4000" dirty="0"/>
          </a:p>
        </p:txBody>
      </p:sp>
      <p:sp>
        <p:nvSpPr>
          <p:cNvPr id="3" name="Subtitle 2"/>
          <p:cNvSpPr>
            <a:spLocks noGrp="1"/>
          </p:cNvSpPr>
          <p:nvPr>
            <p:ph type="subTitle" idx="1"/>
          </p:nvPr>
        </p:nvSpPr>
        <p:spPr>
          <a:xfrm>
            <a:off x="716974" y="1392382"/>
            <a:ext cx="10297390" cy="5465618"/>
          </a:xfrm>
        </p:spPr>
        <p:txBody>
          <a:bodyPr>
            <a:normAutofit/>
          </a:bodyPr>
          <a:lstStyle/>
          <a:p>
            <a:pPr algn="r"/>
            <a:r>
              <a:rPr lang="ar-IQ" sz="3200" b="1" dirty="0" smtClean="0"/>
              <a:t>س/ وضح المقصود بالضمان؟</a:t>
            </a:r>
          </a:p>
          <a:p>
            <a:pPr algn="r"/>
            <a:r>
              <a:rPr lang="ar-IQ" sz="3200" dirty="0" smtClean="0"/>
              <a:t>س/ من يحق له ضمان الالتزام باداء قيمة الورقة التجارية؟ </a:t>
            </a:r>
          </a:p>
          <a:p>
            <a:pPr algn="r"/>
            <a:r>
              <a:rPr lang="ar-IQ" sz="3200" dirty="0" smtClean="0"/>
              <a:t>ج/ (م 80) اي شخص اجنبي واي ملتزم بالورقة التجارية.</a:t>
            </a:r>
          </a:p>
          <a:p>
            <a:pPr algn="r"/>
            <a:r>
              <a:rPr lang="ar-IQ" sz="3200" b="1" dirty="0" smtClean="0"/>
              <a:t>س/ ما هي الشروط الموضوعية لصحة الضمان؟</a:t>
            </a:r>
          </a:p>
          <a:p>
            <a:pPr algn="r"/>
            <a:r>
              <a:rPr lang="ar-IQ" sz="3200" dirty="0" smtClean="0"/>
              <a:t>ج/ الرضا والمحل والسبب.</a:t>
            </a:r>
          </a:p>
          <a:p>
            <a:pPr algn="r"/>
            <a:r>
              <a:rPr lang="ar-IQ" sz="3200" b="1" dirty="0" smtClean="0"/>
              <a:t>س/  </a:t>
            </a:r>
            <a:r>
              <a:rPr lang="ar-IQ" sz="3200" b="1" dirty="0" smtClean="0"/>
              <a:t>ما هي الشروط الشكلية لصحة الضمان؟</a:t>
            </a:r>
          </a:p>
          <a:p>
            <a:pPr algn="r"/>
            <a:r>
              <a:rPr lang="ar-IQ" sz="3200" dirty="0" smtClean="0"/>
              <a:t>ج / المادة 81 </a:t>
            </a:r>
          </a:p>
          <a:p>
            <a:pPr algn="r"/>
            <a:endParaRPr lang="ar-IQ" sz="3200" dirty="0" smtClean="0"/>
          </a:p>
          <a:p>
            <a:pPr algn="r"/>
            <a:endParaRPr lang="ar-IQ" sz="3200" dirty="0"/>
          </a:p>
          <a:p>
            <a:pPr algn="r"/>
            <a:endParaRPr lang="en-GB" sz="3200" dirty="0"/>
          </a:p>
        </p:txBody>
      </p:sp>
    </p:spTree>
    <p:extLst>
      <p:ext uri="{BB962C8B-B14F-4D97-AF65-F5344CB8AC3E}">
        <p14:creationId xmlns:p14="http://schemas.microsoft.com/office/powerpoint/2010/main" val="414454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الضمان </a:t>
            </a:r>
            <a:endParaRPr lang="en-GB" dirty="0"/>
          </a:p>
        </p:txBody>
      </p:sp>
      <p:sp>
        <p:nvSpPr>
          <p:cNvPr id="3" name="Content Placeholder 2"/>
          <p:cNvSpPr>
            <a:spLocks noGrp="1"/>
          </p:cNvSpPr>
          <p:nvPr>
            <p:ph idx="1"/>
          </p:nvPr>
        </p:nvSpPr>
        <p:spPr/>
        <p:txBody>
          <a:bodyPr/>
          <a:lstStyle/>
          <a:p>
            <a:pPr algn="r" rtl="1"/>
            <a:r>
              <a:rPr lang="ar-IQ" b="1" dirty="0" smtClean="0"/>
              <a:t>س/ هل يجوز تقديم الكفالة بورقة مستقلة عن الحوالة؟</a:t>
            </a:r>
          </a:p>
          <a:p>
            <a:pPr algn="just" rtl="1"/>
            <a:r>
              <a:rPr lang="ar-IQ" dirty="0" smtClean="0"/>
              <a:t>ج/ نعم يجوز شريطة ان يوضح فيها المكان الذي قدم الضمان فيه وفي هذه الحالة لا يلتزم الضامن بالضمان الا قبل من اعطاه هذه الورقة استثناء من مبدا الكفاية الذاتية لللورقة التجارية واستثناء من قاعدة امتداد الضمان الى المضمون وحملة  الحوالة التاليين له.</a:t>
            </a:r>
          </a:p>
          <a:p>
            <a:pPr algn="just" rtl="1"/>
            <a:r>
              <a:rPr lang="ar-IQ" b="1" dirty="0" smtClean="0"/>
              <a:t>س/ لماذا فرض القانون في الحالة السابقة ذكر مكان تقديم الضمان؟</a:t>
            </a:r>
            <a:endParaRPr lang="ar-IQ" b="1" dirty="0" smtClean="0"/>
          </a:p>
          <a:p>
            <a:pPr algn="r"/>
            <a:r>
              <a:rPr lang="ar-IQ" dirty="0" smtClean="0"/>
              <a:t>ج/ لتحديد القانون واجب التطبيق على الضمان</a:t>
            </a:r>
            <a:endParaRPr lang="en-GB" dirty="0"/>
          </a:p>
        </p:txBody>
      </p:sp>
    </p:spTree>
    <p:extLst>
      <p:ext uri="{BB962C8B-B14F-4D97-AF65-F5344CB8AC3E}">
        <p14:creationId xmlns:p14="http://schemas.microsoft.com/office/powerpoint/2010/main" val="309468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الضمان</a:t>
            </a:r>
            <a:endParaRPr lang="en-GB" dirty="0"/>
          </a:p>
        </p:txBody>
      </p:sp>
      <p:sp>
        <p:nvSpPr>
          <p:cNvPr id="3" name="Content Placeholder 2"/>
          <p:cNvSpPr>
            <a:spLocks noGrp="1"/>
          </p:cNvSpPr>
          <p:nvPr>
            <p:ph idx="1"/>
          </p:nvPr>
        </p:nvSpPr>
        <p:spPr/>
        <p:txBody>
          <a:bodyPr/>
          <a:lstStyle/>
          <a:p>
            <a:pPr algn="r" rtl="1"/>
            <a:r>
              <a:rPr lang="ar-IQ" b="1" dirty="0" smtClean="0"/>
              <a:t>س/ ما هي اثار الضمان؟</a:t>
            </a:r>
          </a:p>
          <a:p>
            <a:pPr algn="r" rtl="1"/>
            <a:r>
              <a:rPr lang="ar-IQ" dirty="0" smtClean="0"/>
              <a:t>1- التزام الضامن غير تابع لالتزام الاصيل: فيبقى التزام الكفيل قائما ومشروعا ولو ثبت بطلان التزام المضمون لغير عيب في الشكل </a:t>
            </a:r>
            <a:r>
              <a:rPr lang="ar-IQ" dirty="0" smtClean="0"/>
              <a:t>خلافا للقاعدة العامة في الكفالة في القانون المدني.</a:t>
            </a:r>
            <a:endParaRPr lang="ar-IQ" dirty="0" smtClean="0"/>
          </a:p>
          <a:p>
            <a:pPr algn="r" rtl="1"/>
            <a:r>
              <a:rPr lang="ar-IQ" dirty="0" smtClean="0"/>
              <a:t>2- التزام الضامن اصيل : اذ يجوز الرجوع عليه قبل الرجوع على المضمون, اي ان الكفيل محروم من حق التجريد خلافا للقاعدة العامة في الكفالة في القانون المدني.</a:t>
            </a:r>
          </a:p>
          <a:p>
            <a:pPr algn="r" rtl="1"/>
            <a:r>
              <a:rPr lang="ar-IQ" dirty="0" smtClean="0"/>
              <a:t>3- اذا اوفى الضامن مبلغ  الحوالة الت اليه جميع الحقوق الناشئة عنها وجاز له الرجوع على من ضمنه وعلى كل ملتزم سابق عليه </a:t>
            </a:r>
            <a:r>
              <a:rPr lang="ar-IQ" b="1" dirty="0" smtClean="0"/>
              <a:t>الا انه لا يحق له الرجوع على الملتزم اللاحق له</a:t>
            </a:r>
            <a:r>
              <a:rPr lang="ar-IQ" dirty="0" smtClean="0"/>
              <a:t> لان </a:t>
            </a:r>
            <a:r>
              <a:rPr lang="ar-IQ" b="1" dirty="0" smtClean="0"/>
              <a:t>«الضامن يلتزم بالكيفية التي يلتزم بها المضمون»</a:t>
            </a:r>
            <a:endParaRPr lang="en-GB" b="1" dirty="0"/>
          </a:p>
        </p:txBody>
      </p:sp>
    </p:spTree>
    <p:extLst>
      <p:ext uri="{BB962C8B-B14F-4D97-AF65-F5344CB8AC3E}">
        <p14:creationId xmlns:p14="http://schemas.microsoft.com/office/powerpoint/2010/main" val="1609385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251</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الضمان</vt:lpstr>
      <vt:lpstr>الضمان </vt:lpstr>
      <vt:lpstr>الضمان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الضمان</dc:title>
  <dc:creator>R</dc:creator>
  <cp:lastModifiedBy>R</cp:lastModifiedBy>
  <cp:revision>5</cp:revision>
  <dcterms:created xsi:type="dcterms:W3CDTF">2018-02-06T19:50:30Z</dcterms:created>
  <dcterms:modified xsi:type="dcterms:W3CDTF">2018-02-06T20:33:49Z</dcterms:modified>
</cp:coreProperties>
</file>