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9" r:id="rId16"/>
    <p:sldId id="280" r:id="rId17"/>
    <p:sldId id="281" r:id="rId18"/>
    <p:sldId id="282" r:id="rId19"/>
    <p:sldId id="270" r:id="rId20"/>
    <p:sldId id="271" r:id="rId21"/>
    <p:sldId id="272" r:id="rId22"/>
    <p:sldId id="273" r:id="rId23"/>
    <p:sldId id="274" r:id="rId24"/>
    <p:sldId id="275" r:id="rId25"/>
    <p:sldId id="276" r:id="rId26"/>
    <p:sldId id="277" r:id="rId27"/>
    <p:sldId id="27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26AB34A-1201-4475-A8D8-55656B965A6E}" type="datetimeFigureOut">
              <a:rPr lang="en-GB" smtClean="0"/>
              <a:t>16/04/2018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AC7E8B-ED9F-4EDB-8A7C-D40BD56DAF05}" type="slidenum">
              <a:rPr lang="en-GB" smtClean="0"/>
              <a:t>‹#›</a:t>
            </a:fld>
            <a:endParaRPr lang="en-GB"/>
          </a:p>
        </p:txBody>
      </p:sp>
    </p:spTree>
    <p:extLst>
      <p:ext uri="{BB962C8B-B14F-4D97-AF65-F5344CB8AC3E}">
        <p14:creationId xmlns:p14="http://schemas.microsoft.com/office/powerpoint/2010/main" val="2279118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6AB34A-1201-4475-A8D8-55656B965A6E}" type="datetimeFigureOut">
              <a:rPr lang="en-GB" smtClean="0"/>
              <a:t>16/04/2018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AC7E8B-ED9F-4EDB-8A7C-D40BD56DAF05}" type="slidenum">
              <a:rPr lang="en-GB" smtClean="0"/>
              <a:t>‹#›</a:t>
            </a:fld>
            <a:endParaRPr lang="en-GB"/>
          </a:p>
        </p:txBody>
      </p:sp>
    </p:spTree>
    <p:extLst>
      <p:ext uri="{BB962C8B-B14F-4D97-AF65-F5344CB8AC3E}">
        <p14:creationId xmlns:p14="http://schemas.microsoft.com/office/powerpoint/2010/main" val="94870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6AB34A-1201-4475-A8D8-55656B965A6E}" type="datetimeFigureOut">
              <a:rPr lang="en-GB" smtClean="0"/>
              <a:t>16/04/2018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AC7E8B-ED9F-4EDB-8A7C-D40BD56DAF05}" type="slidenum">
              <a:rPr lang="en-GB" smtClean="0"/>
              <a:t>‹#›</a:t>
            </a:fld>
            <a:endParaRPr lang="en-GB"/>
          </a:p>
        </p:txBody>
      </p:sp>
    </p:spTree>
    <p:extLst>
      <p:ext uri="{BB962C8B-B14F-4D97-AF65-F5344CB8AC3E}">
        <p14:creationId xmlns:p14="http://schemas.microsoft.com/office/powerpoint/2010/main" val="114808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6AB34A-1201-4475-A8D8-55656B965A6E}" type="datetimeFigureOut">
              <a:rPr lang="en-GB" smtClean="0"/>
              <a:t>16/04/2018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AC7E8B-ED9F-4EDB-8A7C-D40BD56DAF05}" type="slidenum">
              <a:rPr lang="en-GB" smtClean="0"/>
              <a:t>‹#›</a:t>
            </a:fld>
            <a:endParaRPr lang="en-GB"/>
          </a:p>
        </p:txBody>
      </p:sp>
    </p:spTree>
    <p:extLst>
      <p:ext uri="{BB962C8B-B14F-4D97-AF65-F5344CB8AC3E}">
        <p14:creationId xmlns:p14="http://schemas.microsoft.com/office/powerpoint/2010/main" val="2577177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6AB34A-1201-4475-A8D8-55656B965A6E}" type="datetimeFigureOut">
              <a:rPr lang="en-GB" smtClean="0"/>
              <a:t>16/04/2018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AC7E8B-ED9F-4EDB-8A7C-D40BD56DAF05}" type="slidenum">
              <a:rPr lang="en-GB" smtClean="0"/>
              <a:t>‹#›</a:t>
            </a:fld>
            <a:endParaRPr lang="en-GB"/>
          </a:p>
        </p:txBody>
      </p:sp>
    </p:spTree>
    <p:extLst>
      <p:ext uri="{BB962C8B-B14F-4D97-AF65-F5344CB8AC3E}">
        <p14:creationId xmlns:p14="http://schemas.microsoft.com/office/powerpoint/2010/main" val="3068091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26AB34A-1201-4475-A8D8-55656B965A6E}" type="datetimeFigureOut">
              <a:rPr lang="en-GB" smtClean="0"/>
              <a:t>16/04/2018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AC7E8B-ED9F-4EDB-8A7C-D40BD56DAF05}" type="slidenum">
              <a:rPr lang="en-GB" smtClean="0"/>
              <a:t>‹#›</a:t>
            </a:fld>
            <a:endParaRPr lang="en-GB"/>
          </a:p>
        </p:txBody>
      </p:sp>
    </p:spTree>
    <p:extLst>
      <p:ext uri="{BB962C8B-B14F-4D97-AF65-F5344CB8AC3E}">
        <p14:creationId xmlns:p14="http://schemas.microsoft.com/office/powerpoint/2010/main" val="2150372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26AB34A-1201-4475-A8D8-55656B965A6E}" type="datetimeFigureOut">
              <a:rPr lang="en-GB" smtClean="0"/>
              <a:t>16/04/2018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9AC7E8B-ED9F-4EDB-8A7C-D40BD56DAF05}" type="slidenum">
              <a:rPr lang="en-GB" smtClean="0"/>
              <a:t>‹#›</a:t>
            </a:fld>
            <a:endParaRPr lang="en-GB"/>
          </a:p>
        </p:txBody>
      </p:sp>
    </p:spTree>
    <p:extLst>
      <p:ext uri="{BB962C8B-B14F-4D97-AF65-F5344CB8AC3E}">
        <p14:creationId xmlns:p14="http://schemas.microsoft.com/office/powerpoint/2010/main" val="3384355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26AB34A-1201-4475-A8D8-55656B965A6E}" type="datetimeFigureOut">
              <a:rPr lang="en-GB" smtClean="0"/>
              <a:t>16/04/2018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9AC7E8B-ED9F-4EDB-8A7C-D40BD56DAF05}" type="slidenum">
              <a:rPr lang="en-GB" smtClean="0"/>
              <a:t>‹#›</a:t>
            </a:fld>
            <a:endParaRPr lang="en-GB"/>
          </a:p>
        </p:txBody>
      </p:sp>
    </p:spTree>
    <p:extLst>
      <p:ext uri="{BB962C8B-B14F-4D97-AF65-F5344CB8AC3E}">
        <p14:creationId xmlns:p14="http://schemas.microsoft.com/office/powerpoint/2010/main" val="3916255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6AB34A-1201-4475-A8D8-55656B965A6E}" type="datetimeFigureOut">
              <a:rPr lang="en-GB" smtClean="0"/>
              <a:t>16/04/2018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9AC7E8B-ED9F-4EDB-8A7C-D40BD56DAF05}" type="slidenum">
              <a:rPr lang="en-GB" smtClean="0"/>
              <a:t>‹#›</a:t>
            </a:fld>
            <a:endParaRPr lang="en-GB"/>
          </a:p>
        </p:txBody>
      </p:sp>
    </p:spTree>
    <p:extLst>
      <p:ext uri="{BB962C8B-B14F-4D97-AF65-F5344CB8AC3E}">
        <p14:creationId xmlns:p14="http://schemas.microsoft.com/office/powerpoint/2010/main" val="1056070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6AB34A-1201-4475-A8D8-55656B965A6E}" type="datetimeFigureOut">
              <a:rPr lang="en-GB" smtClean="0"/>
              <a:t>16/04/2018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AC7E8B-ED9F-4EDB-8A7C-D40BD56DAF05}" type="slidenum">
              <a:rPr lang="en-GB" smtClean="0"/>
              <a:t>‹#›</a:t>
            </a:fld>
            <a:endParaRPr lang="en-GB"/>
          </a:p>
        </p:txBody>
      </p:sp>
    </p:spTree>
    <p:extLst>
      <p:ext uri="{BB962C8B-B14F-4D97-AF65-F5344CB8AC3E}">
        <p14:creationId xmlns:p14="http://schemas.microsoft.com/office/powerpoint/2010/main" val="1291217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6AB34A-1201-4475-A8D8-55656B965A6E}" type="datetimeFigureOut">
              <a:rPr lang="en-GB" smtClean="0"/>
              <a:t>16/04/2018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AC7E8B-ED9F-4EDB-8A7C-D40BD56DAF05}" type="slidenum">
              <a:rPr lang="en-GB" smtClean="0"/>
              <a:t>‹#›</a:t>
            </a:fld>
            <a:endParaRPr lang="en-GB"/>
          </a:p>
        </p:txBody>
      </p:sp>
    </p:spTree>
    <p:extLst>
      <p:ext uri="{BB962C8B-B14F-4D97-AF65-F5344CB8AC3E}">
        <p14:creationId xmlns:p14="http://schemas.microsoft.com/office/powerpoint/2010/main" val="4092418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6AB34A-1201-4475-A8D8-55656B965A6E}" type="datetimeFigureOut">
              <a:rPr lang="en-GB" smtClean="0"/>
              <a:t>16/04/2018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AC7E8B-ED9F-4EDB-8A7C-D40BD56DAF05}" type="slidenum">
              <a:rPr lang="en-GB" smtClean="0"/>
              <a:t>‹#›</a:t>
            </a:fld>
            <a:endParaRPr lang="en-GB"/>
          </a:p>
        </p:txBody>
      </p:sp>
    </p:spTree>
    <p:extLst>
      <p:ext uri="{BB962C8B-B14F-4D97-AF65-F5344CB8AC3E}">
        <p14:creationId xmlns:p14="http://schemas.microsoft.com/office/powerpoint/2010/main" val="3353137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6236" y="-1193800"/>
            <a:ext cx="9144000" cy="2387600"/>
          </a:xfrm>
        </p:spPr>
        <p:txBody>
          <a:bodyPr/>
          <a:lstStyle/>
          <a:p>
            <a:r>
              <a:rPr lang="ar-IQ" dirty="0" smtClean="0"/>
              <a:t>الرصيد</a:t>
            </a:r>
            <a:endParaRPr lang="en-GB" dirty="0"/>
          </a:p>
        </p:txBody>
      </p:sp>
      <p:sp>
        <p:nvSpPr>
          <p:cNvPr id="3" name="Subtitle 2"/>
          <p:cNvSpPr>
            <a:spLocks noGrp="1"/>
          </p:cNvSpPr>
          <p:nvPr>
            <p:ph type="subTitle" idx="1"/>
          </p:nvPr>
        </p:nvSpPr>
        <p:spPr>
          <a:xfrm>
            <a:off x="1406236" y="1305649"/>
            <a:ext cx="9144000" cy="4876942"/>
          </a:xfrm>
        </p:spPr>
        <p:txBody>
          <a:bodyPr/>
          <a:lstStyle/>
          <a:p>
            <a:pPr algn="r" rtl="1"/>
            <a:r>
              <a:rPr lang="ar-IQ" dirty="0" smtClean="0"/>
              <a:t>س وضح  المقصود بالرصيد؟</a:t>
            </a:r>
          </a:p>
          <a:p>
            <a:pPr algn="r" rtl="1"/>
            <a:r>
              <a:rPr lang="ar-IQ" dirty="0" smtClean="0"/>
              <a:t>ج وهو المقابل النقدي الذي للساحب بذمة المسحوب عليه في ميعاد انشاء الصك والمخصص طبقا للاتفاق الصرايح او الضمني لسحب الصكوك والذي يكفي لاداء قيمته. </a:t>
            </a:r>
            <a:endParaRPr lang="ar-IQ" dirty="0"/>
          </a:p>
          <a:p>
            <a:pPr algn="r" rtl="1"/>
            <a:r>
              <a:rPr lang="ar-IQ" dirty="0" smtClean="0"/>
              <a:t>س ما هي الشروط الواجب توافرها في الرصيد؟</a:t>
            </a:r>
          </a:p>
          <a:p>
            <a:pPr algn="r" rtl="1"/>
            <a:r>
              <a:rPr lang="ar-IQ" dirty="0" smtClean="0"/>
              <a:t>ج 1- ان يكون مبلغ من النقود.</a:t>
            </a:r>
          </a:p>
          <a:p>
            <a:pPr algn="r" rtl="1"/>
            <a:r>
              <a:rPr lang="ar-IQ" dirty="0" smtClean="0"/>
              <a:t>2- موجود وقت انشاء الصك وقابلا للتصرف فيه (غير مضاف الى اجل او معلق على شرط).</a:t>
            </a:r>
          </a:p>
          <a:p>
            <a:pPr algn="r" rtl="1"/>
            <a:r>
              <a:rPr lang="ar-IQ" dirty="0" smtClean="0"/>
              <a:t>3- ان يكون كافيا لسداد مبلغ الصك.</a:t>
            </a:r>
          </a:p>
          <a:p>
            <a:pPr algn="r" rtl="1"/>
            <a:r>
              <a:rPr lang="ar-IQ" dirty="0" smtClean="0"/>
              <a:t>4- ان يكون مخصصا صراحة او ضمنا لوفاء الصكوك كأن يكون حساب جاري او حساب الصكوك او اعتماد مستندي وما الى ذلك</a:t>
            </a:r>
            <a:endParaRPr lang="en-GB" dirty="0"/>
          </a:p>
        </p:txBody>
      </p:sp>
    </p:spTree>
    <p:extLst>
      <p:ext uri="{BB962C8B-B14F-4D97-AF65-F5344CB8AC3E}">
        <p14:creationId xmlns:p14="http://schemas.microsoft.com/office/powerpoint/2010/main" val="281106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احكام الوفاء بمبلغ الصك</a:t>
            </a:r>
            <a:endParaRPr lang="en-GB" dirty="0"/>
          </a:p>
        </p:txBody>
      </p:sp>
      <p:sp>
        <p:nvSpPr>
          <p:cNvPr id="3" name="Content Placeholder 2"/>
          <p:cNvSpPr>
            <a:spLocks noGrp="1"/>
          </p:cNvSpPr>
          <p:nvPr>
            <p:ph idx="1"/>
          </p:nvPr>
        </p:nvSpPr>
        <p:spPr/>
        <p:txBody>
          <a:bodyPr>
            <a:normAutofit lnSpcReduction="10000"/>
          </a:bodyPr>
          <a:lstStyle/>
          <a:p>
            <a:pPr algn="r" rtl="1"/>
            <a:r>
              <a:rPr lang="ar-IQ" dirty="0" smtClean="0"/>
              <a:t>س متى يحق المطالبة بمبلغ الصك؟</a:t>
            </a:r>
          </a:p>
          <a:p>
            <a:pPr algn="r" rtl="1"/>
            <a:r>
              <a:rPr lang="ar-IQ" dirty="0" smtClean="0"/>
              <a:t>ج الصك واجب الوفاء لدى الاطلاع لذا يجوز المطالبة بالوفاء من تاريخ استلام الصك الى حين انفضاء مواعيد الوفاء به.</a:t>
            </a:r>
          </a:p>
          <a:p>
            <a:pPr algn="r" rtl="1"/>
            <a:r>
              <a:rPr lang="ar-IQ" dirty="0" smtClean="0"/>
              <a:t>* </a:t>
            </a:r>
            <a:r>
              <a:rPr lang="ar-IQ" dirty="0"/>
              <a:t>اذا قدم </a:t>
            </a:r>
            <a:r>
              <a:rPr lang="ar-IQ" dirty="0" smtClean="0"/>
              <a:t>الصك للوفاء </a:t>
            </a:r>
            <a:r>
              <a:rPr lang="ar-IQ" dirty="0"/>
              <a:t>قبل اليوم المبين فيه </a:t>
            </a:r>
            <a:r>
              <a:rPr lang="ar-IQ" dirty="0" smtClean="0"/>
              <a:t>لتاريخ اصداره </a:t>
            </a:r>
            <a:r>
              <a:rPr lang="ar-IQ" dirty="0"/>
              <a:t>وجب وفاؤه في يوم تقديمه</a:t>
            </a:r>
            <a:r>
              <a:rPr lang="ar-IQ" dirty="0" smtClean="0"/>
              <a:t>. (م 155/ ثانيا.</a:t>
            </a:r>
          </a:p>
          <a:p>
            <a:pPr algn="r" rtl="1"/>
            <a:r>
              <a:rPr lang="ar-IQ" dirty="0" smtClean="0"/>
              <a:t>س ما هي مواعيد تقديم الصك؟ م 156</a:t>
            </a:r>
          </a:p>
          <a:p>
            <a:pPr algn="r" rtl="1"/>
            <a:r>
              <a:rPr lang="ar-IQ" dirty="0" smtClean="0"/>
              <a:t>1- الصك المسحوب </a:t>
            </a:r>
            <a:r>
              <a:rPr lang="ar-IQ" dirty="0"/>
              <a:t>في العراق والمستحق الوفاء فيه يجب تقديمه للوفاء خلال عشرة ايام.</a:t>
            </a:r>
          </a:p>
          <a:p>
            <a:pPr algn="r" rtl="1"/>
            <a:r>
              <a:rPr lang="ar-IQ" dirty="0" smtClean="0"/>
              <a:t>2- اذا كان الصك مسحوبا </a:t>
            </a:r>
            <a:r>
              <a:rPr lang="ar-IQ" dirty="0"/>
              <a:t>خارج العراق ومستحق الوفاء فيه، وجب تقديمه خلال ستين يوما</a:t>
            </a:r>
            <a:r>
              <a:rPr lang="ar-IQ" dirty="0" smtClean="0"/>
              <a:t>.</a:t>
            </a:r>
          </a:p>
          <a:p>
            <a:pPr algn="r" rtl="1"/>
            <a:r>
              <a:rPr lang="ar-IQ" dirty="0"/>
              <a:t>يبدأ الميعاد </a:t>
            </a:r>
            <a:r>
              <a:rPr lang="ar-IQ" dirty="0" smtClean="0"/>
              <a:t>المذكور في الفقرتين </a:t>
            </a:r>
            <a:r>
              <a:rPr lang="ar-IQ" dirty="0"/>
              <a:t>السابقتين من تاريخ اصدار </a:t>
            </a:r>
            <a:r>
              <a:rPr lang="ar-IQ" dirty="0" smtClean="0"/>
              <a:t>الصك المبين </a:t>
            </a:r>
            <a:r>
              <a:rPr lang="ar-IQ" dirty="0"/>
              <a:t>فيه.</a:t>
            </a:r>
          </a:p>
          <a:p>
            <a:pPr algn="r" rtl="1"/>
            <a:endParaRPr lang="en-GB" dirty="0"/>
          </a:p>
        </p:txBody>
      </p:sp>
    </p:spTree>
    <p:extLst>
      <p:ext uri="{BB962C8B-B14F-4D97-AF65-F5344CB8AC3E}">
        <p14:creationId xmlns:p14="http://schemas.microsoft.com/office/powerpoint/2010/main" val="4252432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احكام الوفاء بمبلغ الصك</a:t>
            </a:r>
            <a:endParaRPr lang="en-GB" dirty="0"/>
          </a:p>
        </p:txBody>
      </p:sp>
      <p:sp>
        <p:nvSpPr>
          <p:cNvPr id="3" name="Content Placeholder 2"/>
          <p:cNvSpPr>
            <a:spLocks noGrp="1"/>
          </p:cNvSpPr>
          <p:nvPr>
            <p:ph idx="1"/>
          </p:nvPr>
        </p:nvSpPr>
        <p:spPr/>
        <p:txBody>
          <a:bodyPr>
            <a:normAutofit fontScale="92500" lnSpcReduction="10000"/>
          </a:bodyPr>
          <a:lstStyle/>
          <a:p>
            <a:pPr algn="r" rtl="1"/>
            <a:r>
              <a:rPr lang="ar-IQ" dirty="0" smtClean="0"/>
              <a:t>س ما هي مبررات الزام الحامل على تقديم الصك في مواعيد محددة للتقديم؟ منع تراكم الصكوك في وقت واحد قد يعجز المصرف عن الوفاء بها جميعا لعدم توافر السيولة</a:t>
            </a:r>
          </a:p>
          <a:p>
            <a:pPr algn="r" rtl="1"/>
            <a:r>
              <a:rPr lang="ar-IQ" dirty="0" smtClean="0"/>
              <a:t>س اين يقدم الصك للوفاء؟</a:t>
            </a:r>
          </a:p>
          <a:p>
            <a:pPr algn="r" rtl="1"/>
            <a:r>
              <a:rPr lang="ar-IQ" dirty="0" smtClean="0"/>
              <a:t>ج في الفرع من المصرف المسحوب عليه الصك وعند عدم ذكر مكان الاداء مع ذكر عنوان بجانب اسم المسحوب عليه فيعتبر هذا العنوان مكان الاداء. فاذا ذكرت عدة اماكن بجانب اسم المسحوب عليه اعتبر الصك مستحق الاداء في اول مكان مذكور فيه. فاذا خلا الصك من ذكر لمكان الاداء اعتبر </a:t>
            </a:r>
            <a:r>
              <a:rPr lang="ar-IQ" dirty="0"/>
              <a:t>مستحق الاداء في المكان الذي يقع فيه </a:t>
            </a:r>
            <a:r>
              <a:rPr lang="ar-IQ" dirty="0" smtClean="0"/>
              <a:t>المركز </a:t>
            </a:r>
            <a:r>
              <a:rPr lang="ar-IQ" dirty="0"/>
              <a:t>الرئيس للمسحوب </a:t>
            </a:r>
            <a:r>
              <a:rPr lang="ar-IQ" dirty="0" smtClean="0"/>
              <a:t>عليه (م 139/اولا).</a:t>
            </a:r>
          </a:p>
          <a:p>
            <a:pPr algn="r" rtl="1"/>
            <a:r>
              <a:rPr lang="ar-IQ" dirty="0" smtClean="0"/>
              <a:t>س ما هي طريقة تقديم الصك للوفاء؟</a:t>
            </a:r>
          </a:p>
          <a:p>
            <a:pPr algn="r" rtl="1"/>
            <a:r>
              <a:rPr lang="ar-IQ" dirty="0" smtClean="0"/>
              <a:t>المراجعة الشخصية من الحامل او وكيله ويعد تقديم الصك الى احد المصارف وحجز مبلغه هاتفيا او برقيا من قبل هذا المصرف لدى المصرف المسحوب عليه، في حكم تقديمه للوفاء.</a:t>
            </a:r>
          </a:p>
          <a:p>
            <a:pPr algn="r" rtl="1"/>
            <a:endParaRPr lang="en-GB" dirty="0"/>
          </a:p>
        </p:txBody>
      </p:sp>
    </p:spTree>
    <p:extLst>
      <p:ext uri="{BB962C8B-B14F-4D97-AF65-F5344CB8AC3E}">
        <p14:creationId xmlns:p14="http://schemas.microsoft.com/office/powerpoint/2010/main" val="235861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احكام الوفاء بمبلغ الصك</a:t>
            </a:r>
            <a:endParaRPr lang="en-GB" dirty="0"/>
          </a:p>
        </p:txBody>
      </p:sp>
      <p:sp>
        <p:nvSpPr>
          <p:cNvPr id="3" name="Content Placeholder 2"/>
          <p:cNvSpPr>
            <a:spLocks noGrp="1"/>
          </p:cNvSpPr>
          <p:nvPr>
            <p:ph idx="1"/>
          </p:nvPr>
        </p:nvSpPr>
        <p:spPr/>
        <p:txBody>
          <a:bodyPr>
            <a:normAutofit/>
          </a:bodyPr>
          <a:lstStyle/>
          <a:p>
            <a:pPr algn="r" rtl="1"/>
            <a:r>
              <a:rPr lang="ar-IQ" dirty="0" smtClean="0"/>
              <a:t>س ما الحكم لو حالت قوة قاهرة دون تقديم الصك للوفاء الى المسحوب عليه؟</a:t>
            </a:r>
          </a:p>
          <a:p>
            <a:pPr algn="r"/>
            <a:r>
              <a:rPr lang="ar-IQ" dirty="0" smtClean="0"/>
              <a:t>ج المادة </a:t>
            </a:r>
            <a:r>
              <a:rPr lang="ar-IQ" dirty="0"/>
              <a:t>171</a:t>
            </a:r>
          </a:p>
          <a:p>
            <a:pPr algn="r" rtl="1"/>
            <a:r>
              <a:rPr lang="ar-IQ" dirty="0" smtClean="0"/>
              <a:t>تمتد </a:t>
            </a:r>
            <a:r>
              <a:rPr lang="ar-IQ" dirty="0"/>
              <a:t>الى </a:t>
            </a:r>
            <a:r>
              <a:rPr lang="ar-IQ" dirty="0" smtClean="0"/>
              <a:t>حين انتهاء القوة القاهرة. وعلى </a:t>
            </a:r>
            <a:r>
              <a:rPr lang="ar-IQ" dirty="0"/>
              <a:t>الحامل ان يخطر دون ابطاء من ظهر له </a:t>
            </a:r>
            <a:r>
              <a:rPr lang="ar-IQ" dirty="0" smtClean="0"/>
              <a:t>الصك بالقوة </a:t>
            </a:r>
            <a:r>
              <a:rPr lang="ar-IQ" dirty="0"/>
              <a:t>القاهرة وان يثبت هذا الاخطار </a:t>
            </a:r>
            <a:endParaRPr lang="ar-IQ" dirty="0" smtClean="0"/>
          </a:p>
          <a:p>
            <a:pPr algn="r" rtl="1"/>
            <a:r>
              <a:rPr lang="ar-IQ" dirty="0" smtClean="0"/>
              <a:t>مؤرخاً </a:t>
            </a:r>
            <a:r>
              <a:rPr lang="ar-IQ" dirty="0"/>
              <a:t>وموقعا منه في </a:t>
            </a:r>
            <a:r>
              <a:rPr lang="ar-IQ" dirty="0" smtClean="0"/>
              <a:t>الصك او في الورقة المتصلة به. وتتسلسل </a:t>
            </a:r>
            <a:r>
              <a:rPr lang="ar-IQ" dirty="0"/>
              <a:t>الاخطارات وفقاً للمادة ( 104 ) من </a:t>
            </a:r>
            <a:r>
              <a:rPr lang="ar-IQ" dirty="0" smtClean="0"/>
              <a:t>القانون</a:t>
            </a:r>
            <a:r>
              <a:rPr lang="ar-IQ" dirty="0"/>
              <a:t>.</a:t>
            </a:r>
          </a:p>
          <a:p>
            <a:pPr algn="r" rtl="1"/>
            <a:r>
              <a:rPr lang="ar-IQ" dirty="0" smtClean="0"/>
              <a:t>على </a:t>
            </a:r>
            <a:r>
              <a:rPr lang="ar-IQ" dirty="0"/>
              <a:t>الحامل بعد زوال القوة القاهرة تقديم </a:t>
            </a:r>
            <a:r>
              <a:rPr lang="ar-IQ" dirty="0" smtClean="0"/>
              <a:t>الصك للوفاء </a:t>
            </a:r>
            <a:r>
              <a:rPr lang="ar-IQ" dirty="0"/>
              <a:t>دون ابطاء ثم عمل الاحتجاج او ما يقوم مقامه عند الاقتضاء</a:t>
            </a:r>
            <a:r>
              <a:rPr lang="ar-IQ" dirty="0" smtClean="0"/>
              <a:t>.</a:t>
            </a:r>
            <a:endParaRPr lang="ar-IQ" dirty="0"/>
          </a:p>
        </p:txBody>
      </p:sp>
    </p:spTree>
    <p:extLst>
      <p:ext uri="{BB962C8B-B14F-4D97-AF65-F5344CB8AC3E}">
        <p14:creationId xmlns:p14="http://schemas.microsoft.com/office/powerpoint/2010/main" val="653641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احكام الوفاء بمبلغ الصك</a:t>
            </a:r>
            <a:endParaRPr lang="en-GB" dirty="0"/>
          </a:p>
        </p:txBody>
      </p:sp>
      <p:sp>
        <p:nvSpPr>
          <p:cNvPr id="3" name="Content Placeholder 2"/>
          <p:cNvSpPr>
            <a:spLocks noGrp="1"/>
          </p:cNvSpPr>
          <p:nvPr>
            <p:ph idx="1"/>
          </p:nvPr>
        </p:nvSpPr>
        <p:spPr/>
        <p:txBody>
          <a:bodyPr>
            <a:normAutofit/>
          </a:bodyPr>
          <a:lstStyle/>
          <a:p>
            <a:pPr algn="just" rtl="1"/>
            <a:r>
              <a:rPr lang="ar-IQ" dirty="0" smtClean="0"/>
              <a:t>اذا استمرت القوة القاهرة اكثر من خمسة عشر يوماً محسوبة من التاريخ الذي قام فيه الحامل باخطار من ظهر اليه الشيك بقيام القوة القاهرة ولو وقع هذا التاريخ قبل انقضاء ميعاد تقديم الشيك، جاز الرجوع على الملتزمين دون حاجة الى تقديم الصك او عمل الاحتجاج او ما يقوم مقامه الا اذا كان حق الرجوع موقوفاً لمدة اطول من ذلك بمقتضى قانون.</a:t>
            </a:r>
          </a:p>
          <a:p>
            <a:pPr marL="0" indent="0" algn="r">
              <a:buNone/>
            </a:pPr>
            <a:r>
              <a:rPr lang="ar-IQ" dirty="0" smtClean="0"/>
              <a:t>لا يعتبر من القوة القاهرة الامور المتصلة بالشخص حامل الصك او بمن كلفه بتقديمه او بعمل الاحتجاج.</a:t>
            </a:r>
            <a:endParaRPr lang="en-GB" dirty="0" smtClean="0"/>
          </a:p>
          <a:p>
            <a:pPr algn="r" rtl="1"/>
            <a:endParaRPr lang="en-GB" dirty="0"/>
          </a:p>
        </p:txBody>
      </p:sp>
    </p:spTree>
    <p:extLst>
      <p:ext uri="{BB962C8B-B14F-4D97-AF65-F5344CB8AC3E}">
        <p14:creationId xmlns:p14="http://schemas.microsoft.com/office/powerpoint/2010/main" val="1004521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احكام الوفاء بمبلغ الصك</a:t>
            </a:r>
            <a:endParaRPr lang="en-GB" dirty="0"/>
          </a:p>
        </p:txBody>
      </p:sp>
      <p:sp>
        <p:nvSpPr>
          <p:cNvPr id="3" name="Content Placeholder 2"/>
          <p:cNvSpPr>
            <a:spLocks noGrp="1"/>
          </p:cNvSpPr>
          <p:nvPr>
            <p:ph idx="1"/>
          </p:nvPr>
        </p:nvSpPr>
        <p:spPr/>
        <p:txBody>
          <a:bodyPr/>
          <a:lstStyle/>
          <a:p>
            <a:pPr algn="r" rtl="1"/>
            <a:r>
              <a:rPr lang="ar-IQ" dirty="0" smtClean="0"/>
              <a:t>س ما الحكم اذا لم يتقدم الحامل الى المسحوب عليه ملتمسا منه الوفاء في مواعيد التقديم المحددة في القانون؟</a:t>
            </a:r>
          </a:p>
          <a:p>
            <a:pPr algn="r" rtl="1"/>
            <a:r>
              <a:rPr lang="ar-IQ" dirty="0" smtClean="0"/>
              <a:t>ج يسقط حقه في الرجوع على جميع الملتزمين الصرفيين عدا الساحب ما لم يثبت الاخير انه وفر الرصيد حتى  انتهاء ميعاد التقديم ثم زال الرصيد لسبب لا دور للساحب فيه.</a:t>
            </a:r>
          </a:p>
          <a:p>
            <a:pPr algn="r" rtl="1"/>
            <a:r>
              <a:rPr lang="ar-IQ" dirty="0" smtClean="0"/>
              <a:t>س هل يحق للمصرف صرف مبلغ الصك بعد انقضاء مواعيد تقديمه؟</a:t>
            </a:r>
          </a:p>
          <a:p>
            <a:pPr algn="r" rtl="1"/>
            <a:r>
              <a:rPr lang="ar-IQ" dirty="0" smtClean="0"/>
              <a:t>ج نعم لان مواعيد تقديم الصك مقررة لمصلحته لذا جاز له التنازل عنها.</a:t>
            </a:r>
          </a:p>
        </p:txBody>
      </p:sp>
    </p:spTree>
    <p:extLst>
      <p:ext uri="{BB962C8B-B14F-4D97-AF65-F5344CB8AC3E}">
        <p14:creationId xmlns:p14="http://schemas.microsoft.com/office/powerpoint/2010/main" val="1242863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شروط صحة الوفاء</a:t>
            </a:r>
            <a:endParaRPr lang="en-GB" dirty="0"/>
          </a:p>
        </p:txBody>
      </p:sp>
      <p:sp>
        <p:nvSpPr>
          <p:cNvPr id="3" name="Content Placeholder 2"/>
          <p:cNvSpPr>
            <a:spLocks noGrp="1"/>
          </p:cNvSpPr>
          <p:nvPr>
            <p:ph idx="1"/>
          </p:nvPr>
        </p:nvSpPr>
        <p:spPr/>
        <p:txBody>
          <a:bodyPr>
            <a:normAutofit fontScale="92500" lnSpcReduction="20000"/>
          </a:bodyPr>
          <a:lstStyle/>
          <a:p>
            <a:pPr algn="r" rtl="1"/>
            <a:r>
              <a:rPr lang="ar-IQ" dirty="0" smtClean="0"/>
              <a:t>يجب ان يتم الوفاء للحامل الشرعي:-</a:t>
            </a:r>
          </a:p>
          <a:p>
            <a:pPr algn="r" rtl="1"/>
            <a:r>
              <a:rPr lang="ar-IQ" dirty="0"/>
              <a:t>يراعى قاعدة انتظام سلسلة التظهيرات وعدم الاعتداد بالتظهيرات المشطوبة في تحديد شخص الحامل القانوني.</a:t>
            </a:r>
          </a:p>
          <a:p>
            <a:pPr algn="r" rtl="1"/>
            <a:r>
              <a:rPr lang="ar-IQ" dirty="0"/>
              <a:t>مادة 150</a:t>
            </a:r>
          </a:p>
          <a:p>
            <a:pPr algn="r" rtl="1"/>
            <a:r>
              <a:rPr lang="ar-IQ" dirty="0"/>
              <a:t>يعتبر حائز </a:t>
            </a:r>
            <a:r>
              <a:rPr lang="ar-IQ" dirty="0" smtClean="0"/>
              <a:t>الصك القابل </a:t>
            </a:r>
            <a:r>
              <a:rPr lang="ar-IQ" dirty="0"/>
              <a:t>للتداول بطريقة التظهير حامله قانونا متى اثبت انه صاحب الحق فيه بتظهيرات غير منقطعة ولو </a:t>
            </a:r>
            <a:r>
              <a:rPr lang="ar-IQ" dirty="0" smtClean="0"/>
              <a:t>كان اخرها </a:t>
            </a:r>
            <a:r>
              <a:rPr lang="ar-IQ" dirty="0"/>
              <a:t>تظهيرا على بياض. والتظهيرات المشطوبة تعتبر في هذا الشأن كأن لم تكن. واذا اعقب التظهير على بياض </a:t>
            </a:r>
            <a:r>
              <a:rPr lang="ar-IQ" dirty="0" smtClean="0"/>
              <a:t>تظهير آخر </a:t>
            </a:r>
            <a:r>
              <a:rPr lang="ar-IQ" dirty="0"/>
              <a:t>اعتبر الموقع على هذا التظهير انه هو الذي ال اليه الحق في </a:t>
            </a:r>
            <a:r>
              <a:rPr lang="ar-IQ" dirty="0" smtClean="0"/>
              <a:t>الصك بالتظهير </a:t>
            </a:r>
            <a:r>
              <a:rPr lang="ar-IQ" dirty="0"/>
              <a:t>على بياض.</a:t>
            </a:r>
          </a:p>
          <a:p>
            <a:pPr algn="r" rtl="1"/>
            <a:r>
              <a:rPr lang="ar-IQ" dirty="0"/>
              <a:t>مادة 151</a:t>
            </a:r>
          </a:p>
          <a:p>
            <a:pPr algn="r" rtl="1"/>
            <a:r>
              <a:rPr lang="ar-IQ" dirty="0"/>
              <a:t>اذا فقد شخص اثر حادث ما حيازة الصك </a:t>
            </a:r>
            <a:r>
              <a:rPr lang="ar-IQ" dirty="0" smtClean="0"/>
              <a:t>قابل </a:t>
            </a:r>
            <a:r>
              <a:rPr lang="ar-IQ" dirty="0"/>
              <a:t>للتظهير فلا يلزم من ال اليه هذا الصك </a:t>
            </a:r>
            <a:r>
              <a:rPr lang="ar-IQ" dirty="0" smtClean="0"/>
              <a:t>بالتخلي </a:t>
            </a:r>
            <a:r>
              <a:rPr lang="ar-IQ" dirty="0"/>
              <a:t>عنه متى اثبت حقه فيه </a:t>
            </a:r>
            <a:r>
              <a:rPr lang="ar-IQ" dirty="0" smtClean="0"/>
              <a:t>بالكيفية المبينة </a:t>
            </a:r>
            <a:r>
              <a:rPr lang="ar-IQ" dirty="0"/>
              <a:t>في المادة ( 150 ) من هذا القانون الا اذا آان قد حصل عليه بسوء نية او ارتكب في سبيل الحصول عليه خطأ جسيما.</a:t>
            </a:r>
          </a:p>
          <a:p>
            <a:pPr algn="r" rtl="1"/>
            <a:endParaRPr lang="en-GB" dirty="0"/>
          </a:p>
        </p:txBody>
      </p:sp>
    </p:spTree>
    <p:extLst>
      <p:ext uri="{BB962C8B-B14F-4D97-AF65-F5344CB8AC3E}">
        <p14:creationId xmlns:p14="http://schemas.microsoft.com/office/powerpoint/2010/main" val="2018703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شروط صحة الوفاء</a:t>
            </a:r>
            <a:endParaRPr lang="en-GB" dirty="0"/>
          </a:p>
        </p:txBody>
      </p:sp>
      <p:sp>
        <p:nvSpPr>
          <p:cNvPr id="3" name="Content Placeholder 2"/>
          <p:cNvSpPr>
            <a:spLocks noGrp="1"/>
          </p:cNvSpPr>
          <p:nvPr>
            <p:ph idx="1"/>
          </p:nvPr>
        </p:nvSpPr>
        <p:spPr/>
        <p:txBody>
          <a:bodyPr>
            <a:normAutofit/>
          </a:bodyPr>
          <a:lstStyle/>
          <a:p>
            <a:pPr algn="r" rtl="1"/>
            <a:r>
              <a:rPr lang="ar-IQ" dirty="0" smtClean="0"/>
              <a:t>س هل يجوز للحامل طلب الوفاء الجزئي؟</a:t>
            </a:r>
          </a:p>
          <a:p>
            <a:pPr algn="r" rtl="1"/>
            <a:r>
              <a:rPr lang="ar-IQ" dirty="0" smtClean="0"/>
              <a:t>ج نعم للحامل ان يطلب الوفاء الجزئي من المسحوب عليه خلافا للقاعدة المقررة في السفتجة والتي تعطي للمسحوب عليه حق الزام الحامل بقبول الوفاء الجزئي.</a:t>
            </a:r>
          </a:p>
          <a:p>
            <a:pPr algn="r" rtl="1"/>
            <a:r>
              <a:rPr lang="ar-IQ" dirty="0" smtClean="0"/>
              <a:t>س ما الحكم لو سحبت صكوك عدة على الرصيد وكان لا تكف لسداد مجموع مبالغها؟ م 160</a:t>
            </a:r>
          </a:p>
          <a:p>
            <a:pPr algn="r" rtl="1"/>
            <a:r>
              <a:rPr lang="ar-IQ" dirty="0" smtClean="0"/>
              <a:t>اولا </a:t>
            </a:r>
            <a:r>
              <a:rPr lang="ar-IQ" dirty="0"/>
              <a:t>: اذا قدمت عدة </a:t>
            </a:r>
            <a:r>
              <a:rPr lang="ar-IQ" dirty="0" smtClean="0"/>
              <a:t>صكوك في </a:t>
            </a:r>
            <a:r>
              <a:rPr lang="ar-IQ" dirty="0"/>
              <a:t>وقت واحد </a:t>
            </a:r>
            <a:r>
              <a:rPr lang="ar-IQ" dirty="0" smtClean="0"/>
              <a:t>وكان </a:t>
            </a:r>
            <a:r>
              <a:rPr lang="ar-IQ" dirty="0"/>
              <a:t>مقابل الوفاء غير </a:t>
            </a:r>
            <a:r>
              <a:rPr lang="ar-IQ" dirty="0" smtClean="0"/>
              <a:t>كاف </a:t>
            </a:r>
            <a:r>
              <a:rPr lang="ar-IQ" dirty="0"/>
              <a:t>لوفائها وجب مراعاة ترتيب تاريخ سحبها.</a:t>
            </a:r>
          </a:p>
          <a:p>
            <a:pPr algn="r" rtl="1"/>
            <a:r>
              <a:rPr lang="ar-IQ" dirty="0"/>
              <a:t>ثانيا : اذا </a:t>
            </a:r>
            <a:r>
              <a:rPr lang="ar-IQ" dirty="0" smtClean="0"/>
              <a:t>كانت </a:t>
            </a:r>
            <a:r>
              <a:rPr lang="ar-IQ" dirty="0"/>
              <a:t>صكوك </a:t>
            </a:r>
            <a:r>
              <a:rPr lang="ar-IQ" dirty="0" smtClean="0"/>
              <a:t>المقدمة </a:t>
            </a:r>
            <a:r>
              <a:rPr lang="ar-IQ" dirty="0"/>
              <a:t>مفصولة من دفتر واحد وتحمل تاريخ اصدار واحد أعتبر </a:t>
            </a:r>
            <a:r>
              <a:rPr lang="ar-IQ" dirty="0" smtClean="0"/>
              <a:t>الصك الاسبق </a:t>
            </a:r>
            <a:r>
              <a:rPr lang="ar-IQ" dirty="0"/>
              <a:t>رقماً مسحوباً </a:t>
            </a:r>
            <a:r>
              <a:rPr lang="ar-IQ" dirty="0" smtClean="0"/>
              <a:t>قبل غيره </a:t>
            </a:r>
            <a:r>
              <a:rPr lang="ar-IQ" dirty="0"/>
              <a:t>من صكوك </a:t>
            </a:r>
            <a:r>
              <a:rPr lang="ar-IQ" dirty="0" smtClean="0"/>
              <a:t>ما </a:t>
            </a:r>
            <a:r>
              <a:rPr lang="ar-IQ" dirty="0"/>
              <a:t>لم يثبت خلاف ذلك.</a:t>
            </a:r>
            <a:endParaRPr lang="en-GB" dirty="0"/>
          </a:p>
        </p:txBody>
      </p:sp>
    </p:spTree>
    <p:extLst>
      <p:ext uri="{BB962C8B-B14F-4D97-AF65-F5344CB8AC3E}">
        <p14:creationId xmlns:p14="http://schemas.microsoft.com/office/powerpoint/2010/main" val="2078147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شروط صحة الوفاء</a:t>
            </a:r>
            <a:endParaRPr lang="en-GB" dirty="0"/>
          </a:p>
        </p:txBody>
      </p:sp>
      <p:sp>
        <p:nvSpPr>
          <p:cNvPr id="3" name="Content Placeholder 2"/>
          <p:cNvSpPr>
            <a:spLocks noGrp="1"/>
          </p:cNvSpPr>
          <p:nvPr>
            <p:ph idx="1"/>
          </p:nvPr>
        </p:nvSpPr>
        <p:spPr/>
        <p:txBody>
          <a:bodyPr>
            <a:normAutofit fontScale="92500" lnSpcReduction="10000"/>
          </a:bodyPr>
          <a:lstStyle/>
          <a:p>
            <a:pPr algn="r" rtl="1"/>
            <a:r>
              <a:rPr lang="ar-IQ" dirty="0" smtClean="0"/>
              <a:t>س ما هي حدود مسؤولية المصرف عن اداء قيمة صك تبين تزوير توقيع ساحبه او حصول تحريف في بياناته؟ المادة 173 تنص على الاتي:</a:t>
            </a:r>
          </a:p>
          <a:p>
            <a:pPr algn="just" rtl="1"/>
            <a:r>
              <a:rPr lang="ar-IQ" dirty="0"/>
              <a:t>يتحمل المسحوب عليه وحده </a:t>
            </a:r>
            <a:r>
              <a:rPr lang="ar-IQ" dirty="0">
                <a:solidFill>
                  <a:srgbClr val="FF0000"/>
                </a:solidFill>
              </a:rPr>
              <a:t>الضرر المترتب على وفاء </a:t>
            </a:r>
            <a:r>
              <a:rPr lang="ar-IQ" dirty="0" smtClean="0">
                <a:solidFill>
                  <a:srgbClr val="FF0000"/>
                </a:solidFill>
              </a:rPr>
              <a:t>صك </a:t>
            </a:r>
            <a:r>
              <a:rPr lang="ar-IQ" i="1" u="sng" dirty="0"/>
              <a:t>زور فيه توقيع الساحب </a:t>
            </a:r>
            <a:r>
              <a:rPr lang="ar-IQ" dirty="0"/>
              <a:t>او </a:t>
            </a:r>
            <a:r>
              <a:rPr lang="ar-IQ" i="1" u="sng" dirty="0"/>
              <a:t>حرفت البيانات الواردة في متنه </a:t>
            </a:r>
            <a:r>
              <a:rPr lang="ar-IQ" u="sng" dirty="0">
                <a:solidFill>
                  <a:srgbClr val="FF0000"/>
                </a:solidFill>
              </a:rPr>
              <a:t>اذا </a:t>
            </a:r>
            <a:r>
              <a:rPr lang="ar-IQ" u="sng" dirty="0" smtClean="0">
                <a:solidFill>
                  <a:srgbClr val="FF0000"/>
                </a:solidFill>
              </a:rPr>
              <a:t>لم يمكن </a:t>
            </a:r>
            <a:r>
              <a:rPr lang="ar-IQ" u="sng" dirty="0">
                <a:solidFill>
                  <a:srgbClr val="FF0000"/>
                </a:solidFill>
              </a:rPr>
              <a:t>نسبة اي خطأ الى الساحب المبين اسمه في </a:t>
            </a:r>
            <a:r>
              <a:rPr lang="ar-IQ" u="sng" dirty="0" smtClean="0">
                <a:solidFill>
                  <a:srgbClr val="FF0000"/>
                </a:solidFill>
              </a:rPr>
              <a:t>الصك وآي </a:t>
            </a:r>
            <a:r>
              <a:rPr lang="ar-IQ" u="sng" dirty="0">
                <a:solidFill>
                  <a:srgbClr val="FF0000"/>
                </a:solidFill>
              </a:rPr>
              <a:t>شرط على خلاف ذلك يعتبر </a:t>
            </a:r>
            <a:r>
              <a:rPr lang="ar-IQ" u="sng" dirty="0" smtClean="0">
                <a:solidFill>
                  <a:srgbClr val="FF0000"/>
                </a:solidFill>
              </a:rPr>
              <a:t>كأن </a:t>
            </a:r>
            <a:r>
              <a:rPr lang="ar-IQ" u="sng" dirty="0">
                <a:solidFill>
                  <a:srgbClr val="FF0000"/>
                </a:solidFill>
              </a:rPr>
              <a:t>لم يكن</a:t>
            </a:r>
            <a:r>
              <a:rPr lang="ar-IQ" dirty="0"/>
              <a:t>. ويعتبر الساحب </a:t>
            </a:r>
            <a:r>
              <a:rPr lang="ar-IQ" dirty="0" smtClean="0"/>
              <a:t>مخطئاً على </a:t>
            </a:r>
            <a:r>
              <a:rPr lang="ar-IQ" dirty="0"/>
              <a:t>وجه الخصوص اذا لم يبذل في المحافظة على دفتر </a:t>
            </a:r>
            <a:r>
              <a:rPr lang="ar-IQ" dirty="0" smtClean="0"/>
              <a:t>الصكوك المسلم </a:t>
            </a:r>
            <a:r>
              <a:rPr lang="ar-IQ" dirty="0"/>
              <a:t>اليه عناية الشخص المعتاد</a:t>
            </a:r>
            <a:r>
              <a:rPr lang="ar-IQ" dirty="0" smtClean="0"/>
              <a:t>.</a:t>
            </a:r>
          </a:p>
          <a:p>
            <a:pPr algn="just" rtl="1"/>
            <a:r>
              <a:rPr lang="ar-IQ" dirty="0" smtClean="0"/>
              <a:t>1- المادة المتقدمة تتحدث عن المسؤولية المهنية للمصرف ولا تتطلب اثبات ارتكابه لخطا ما في عملية الصرف.</a:t>
            </a:r>
          </a:p>
          <a:p>
            <a:pPr algn="just" rtl="1"/>
            <a:r>
              <a:rPr lang="ar-IQ" dirty="0" smtClean="0"/>
              <a:t>2- يستطيع المصرف التخلص من المسؤولية ان اثبت خطا الساحب من ذلك عدم محافظته على دفتر صكوكه.</a:t>
            </a:r>
          </a:p>
          <a:p>
            <a:pPr algn="just" rtl="1"/>
            <a:r>
              <a:rPr lang="ar-IQ" dirty="0" smtClean="0"/>
              <a:t>3- هذا الحكم من النظام العام ولا يجوز الاتفاق على خلاف ذلك.</a:t>
            </a:r>
            <a:endParaRPr lang="en-GB" dirty="0"/>
          </a:p>
        </p:txBody>
      </p:sp>
    </p:spTree>
    <p:extLst>
      <p:ext uri="{BB962C8B-B14F-4D97-AF65-F5344CB8AC3E}">
        <p14:creationId xmlns:p14="http://schemas.microsoft.com/office/powerpoint/2010/main" val="1446999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شروط صحة الوفاء</a:t>
            </a:r>
            <a:endParaRPr lang="en-GB" dirty="0"/>
          </a:p>
        </p:txBody>
      </p:sp>
      <p:sp>
        <p:nvSpPr>
          <p:cNvPr id="3" name="Content Placeholder 2"/>
          <p:cNvSpPr>
            <a:spLocks noGrp="1"/>
          </p:cNvSpPr>
          <p:nvPr>
            <p:ph idx="1"/>
          </p:nvPr>
        </p:nvSpPr>
        <p:spPr/>
        <p:txBody>
          <a:bodyPr/>
          <a:lstStyle/>
          <a:p>
            <a:pPr algn="r" rtl="1"/>
            <a:r>
              <a:rPr lang="ar-IQ" dirty="0" smtClean="0"/>
              <a:t>س هل ينقضي الالتزام الصرفي بغير الوفاء النقدي؟</a:t>
            </a:r>
          </a:p>
          <a:p>
            <a:pPr algn="r" rtl="1"/>
            <a:r>
              <a:rPr lang="ar-IQ" dirty="0" smtClean="0"/>
              <a:t>ج نعم بالوفاء والوفاء بمقابل والمقاصة والتجديد واتحاد </a:t>
            </a:r>
            <a:r>
              <a:rPr lang="ar-IQ" smtClean="0"/>
              <a:t>الذمة وتتحقق </a:t>
            </a:r>
            <a:r>
              <a:rPr lang="ar-IQ" dirty="0" smtClean="0"/>
              <a:t>الحالة الاخيرة حينما يظهر الحامل الصك الى المسحوب عليه ويعد التظهير بمثابة مخالصة ما لم يتم التظهير لاحد فروع المسحوب عليه غير الفرع المسحوب عليه.</a:t>
            </a:r>
            <a:endParaRPr lang="en-GB" dirty="0"/>
          </a:p>
        </p:txBody>
      </p:sp>
    </p:spTree>
    <p:extLst>
      <p:ext uri="{BB962C8B-B14F-4D97-AF65-F5344CB8AC3E}">
        <p14:creationId xmlns:p14="http://schemas.microsoft.com/office/powerpoint/2010/main" val="506814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احكام الامتناع عن الوفاء والرجوع</a:t>
            </a:r>
            <a:endParaRPr lang="en-GB" dirty="0"/>
          </a:p>
        </p:txBody>
      </p:sp>
      <p:sp>
        <p:nvSpPr>
          <p:cNvPr id="3" name="Content Placeholder 2"/>
          <p:cNvSpPr>
            <a:spLocks noGrp="1"/>
          </p:cNvSpPr>
          <p:nvPr>
            <p:ph idx="1"/>
          </p:nvPr>
        </p:nvSpPr>
        <p:spPr/>
        <p:txBody>
          <a:bodyPr/>
          <a:lstStyle/>
          <a:p>
            <a:pPr algn="r" rtl="1"/>
            <a:r>
              <a:rPr lang="ar-IQ" dirty="0" smtClean="0"/>
              <a:t>س متى يثبت للحامل حق الرجوع على الملتزمين الصرفيين؟</a:t>
            </a:r>
          </a:p>
          <a:p>
            <a:pPr algn="r" rtl="1"/>
            <a:r>
              <a:rPr lang="ar-IQ" dirty="0" smtClean="0"/>
              <a:t>ج عند امتناع المسحوب عليه عن الوفاء رغم مراجعته خلال الميعاد القانوني لتقديم للصك</a:t>
            </a:r>
            <a:r>
              <a:rPr lang="ar-IQ" dirty="0"/>
              <a:t>ولم </a:t>
            </a:r>
            <a:r>
              <a:rPr lang="ar-IQ" dirty="0" smtClean="0"/>
              <a:t>يستوف قيمته (م 169- اولا).</a:t>
            </a:r>
          </a:p>
          <a:p>
            <a:pPr algn="r" rtl="1"/>
            <a:r>
              <a:rPr lang="ar-IQ" dirty="0" smtClean="0"/>
              <a:t>س ما هي اجراءات الرجوع؟</a:t>
            </a:r>
          </a:p>
          <a:p>
            <a:pPr algn="r" rtl="1"/>
            <a:r>
              <a:rPr lang="ar-IQ" dirty="0" smtClean="0"/>
              <a:t>ج 1- سحب احتجاج 2- اخطار الساحب ومن تلقى الحامل الصك منه.</a:t>
            </a:r>
            <a:endParaRPr lang="en-GB" dirty="0" smtClean="0"/>
          </a:p>
          <a:p>
            <a:pPr algn="r" rtl="1"/>
            <a:endParaRPr lang="en-GB" dirty="0"/>
          </a:p>
        </p:txBody>
      </p:sp>
    </p:spTree>
    <p:extLst>
      <p:ext uri="{BB962C8B-B14F-4D97-AF65-F5344CB8AC3E}">
        <p14:creationId xmlns:p14="http://schemas.microsoft.com/office/powerpoint/2010/main" val="1696442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الرصيد</a:t>
            </a:r>
            <a:endParaRPr lang="en-GB" dirty="0"/>
          </a:p>
        </p:txBody>
      </p:sp>
      <p:sp>
        <p:nvSpPr>
          <p:cNvPr id="3" name="Content Placeholder 2"/>
          <p:cNvSpPr>
            <a:spLocks noGrp="1"/>
          </p:cNvSpPr>
          <p:nvPr>
            <p:ph idx="1"/>
          </p:nvPr>
        </p:nvSpPr>
        <p:spPr/>
        <p:txBody>
          <a:bodyPr/>
          <a:lstStyle/>
          <a:p>
            <a:pPr algn="r" rtl="1"/>
            <a:r>
              <a:rPr lang="ar-IQ" dirty="0" smtClean="0"/>
              <a:t>س من هو الشخص الملزم بتوفير الرصيد؟</a:t>
            </a:r>
          </a:p>
          <a:p>
            <a:pPr algn="r" rtl="1"/>
            <a:r>
              <a:rPr lang="ar-IQ" dirty="0" smtClean="0"/>
              <a:t>ج الساحب والساحب الظاهر (الوكيل بالعمولة) في علاقته بالمظهرين.</a:t>
            </a:r>
          </a:p>
          <a:p>
            <a:pPr algn="r" rtl="1"/>
            <a:r>
              <a:rPr lang="ar-IQ" dirty="0" smtClean="0"/>
              <a:t>س ما هو اثر عدم وجود الرصيد كلا او جزءا علىقدرة الحامل المهمل على الرجوع على الملتزمين الصرفيين؟</a:t>
            </a:r>
          </a:p>
          <a:p>
            <a:pPr algn="r" rtl="1"/>
            <a:r>
              <a:rPr lang="ar-IQ" dirty="0" smtClean="0"/>
              <a:t>س ما هي حدود مسؤولية المصرف الذي يمتنع عن وفاء قيمة الصك او يعطي بيانا كاذبا عن حقيقة وجوده او كفايته؟</a:t>
            </a:r>
          </a:p>
          <a:p>
            <a:pPr algn="r" rtl="1"/>
            <a:r>
              <a:rPr lang="ar-IQ" dirty="0" smtClean="0"/>
              <a:t>س علل السبب الذي من اجله جرم القانون اعطاء صك بدون فقط دون سائر الاوراق التجارية الاخرى؟</a:t>
            </a:r>
          </a:p>
          <a:p>
            <a:pPr algn="r" rtl="1"/>
            <a:r>
              <a:rPr lang="ar-IQ" dirty="0" smtClean="0"/>
              <a:t>الرغبة في تدعيم الثقة به من خلال ضمان وفاءه ومحاولة تقريبه بالاوراق النقدية.</a:t>
            </a:r>
            <a:endParaRPr lang="en-GB" dirty="0"/>
          </a:p>
        </p:txBody>
      </p:sp>
    </p:spTree>
    <p:extLst>
      <p:ext uri="{BB962C8B-B14F-4D97-AF65-F5344CB8AC3E}">
        <p14:creationId xmlns:p14="http://schemas.microsoft.com/office/powerpoint/2010/main" val="10470345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اولا: سحب الاحتجاج</a:t>
            </a:r>
            <a:endParaRPr lang="en-GB" dirty="0"/>
          </a:p>
        </p:txBody>
      </p:sp>
      <p:sp>
        <p:nvSpPr>
          <p:cNvPr id="3" name="Content Placeholder 2"/>
          <p:cNvSpPr>
            <a:spLocks noGrp="1"/>
          </p:cNvSpPr>
          <p:nvPr>
            <p:ph idx="1"/>
          </p:nvPr>
        </p:nvSpPr>
        <p:spPr/>
        <p:txBody>
          <a:bodyPr>
            <a:normAutofit/>
          </a:bodyPr>
          <a:lstStyle/>
          <a:p>
            <a:pPr algn="r" rtl="1"/>
            <a:r>
              <a:rPr lang="ar-IQ" dirty="0" smtClean="0"/>
              <a:t>س ما هو ميعاد عمل الاحتجاج؟</a:t>
            </a:r>
          </a:p>
          <a:p>
            <a:pPr algn="r" rtl="1"/>
            <a:r>
              <a:rPr lang="ar-IQ" dirty="0"/>
              <a:t>يجب اثبات الامتناع عن الوفاء </a:t>
            </a:r>
            <a:r>
              <a:rPr lang="ar-IQ" dirty="0" smtClean="0"/>
              <a:t>قبل </a:t>
            </a:r>
            <a:r>
              <a:rPr lang="ar-IQ" dirty="0"/>
              <a:t>انقضاء </a:t>
            </a:r>
            <a:r>
              <a:rPr lang="ar-IQ" dirty="0" smtClean="0"/>
              <a:t>ميعاد التقديم</a:t>
            </a:r>
            <a:r>
              <a:rPr lang="ar-IQ" dirty="0"/>
              <a:t>. فاذ وقع التقديم في آخر يوم من هذا الميعاد جاز اثبات الامتناع عن الوفاء في يوم العمل التالي </a:t>
            </a:r>
            <a:r>
              <a:rPr lang="ar-IQ" dirty="0" smtClean="0"/>
              <a:t>له (م 170).</a:t>
            </a:r>
          </a:p>
          <a:p>
            <a:pPr algn="r" rtl="1"/>
            <a:r>
              <a:rPr lang="ar-IQ" dirty="0" smtClean="0"/>
              <a:t>س ما هوالاثر الذي يترتب على عدم تقديم الحامل للصك في مواعيد التقديم او عمل الاحتجاج؟</a:t>
            </a:r>
          </a:p>
          <a:p>
            <a:pPr algn="r" rtl="1"/>
            <a:r>
              <a:rPr lang="ar-IQ" dirty="0" smtClean="0"/>
              <a:t>ج يسقط حقه في الرجوع على جميع الملتزمين الصرفيين عدا الساحب الا اذا اثبت الاخير انه قد قدم </a:t>
            </a:r>
            <a:r>
              <a:rPr lang="ar-IQ" dirty="0"/>
              <a:t>مقابل الوفاء وبقي هذا المقابل موجوداً عند المسحوب عليه حتى انقضاء </a:t>
            </a:r>
            <a:r>
              <a:rPr lang="ar-IQ" dirty="0" smtClean="0"/>
              <a:t>ميعاد تقديم </a:t>
            </a:r>
            <a:r>
              <a:rPr lang="ar-IQ" dirty="0"/>
              <a:t>الشيك ثم زال المقابل بفعل غير منسوب الى </a:t>
            </a:r>
            <a:r>
              <a:rPr lang="ar-IQ" dirty="0" smtClean="0"/>
              <a:t>الساحب (م172).</a:t>
            </a:r>
            <a:endParaRPr lang="ar-IQ" dirty="0"/>
          </a:p>
          <a:p>
            <a:pPr algn="r" rtl="1"/>
            <a:endParaRPr lang="en-GB" dirty="0"/>
          </a:p>
        </p:txBody>
      </p:sp>
    </p:spTree>
    <p:extLst>
      <p:ext uri="{BB962C8B-B14F-4D97-AF65-F5344CB8AC3E}">
        <p14:creationId xmlns:p14="http://schemas.microsoft.com/office/powerpoint/2010/main" val="42091974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اولا: توجيه احتجاج</a:t>
            </a:r>
            <a:endParaRPr lang="en-GB" dirty="0"/>
          </a:p>
        </p:txBody>
      </p:sp>
      <p:sp>
        <p:nvSpPr>
          <p:cNvPr id="3" name="Content Placeholder 2"/>
          <p:cNvSpPr>
            <a:spLocks noGrp="1"/>
          </p:cNvSpPr>
          <p:nvPr>
            <p:ph idx="1"/>
          </p:nvPr>
        </p:nvSpPr>
        <p:spPr/>
        <p:txBody>
          <a:bodyPr/>
          <a:lstStyle/>
          <a:p>
            <a:pPr algn="r" rtl="1"/>
            <a:r>
              <a:rPr lang="ar-IQ" dirty="0" smtClean="0"/>
              <a:t>ما هي الاستثناءات الواردة على عمل الاحتجاج؟</a:t>
            </a:r>
          </a:p>
          <a:p>
            <a:pPr algn="r" rtl="1"/>
            <a:r>
              <a:rPr lang="ar-IQ" dirty="0" smtClean="0"/>
              <a:t>ج 1- يجوز </a:t>
            </a:r>
            <a:r>
              <a:rPr lang="ar-IQ" dirty="0"/>
              <a:t>عوضاً عن الاحتجاج اثبات الامتناع عن الوفاء ببيان صادر من المسحوب</a:t>
            </a:r>
          </a:p>
          <a:p>
            <a:pPr algn="r" rtl="1"/>
            <a:r>
              <a:rPr lang="ar-IQ" dirty="0"/>
              <a:t>عليه مع </a:t>
            </a:r>
            <a:r>
              <a:rPr lang="ar-IQ" dirty="0" smtClean="0"/>
              <a:t>ذكر </a:t>
            </a:r>
            <a:r>
              <a:rPr lang="ar-IQ" dirty="0"/>
              <a:t>يوم تقديم </a:t>
            </a:r>
            <a:r>
              <a:rPr lang="ar-IQ" dirty="0" smtClean="0"/>
              <a:t>الشيك ويعرف باستشهاد عدم الوفاء. </a:t>
            </a:r>
            <a:r>
              <a:rPr lang="ar-IQ" dirty="0"/>
              <a:t>ويجب ان يكون البيان مؤرخاً ومكتوباً على الشيك ذاته</a:t>
            </a:r>
            <a:r>
              <a:rPr lang="ar-IQ" dirty="0" smtClean="0"/>
              <a:t>.</a:t>
            </a:r>
          </a:p>
          <a:p>
            <a:pPr algn="r" rtl="1"/>
            <a:r>
              <a:rPr lang="ar-IQ" dirty="0" smtClean="0"/>
              <a:t>2- استمرار القوة القاهرة مدة تزيد عن مدة ال 15 يوما محسوبة من تاريخ اخطار الحامل من تلقى منه الصك.</a:t>
            </a:r>
          </a:p>
          <a:p>
            <a:pPr algn="r" rtl="1"/>
            <a:r>
              <a:rPr lang="ar-IQ" dirty="0" smtClean="0"/>
              <a:t>3- وجود شرط يعفى بمقتضاه الحامل من عمل الاحتجاج.</a:t>
            </a:r>
            <a:endParaRPr lang="en-GB" dirty="0"/>
          </a:p>
        </p:txBody>
      </p:sp>
    </p:spTree>
    <p:extLst>
      <p:ext uri="{BB962C8B-B14F-4D97-AF65-F5344CB8AC3E}">
        <p14:creationId xmlns:p14="http://schemas.microsoft.com/office/powerpoint/2010/main" val="11233568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الرجوع</a:t>
            </a:r>
            <a:endParaRPr lang="en-GB" dirty="0"/>
          </a:p>
        </p:txBody>
      </p:sp>
      <p:sp>
        <p:nvSpPr>
          <p:cNvPr id="3" name="Content Placeholder 2"/>
          <p:cNvSpPr>
            <a:spLocks noGrp="1"/>
          </p:cNvSpPr>
          <p:nvPr>
            <p:ph idx="1"/>
          </p:nvPr>
        </p:nvSpPr>
        <p:spPr/>
        <p:txBody>
          <a:bodyPr/>
          <a:lstStyle/>
          <a:p>
            <a:pPr algn="r" rtl="1"/>
            <a:r>
              <a:rPr lang="ar-IQ" dirty="0" smtClean="0"/>
              <a:t>س وضح كيفية رجوع الحامل على بقية الملتزمين الصرفيين؟</a:t>
            </a:r>
          </a:p>
          <a:p>
            <a:pPr algn="r" rtl="1"/>
            <a:r>
              <a:rPr lang="ar-IQ" dirty="0" smtClean="0"/>
              <a:t>ج يحق له الرجوع عليهم مجتمعين (على وجه التضامن)او منفردين ورجوعه على احدهم لا تعفيه من الرجوع على الباقين.</a:t>
            </a:r>
            <a:endParaRPr lang="en-GB" dirty="0"/>
          </a:p>
        </p:txBody>
      </p:sp>
    </p:spTree>
    <p:extLst>
      <p:ext uri="{BB962C8B-B14F-4D97-AF65-F5344CB8AC3E}">
        <p14:creationId xmlns:p14="http://schemas.microsoft.com/office/powerpoint/2010/main" val="41840753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المعارضة في الوفاء</a:t>
            </a:r>
            <a:endParaRPr lang="en-GB" dirty="0"/>
          </a:p>
        </p:txBody>
      </p:sp>
      <p:sp>
        <p:nvSpPr>
          <p:cNvPr id="3" name="Content Placeholder 2"/>
          <p:cNvSpPr>
            <a:spLocks noGrp="1"/>
          </p:cNvSpPr>
          <p:nvPr>
            <p:ph idx="1"/>
          </p:nvPr>
        </p:nvSpPr>
        <p:spPr/>
        <p:txBody>
          <a:bodyPr/>
          <a:lstStyle/>
          <a:p>
            <a:pPr algn="r" rtl="1"/>
            <a:r>
              <a:rPr lang="ar-IQ" dirty="0" smtClean="0"/>
              <a:t>س هل تجوز المعارضة في الوفاء بقيمة الصك؟</a:t>
            </a:r>
          </a:p>
          <a:p>
            <a:pPr algn="r" rtl="1"/>
            <a:r>
              <a:rPr lang="ar-IQ" dirty="0" smtClean="0">
                <a:solidFill>
                  <a:srgbClr val="FF0000"/>
                </a:solidFill>
              </a:rPr>
              <a:t>القاعدة العامة: </a:t>
            </a:r>
            <a:r>
              <a:rPr lang="ar-IQ" dirty="0" smtClean="0"/>
              <a:t>لا تجوز المعارضة </a:t>
            </a:r>
            <a:r>
              <a:rPr lang="ar-IQ" dirty="0" smtClean="0"/>
              <a:t>في الوغاء ويلتزم </a:t>
            </a:r>
            <a:r>
              <a:rPr lang="ar-IQ" dirty="0"/>
              <a:t>المصرف بصرف </a:t>
            </a:r>
            <a:r>
              <a:rPr lang="ar-IQ" dirty="0" smtClean="0"/>
              <a:t>الصك رغم </a:t>
            </a:r>
            <a:r>
              <a:rPr lang="ar-IQ" dirty="0"/>
              <a:t>معارضة </a:t>
            </a:r>
            <a:r>
              <a:rPr lang="ar-IQ" dirty="0" smtClean="0"/>
              <a:t>الساحب. </a:t>
            </a:r>
            <a:r>
              <a:rPr lang="ar-IQ" dirty="0"/>
              <a:t>وليس للمحكمة ان تأمر بوقف الصرف حتى في حالة قيام دعوى بأصل </a:t>
            </a:r>
            <a:r>
              <a:rPr lang="ar-IQ" dirty="0" smtClean="0"/>
              <a:t>الحق (م 158-ثالثا). واذا </a:t>
            </a:r>
            <a:r>
              <a:rPr lang="ar-IQ" dirty="0"/>
              <a:t>توفي الساحب او فقد اهليته او اعسر بعد انشاء </a:t>
            </a:r>
            <a:r>
              <a:rPr lang="ar-IQ" dirty="0" smtClean="0"/>
              <a:t>الصك فلا </a:t>
            </a:r>
            <a:r>
              <a:rPr lang="ar-IQ" dirty="0"/>
              <a:t>يؤثر ذلك في الاحكام المترتبة عليه مع مراعاة </a:t>
            </a:r>
            <a:r>
              <a:rPr lang="ar-IQ" dirty="0" smtClean="0"/>
              <a:t>الاحكام المنصوص </a:t>
            </a:r>
            <a:r>
              <a:rPr lang="ar-IQ" dirty="0"/>
              <a:t>عليها في قوانين </a:t>
            </a:r>
            <a:r>
              <a:rPr lang="ar-IQ" dirty="0" smtClean="0"/>
              <a:t>الضرائب (م 159 ).</a:t>
            </a:r>
          </a:p>
          <a:p>
            <a:pPr algn="r" rtl="1"/>
            <a:r>
              <a:rPr lang="ar-IQ" dirty="0" smtClean="0">
                <a:solidFill>
                  <a:srgbClr val="FF0000"/>
                </a:solidFill>
              </a:rPr>
              <a:t>الاستثناء</a:t>
            </a:r>
            <a:r>
              <a:rPr lang="ar-IQ" dirty="0" smtClean="0"/>
              <a:t>: تجوز المعارضة في حالتين:1- فقدان الصك.</a:t>
            </a:r>
          </a:p>
          <a:p>
            <a:pPr algn="r" rtl="1"/>
            <a:r>
              <a:rPr lang="ar-IQ" dirty="0" smtClean="0"/>
              <a:t> 2- الحكم على حامله بالاعسار.</a:t>
            </a:r>
          </a:p>
          <a:p>
            <a:pPr algn="r" rtl="1"/>
            <a:endParaRPr lang="en-GB" dirty="0"/>
          </a:p>
        </p:txBody>
      </p:sp>
    </p:spTree>
    <p:extLst>
      <p:ext uri="{BB962C8B-B14F-4D97-AF65-F5344CB8AC3E}">
        <p14:creationId xmlns:p14="http://schemas.microsoft.com/office/powerpoint/2010/main" val="42249905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المعارضة في الوفاء</a:t>
            </a:r>
            <a:endParaRPr lang="en-GB" dirty="0"/>
          </a:p>
        </p:txBody>
      </p:sp>
      <p:sp>
        <p:nvSpPr>
          <p:cNvPr id="3" name="Content Placeholder 2"/>
          <p:cNvSpPr>
            <a:spLocks noGrp="1"/>
          </p:cNvSpPr>
          <p:nvPr>
            <p:ph idx="1"/>
          </p:nvPr>
        </p:nvSpPr>
        <p:spPr/>
        <p:txBody>
          <a:bodyPr/>
          <a:lstStyle/>
          <a:p>
            <a:pPr algn="r" rtl="1"/>
            <a:r>
              <a:rPr lang="ar-IQ" dirty="0" smtClean="0"/>
              <a:t>س ما هي كيفية المعارضة في الوفاء؟</a:t>
            </a:r>
          </a:p>
          <a:p>
            <a:pPr algn="r" rtl="1"/>
            <a:r>
              <a:rPr lang="ar-IQ" dirty="0" smtClean="0"/>
              <a:t>1- اذا كان الصك اسميا و(ليس للامر): لا يثير ذلك اية مخاوف من احتمال ضياعه لانه لا ينتقل الا باتباع احكام حوالة الحق.</a:t>
            </a:r>
          </a:p>
          <a:p>
            <a:pPr algn="r" rtl="1"/>
            <a:r>
              <a:rPr lang="ar-IQ" dirty="0" smtClean="0"/>
              <a:t>2- اذا كان اسميا وان لم يرد فيه انه ليس للامر :- تجوز المعارضه فيه وفقا للالية الاتية:-</a:t>
            </a:r>
          </a:p>
          <a:p>
            <a:pPr algn="r" rtl="1"/>
            <a:r>
              <a:rPr lang="ar-IQ" dirty="0" smtClean="0"/>
              <a:t> ا- اخبار المسحوب عليه بالفقدان.</a:t>
            </a:r>
          </a:p>
          <a:p>
            <a:pPr algn="r" rtl="1"/>
            <a:r>
              <a:rPr lang="ar-IQ" dirty="0" smtClean="0"/>
              <a:t>ب- يمكن طلب الوفاء بمقتضى احد نسخ الصك اذا كان مما يجوز سحب نسخ متعددة.</a:t>
            </a:r>
          </a:p>
          <a:p>
            <a:pPr algn="r" rtl="1"/>
            <a:r>
              <a:rPr lang="ar-IQ" dirty="0" smtClean="0"/>
              <a:t>ج- اذا كان بنسخة واحدة وضاعت للحامل ان يطلب من المحكمة اصدار امر بالوفاء شريطة تقديم كفيل يبقى التزامه قائما لمدة ستة اشهر</a:t>
            </a:r>
            <a:r>
              <a:rPr lang="ar-IQ" dirty="0"/>
              <a:t> اذا لم تحصل خلالها مطالبة او دعوى</a:t>
            </a:r>
            <a:r>
              <a:rPr lang="ar-IQ" dirty="0" smtClean="0"/>
              <a:t>. (م 162)</a:t>
            </a:r>
            <a:endParaRPr lang="en-GB" dirty="0"/>
          </a:p>
        </p:txBody>
      </p:sp>
    </p:spTree>
    <p:extLst>
      <p:ext uri="{BB962C8B-B14F-4D97-AF65-F5344CB8AC3E}">
        <p14:creationId xmlns:p14="http://schemas.microsoft.com/office/powerpoint/2010/main" val="18183165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المعارضة في الوفاء</a:t>
            </a:r>
            <a:endParaRPr lang="en-GB" dirty="0"/>
          </a:p>
        </p:txBody>
      </p:sp>
      <p:sp>
        <p:nvSpPr>
          <p:cNvPr id="3" name="Content Placeholder 2"/>
          <p:cNvSpPr>
            <a:spLocks noGrp="1"/>
          </p:cNvSpPr>
          <p:nvPr>
            <p:ph idx="1"/>
          </p:nvPr>
        </p:nvSpPr>
        <p:spPr/>
        <p:txBody>
          <a:bodyPr>
            <a:normAutofit fontScale="70000" lnSpcReduction="20000"/>
          </a:bodyPr>
          <a:lstStyle/>
          <a:p>
            <a:pPr algn="r" rtl="1"/>
            <a:r>
              <a:rPr lang="ar-IQ" dirty="0" smtClean="0"/>
              <a:t>3- اذا كان الصك لحامله: يزداد الخطر في حالة ضياعه</a:t>
            </a:r>
          </a:p>
          <a:p>
            <a:pPr algn="r" rtl="1"/>
            <a:r>
              <a:rPr lang="ar-IQ" dirty="0" smtClean="0"/>
              <a:t>س ما هي الاجراءات التي يتبعها المعارض؟</a:t>
            </a:r>
          </a:p>
          <a:p>
            <a:pPr algn="r" rtl="1"/>
            <a:r>
              <a:rPr lang="ar-IQ" dirty="0"/>
              <a:t>مادة 163</a:t>
            </a:r>
          </a:p>
          <a:p>
            <a:pPr algn="r" rtl="1"/>
            <a:r>
              <a:rPr lang="ar-IQ" dirty="0"/>
              <a:t>اولا : اذا ضاع </a:t>
            </a:r>
            <a:r>
              <a:rPr lang="ar-IQ" dirty="0" smtClean="0"/>
              <a:t>صك لحامله </a:t>
            </a:r>
            <a:r>
              <a:rPr lang="ar-IQ" dirty="0"/>
              <a:t>او هلك جاز لمالكه ان يعارض لدى المسحوب عليه في الوفاء بقيمته، ويجب ان تشتمل المعارضة</a:t>
            </a:r>
          </a:p>
          <a:p>
            <a:pPr algn="r" rtl="1"/>
            <a:r>
              <a:rPr lang="ar-IQ" dirty="0"/>
              <a:t>على رقم الشيك ومبلغه واسم صاحبه </a:t>
            </a:r>
            <a:r>
              <a:rPr lang="ar-IQ" dirty="0" smtClean="0"/>
              <a:t>وآي </a:t>
            </a:r>
            <a:r>
              <a:rPr lang="ar-IQ" dirty="0"/>
              <a:t>بيان اخر يساعد على التعرف عليه والظروف التي احاطت بضياعه او </a:t>
            </a:r>
            <a:r>
              <a:rPr lang="ar-IQ" dirty="0" smtClean="0"/>
              <a:t>هلاكه</a:t>
            </a:r>
            <a:r>
              <a:rPr lang="ar-IQ" dirty="0"/>
              <a:t>. واذا</a:t>
            </a:r>
          </a:p>
          <a:p>
            <a:pPr algn="r" rtl="1"/>
            <a:r>
              <a:rPr lang="ar-IQ" dirty="0"/>
              <a:t>تعذر تقديم بعض هذه البيانات وجب </a:t>
            </a:r>
            <a:r>
              <a:rPr lang="ar-IQ" dirty="0" smtClean="0"/>
              <a:t>ذكر </a:t>
            </a:r>
            <a:r>
              <a:rPr lang="ar-IQ" dirty="0"/>
              <a:t>اسباب ذلك. واذا لم يكن للمعارض مقام في العراق وجب ان يعين مقاماً مختاراً فيه.</a:t>
            </a:r>
          </a:p>
          <a:p>
            <a:pPr algn="r" rtl="1"/>
            <a:r>
              <a:rPr lang="ar-IQ" dirty="0"/>
              <a:t>ثانيا : متى تلقى المسحوب عليه المعارضة وجب عليه الامتناع عن الوفاء بقيمة </a:t>
            </a:r>
            <a:r>
              <a:rPr lang="ar-IQ" dirty="0" smtClean="0"/>
              <a:t>الصك لحائزه </a:t>
            </a:r>
            <a:r>
              <a:rPr lang="ar-IQ" dirty="0"/>
              <a:t>وتجنيب مقابل وفاء الصك </a:t>
            </a:r>
            <a:r>
              <a:rPr lang="ar-IQ" dirty="0" smtClean="0"/>
              <a:t>الى</a:t>
            </a:r>
            <a:endParaRPr lang="ar-IQ" dirty="0"/>
          </a:p>
          <a:p>
            <a:pPr algn="r" rtl="1"/>
            <a:r>
              <a:rPr lang="ar-IQ" dirty="0"/>
              <a:t>ان يفصل في امره.</a:t>
            </a:r>
          </a:p>
          <a:p>
            <a:pPr algn="r" rtl="1"/>
            <a:r>
              <a:rPr lang="ar-IQ" dirty="0"/>
              <a:t>ثالثا : يقوم المسحوب عليه على نفقة المعارض بنشر رقم الصك </a:t>
            </a:r>
            <a:r>
              <a:rPr lang="ar-IQ" dirty="0" smtClean="0"/>
              <a:t>المفقود </a:t>
            </a:r>
            <a:r>
              <a:rPr lang="ar-IQ" dirty="0"/>
              <a:t>او الهالك ومبلغه واسم الساحب واسم المعارض</a:t>
            </a:r>
          </a:p>
          <a:p>
            <a:pPr algn="r" rtl="1"/>
            <a:r>
              <a:rPr lang="ar-IQ" dirty="0"/>
              <a:t>وعنوانه في احدى الصحف اليومية ويكون باطلا </a:t>
            </a:r>
            <a:r>
              <a:rPr lang="ar-IQ" dirty="0" smtClean="0"/>
              <a:t>كل تصرف </a:t>
            </a:r>
            <a:r>
              <a:rPr lang="ar-IQ" dirty="0"/>
              <a:t>يقع على الصك </a:t>
            </a:r>
            <a:r>
              <a:rPr lang="ar-IQ" dirty="0" smtClean="0"/>
              <a:t>بعد </a:t>
            </a:r>
            <a:r>
              <a:rPr lang="ar-IQ" dirty="0"/>
              <a:t>تاريخ هذا النشر.</a:t>
            </a:r>
            <a:endParaRPr lang="en-GB" dirty="0"/>
          </a:p>
        </p:txBody>
      </p:sp>
    </p:spTree>
    <p:extLst>
      <p:ext uri="{BB962C8B-B14F-4D97-AF65-F5344CB8AC3E}">
        <p14:creationId xmlns:p14="http://schemas.microsoft.com/office/powerpoint/2010/main" val="6608504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المعارضة في الوفاء</a:t>
            </a:r>
            <a:endParaRPr lang="en-GB" dirty="0"/>
          </a:p>
        </p:txBody>
      </p:sp>
      <p:sp>
        <p:nvSpPr>
          <p:cNvPr id="3" name="Content Placeholder 2"/>
          <p:cNvSpPr>
            <a:spLocks noGrp="1"/>
          </p:cNvSpPr>
          <p:nvPr>
            <p:ph idx="1"/>
          </p:nvPr>
        </p:nvSpPr>
        <p:spPr/>
        <p:txBody>
          <a:bodyPr>
            <a:normAutofit fontScale="70000" lnSpcReduction="20000"/>
          </a:bodyPr>
          <a:lstStyle/>
          <a:p>
            <a:pPr algn="r" rtl="1"/>
            <a:r>
              <a:rPr lang="ar-IQ" dirty="0" smtClean="0"/>
              <a:t>س ما هي الاجراءات التي ينبغي ان يتبعها حائز الصك؟</a:t>
            </a:r>
          </a:p>
          <a:p>
            <a:pPr algn="r" rtl="1"/>
            <a:r>
              <a:rPr lang="ar-IQ" dirty="0" smtClean="0"/>
              <a:t>المادة </a:t>
            </a:r>
            <a:r>
              <a:rPr lang="ar-IQ" dirty="0"/>
              <a:t>164</a:t>
            </a:r>
          </a:p>
          <a:p>
            <a:pPr algn="r" rtl="1"/>
            <a:r>
              <a:rPr lang="ar-IQ" dirty="0"/>
              <a:t>اولا : يجوز لحائز </a:t>
            </a:r>
            <a:r>
              <a:rPr lang="ar-IQ" dirty="0" smtClean="0"/>
              <a:t>الصك المشار </a:t>
            </a:r>
            <a:r>
              <a:rPr lang="ar-IQ" dirty="0"/>
              <a:t>اليه في المادة ( 163 ) من هذا القانون ان ينازع لدى المسحوب عليه في المعارضة. وعلى</a:t>
            </a:r>
          </a:p>
          <a:p>
            <a:pPr algn="r" rtl="1"/>
            <a:r>
              <a:rPr lang="ar-IQ" dirty="0"/>
              <a:t>المسحوب عليه ان يتسلم منه الصك </a:t>
            </a:r>
            <a:r>
              <a:rPr lang="ar-IQ" dirty="0" smtClean="0"/>
              <a:t>مقابل </a:t>
            </a:r>
            <a:r>
              <a:rPr lang="ar-IQ" dirty="0"/>
              <a:t>ايصال </a:t>
            </a:r>
            <a:r>
              <a:rPr lang="ar-IQ" dirty="0" smtClean="0"/>
              <a:t>ثم </a:t>
            </a:r>
            <a:r>
              <a:rPr lang="ar-IQ" dirty="0"/>
              <a:t>يخطر المعارض برسالة مسجلة باسم حائز الصك </a:t>
            </a:r>
            <a:r>
              <a:rPr lang="ar-IQ" dirty="0" smtClean="0"/>
              <a:t>وعنوانه</a:t>
            </a:r>
            <a:r>
              <a:rPr lang="ar-IQ" dirty="0"/>
              <a:t>.</a:t>
            </a:r>
          </a:p>
          <a:p>
            <a:pPr algn="r" rtl="1"/>
            <a:r>
              <a:rPr lang="ar-IQ" dirty="0"/>
              <a:t>ثانيا : على حائز الصك </a:t>
            </a:r>
            <a:r>
              <a:rPr lang="ar-IQ" dirty="0" smtClean="0"/>
              <a:t>اخطار </a:t>
            </a:r>
            <a:r>
              <a:rPr lang="ar-IQ" dirty="0"/>
              <a:t>المعارض برسالة مسجلة بوجوب رفع دعوى استحقاق الصك </a:t>
            </a:r>
            <a:r>
              <a:rPr lang="ar-IQ" dirty="0" smtClean="0"/>
              <a:t>خلال </a:t>
            </a:r>
            <a:r>
              <a:rPr lang="ar-IQ" dirty="0"/>
              <a:t>ثلاثين يوما من تاريخ</a:t>
            </a:r>
          </a:p>
          <a:p>
            <a:pPr algn="r" rtl="1"/>
            <a:r>
              <a:rPr lang="ar-IQ" dirty="0"/>
              <a:t>تسلمه الاخطار. ويشتمل الاخطار على اسباب حيازة الصك </a:t>
            </a:r>
            <a:r>
              <a:rPr lang="ar-IQ" dirty="0" smtClean="0"/>
              <a:t>وتاريخها</a:t>
            </a:r>
            <a:r>
              <a:rPr lang="ar-IQ" dirty="0"/>
              <a:t>.</a:t>
            </a:r>
          </a:p>
          <a:p>
            <a:pPr algn="r" rtl="1"/>
            <a:r>
              <a:rPr lang="ar-IQ" dirty="0"/>
              <a:t>ثالثا : اذا لم يرفع المعارض دعوى الاستحقاق خلال </a:t>
            </a:r>
            <a:r>
              <a:rPr lang="ar-IQ" dirty="0" smtClean="0"/>
              <a:t>الميعاد </a:t>
            </a:r>
            <a:r>
              <a:rPr lang="ar-IQ" dirty="0"/>
              <a:t>المنصوص عليه في الفقرة (ثانيا) من هذه المادة وجب على</a:t>
            </a:r>
          </a:p>
          <a:p>
            <a:pPr algn="r" rtl="1"/>
            <a:r>
              <a:rPr lang="ar-IQ" dirty="0"/>
              <a:t>المحكمة بناء على طلب حائز الصك </a:t>
            </a:r>
            <a:r>
              <a:rPr lang="ar-IQ" dirty="0" smtClean="0"/>
              <a:t>بالنسبة </a:t>
            </a:r>
            <a:r>
              <a:rPr lang="ar-IQ" dirty="0"/>
              <a:t>للمسحوب عليه مالكه قانوناً.</a:t>
            </a:r>
          </a:p>
          <a:p>
            <a:pPr algn="r" rtl="1"/>
            <a:r>
              <a:rPr lang="ar-IQ" dirty="0"/>
              <a:t>رابعا : اذا رفع المعارض دعوى استحقاق الصك </a:t>
            </a:r>
            <a:r>
              <a:rPr lang="ar-IQ" dirty="0" smtClean="0"/>
              <a:t>فلا </a:t>
            </a:r>
            <a:r>
              <a:rPr lang="ar-IQ" dirty="0"/>
              <a:t>يجوز للمسحوب عليه ان يدفع قيمته الا لمن يتقدم له من الخصمين بحكم</a:t>
            </a:r>
          </a:p>
          <a:p>
            <a:pPr algn="r" rtl="1"/>
            <a:r>
              <a:rPr lang="ar-IQ" dirty="0" smtClean="0"/>
              <a:t>نهائي </a:t>
            </a:r>
            <a:r>
              <a:rPr lang="ar-IQ" dirty="0" smtClean="0"/>
              <a:t>بملكلية </a:t>
            </a:r>
            <a:r>
              <a:rPr lang="ar-IQ" dirty="0"/>
              <a:t>الصك </a:t>
            </a:r>
            <a:r>
              <a:rPr lang="ar-IQ" dirty="0" smtClean="0"/>
              <a:t>او بتسوية ودية مصدق عليها من الطرفين تقر له بالملكية. وتفصل المحكمة في دعوى الاستحقاق طبقا</a:t>
            </a:r>
          </a:p>
          <a:p>
            <a:pPr algn="r" rtl="1"/>
            <a:r>
              <a:rPr lang="ar-IQ" dirty="0"/>
              <a:t>للاحكام المتعلقة باسترداد المنقول والسند لحامله المنصوص عليه في القانون المدني</a:t>
            </a:r>
            <a:r>
              <a:rPr lang="ar-IQ" dirty="0" smtClean="0"/>
              <a:t>. (م 1163)</a:t>
            </a:r>
            <a:endParaRPr lang="en-GB" dirty="0"/>
          </a:p>
        </p:txBody>
      </p:sp>
    </p:spTree>
    <p:extLst>
      <p:ext uri="{BB962C8B-B14F-4D97-AF65-F5344CB8AC3E}">
        <p14:creationId xmlns:p14="http://schemas.microsoft.com/office/powerpoint/2010/main" val="30193370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المعارضة في الوفاء</a:t>
            </a:r>
            <a:endParaRPr lang="en-GB" dirty="0"/>
          </a:p>
        </p:txBody>
      </p:sp>
      <p:sp>
        <p:nvSpPr>
          <p:cNvPr id="3" name="Content Placeholder 2"/>
          <p:cNvSpPr>
            <a:spLocks noGrp="1"/>
          </p:cNvSpPr>
          <p:nvPr>
            <p:ph idx="1"/>
          </p:nvPr>
        </p:nvSpPr>
        <p:spPr/>
        <p:txBody>
          <a:bodyPr/>
          <a:lstStyle/>
          <a:p>
            <a:pPr algn="r" rtl="1"/>
            <a:r>
              <a:rPr lang="ar-IQ" dirty="0" smtClean="0"/>
              <a:t>المادة </a:t>
            </a:r>
            <a:r>
              <a:rPr lang="ar-IQ" dirty="0"/>
              <a:t>165</a:t>
            </a:r>
          </a:p>
          <a:p>
            <a:pPr algn="r" rtl="1"/>
            <a:r>
              <a:rPr lang="ar-IQ" dirty="0"/>
              <a:t>اولا : اذا انقضت ستة اشهر من تاريخ المعارضة المنصوص عليها في المادة ( 164 ) من هذا القانون دون ان يتقدم </a:t>
            </a:r>
            <a:r>
              <a:rPr lang="ar-IQ" dirty="0" smtClean="0"/>
              <a:t>حائز</a:t>
            </a:r>
            <a:r>
              <a:rPr lang="ar-IQ" dirty="0"/>
              <a:t> </a:t>
            </a:r>
            <a:r>
              <a:rPr lang="ar-IQ" dirty="0" smtClean="0"/>
              <a:t>الصك للمطالبة </a:t>
            </a:r>
            <a:r>
              <a:rPr lang="ar-IQ" dirty="0"/>
              <a:t>بالاداء، جاز للمحكمة بناء على طلب من المعارض ان تقضي له بملكية الصك </a:t>
            </a:r>
            <a:r>
              <a:rPr lang="ar-IQ" dirty="0" smtClean="0"/>
              <a:t>وقبض </a:t>
            </a:r>
            <a:r>
              <a:rPr lang="ar-IQ" dirty="0"/>
              <a:t>قيمته من </a:t>
            </a:r>
            <a:r>
              <a:rPr lang="ar-IQ" dirty="0" smtClean="0"/>
              <a:t>المسحوب عليه</a:t>
            </a:r>
            <a:r>
              <a:rPr lang="ar-IQ" dirty="0"/>
              <a:t>.</a:t>
            </a:r>
          </a:p>
          <a:p>
            <a:pPr algn="r" rtl="1"/>
            <a:r>
              <a:rPr lang="ar-IQ" dirty="0"/>
              <a:t>ثانيا : اذا لم يقدم المعارض الطلب المشار اليه في الفقرة (اولا) من هذه المادة او قدمه ورفضته المحكمة وجب </a:t>
            </a:r>
            <a:r>
              <a:rPr lang="ar-IQ"/>
              <a:t>على </a:t>
            </a:r>
            <a:r>
              <a:rPr lang="ar-IQ" smtClean="0"/>
              <a:t>المسحوب عليه </a:t>
            </a:r>
            <a:r>
              <a:rPr lang="ar-IQ" dirty="0"/>
              <a:t>ان يعيد قيد مقابل الوفاء في جانب الاصول من حساب الساحب.</a:t>
            </a:r>
            <a:endParaRPr lang="en-GB" dirty="0"/>
          </a:p>
        </p:txBody>
      </p:sp>
    </p:spTree>
    <p:extLst>
      <p:ext uri="{BB962C8B-B14F-4D97-AF65-F5344CB8AC3E}">
        <p14:creationId xmlns:p14="http://schemas.microsoft.com/office/powerpoint/2010/main" val="3159390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الرصيد</a:t>
            </a:r>
            <a:endParaRPr lang="en-GB" dirty="0"/>
          </a:p>
        </p:txBody>
      </p:sp>
      <p:sp>
        <p:nvSpPr>
          <p:cNvPr id="3" name="Content Placeholder 2"/>
          <p:cNvSpPr>
            <a:spLocks noGrp="1"/>
          </p:cNvSpPr>
          <p:nvPr>
            <p:ph idx="1"/>
          </p:nvPr>
        </p:nvSpPr>
        <p:spPr/>
        <p:txBody>
          <a:bodyPr>
            <a:normAutofit fontScale="92500"/>
          </a:bodyPr>
          <a:lstStyle/>
          <a:p>
            <a:pPr algn="r" rtl="1"/>
            <a:r>
              <a:rPr lang="ar-IQ" dirty="0" smtClean="0"/>
              <a:t>س وضح بايجاز جريمة اعطاء صك بون رصيد؟</a:t>
            </a:r>
          </a:p>
          <a:p>
            <a:pPr algn="r" rtl="1"/>
            <a:r>
              <a:rPr lang="ar-IQ" dirty="0" smtClean="0"/>
              <a:t>ج تنص م 459 عقوبات المعدل بالقانون رقم (5) لسنة 1993على انه:-</a:t>
            </a:r>
          </a:p>
          <a:p>
            <a:pPr algn="r" rtl="1"/>
            <a:r>
              <a:rPr lang="ar-IQ" dirty="0" smtClean="0"/>
              <a:t>1 – يعاقب </a:t>
            </a:r>
            <a:r>
              <a:rPr lang="ar-IQ" dirty="0" smtClean="0">
                <a:solidFill>
                  <a:srgbClr val="FF0000"/>
                </a:solidFill>
              </a:rPr>
              <a:t>بالحبس مدة لا تقل عن ثلاث سنوات وبغرامة تعادل خمسة اضعاف مبلغ الصك </a:t>
            </a:r>
            <a:r>
              <a:rPr lang="ar-IQ" dirty="0" smtClean="0"/>
              <a:t>على أن لا تقل عن ثلاثة آلاف دينار من </a:t>
            </a:r>
            <a:r>
              <a:rPr lang="ar-IQ" u="sng" dirty="0" smtClean="0">
                <a:solidFill>
                  <a:srgbClr val="FF0000"/>
                </a:solidFill>
              </a:rPr>
              <a:t>أعطى</a:t>
            </a:r>
            <a:r>
              <a:rPr lang="ar-IQ" dirty="0" smtClean="0"/>
              <a:t> </a:t>
            </a:r>
            <a:r>
              <a:rPr lang="ar-IQ" u="sng" dirty="0" smtClean="0">
                <a:solidFill>
                  <a:srgbClr val="FF0000"/>
                </a:solidFill>
              </a:rPr>
              <a:t>بسوء نية </a:t>
            </a:r>
            <a:r>
              <a:rPr lang="ar-IQ" dirty="0" smtClean="0"/>
              <a:t>صكا وهو </a:t>
            </a:r>
            <a:r>
              <a:rPr lang="ar-IQ" u="sng" dirty="0" smtClean="0">
                <a:solidFill>
                  <a:srgbClr val="FF0000"/>
                </a:solidFill>
              </a:rPr>
              <a:t>يعلم بأن ليس له مقابل وفاء كاف قائم وقابل للتصرف فيه</a:t>
            </a:r>
            <a:r>
              <a:rPr lang="ar-IQ" dirty="0" smtClean="0"/>
              <a:t> او </a:t>
            </a:r>
            <a:r>
              <a:rPr lang="ar-IQ" u="sng" dirty="0" smtClean="0">
                <a:solidFill>
                  <a:srgbClr val="FF0000"/>
                </a:solidFill>
              </a:rPr>
              <a:t>استرد بعد اعطائه اياه كل المقابل او بعضه بحيث لا يفي الباقي بقيمته </a:t>
            </a:r>
            <a:r>
              <a:rPr lang="ar-IQ" dirty="0" smtClean="0"/>
              <a:t>أو </a:t>
            </a:r>
            <a:r>
              <a:rPr lang="ar-IQ" u="sng" dirty="0" smtClean="0">
                <a:solidFill>
                  <a:srgbClr val="FF0000"/>
                </a:solidFill>
              </a:rPr>
              <a:t>أمر المسحوب عليه بعدم الدفع أو كان قد تعمد تحريره أو توقيعه بصورة تمنع من صرفه </a:t>
            </a:r>
            <a:r>
              <a:rPr lang="ar-IQ" dirty="0" smtClean="0"/>
              <a:t>.</a:t>
            </a:r>
            <a:br>
              <a:rPr lang="ar-IQ" dirty="0" smtClean="0"/>
            </a:br>
            <a:r>
              <a:rPr lang="ar-IQ" dirty="0" smtClean="0"/>
              <a:t>2 – ويعاقب بالعقوبة ذاتها من </a:t>
            </a:r>
            <a:r>
              <a:rPr lang="ar-IQ" u="sng" dirty="0" smtClean="0">
                <a:solidFill>
                  <a:srgbClr val="FF0000"/>
                </a:solidFill>
              </a:rPr>
              <a:t>ظهر لغيره صكا او سلمه صكا مستحق الدفع لحامله </a:t>
            </a:r>
            <a:r>
              <a:rPr lang="ar-IQ" dirty="0" smtClean="0"/>
              <a:t>وهو </a:t>
            </a:r>
            <a:r>
              <a:rPr lang="ar-IQ" u="sng" dirty="0" smtClean="0">
                <a:solidFill>
                  <a:srgbClr val="FF0000"/>
                </a:solidFill>
              </a:rPr>
              <a:t>يعلم</a:t>
            </a:r>
            <a:r>
              <a:rPr lang="ar-IQ" dirty="0" smtClean="0">
                <a:solidFill>
                  <a:srgbClr val="FF0000"/>
                </a:solidFill>
              </a:rPr>
              <a:t> </a:t>
            </a:r>
            <a:r>
              <a:rPr lang="ar-IQ" dirty="0" smtClean="0"/>
              <a:t>ان </a:t>
            </a:r>
            <a:r>
              <a:rPr lang="ar-IQ" u="sng" dirty="0" smtClean="0">
                <a:solidFill>
                  <a:srgbClr val="FF0000"/>
                </a:solidFill>
              </a:rPr>
              <a:t>ليس له مقابل يفي بكل مبلغه </a:t>
            </a:r>
            <a:r>
              <a:rPr lang="ar-IQ" dirty="0" smtClean="0"/>
              <a:t>.</a:t>
            </a:r>
            <a:br>
              <a:rPr lang="ar-IQ" dirty="0" smtClean="0"/>
            </a:br>
            <a:r>
              <a:rPr lang="ar-IQ" dirty="0" smtClean="0"/>
              <a:t>3 – يعاقب </a:t>
            </a:r>
            <a:r>
              <a:rPr lang="ar-IQ" u="sng" dirty="0" smtClean="0">
                <a:solidFill>
                  <a:srgbClr val="FF0000"/>
                </a:solidFill>
              </a:rPr>
              <a:t>بالسجن المؤقت وبغرامة تعادل عشرة اضعاف قيمة الصك المزور أو المسروق </a:t>
            </a:r>
            <a:r>
              <a:rPr lang="ar-IQ" dirty="0" smtClean="0"/>
              <a:t>على أن لا تقل عن ثلاثة آلاف دينار </a:t>
            </a:r>
            <a:r>
              <a:rPr lang="ar-IQ" u="sng" dirty="0" smtClean="0">
                <a:solidFill>
                  <a:srgbClr val="FF0000"/>
                </a:solidFill>
              </a:rPr>
              <a:t>كل من زور صكا </a:t>
            </a:r>
            <a:r>
              <a:rPr lang="ar-IQ" dirty="0" smtClean="0"/>
              <a:t>أو </a:t>
            </a:r>
            <a:r>
              <a:rPr lang="ar-IQ" u="sng" dirty="0" smtClean="0">
                <a:solidFill>
                  <a:srgbClr val="FF0000"/>
                </a:solidFill>
              </a:rPr>
              <a:t>استخدم صكا مسروقا وهو على علم بذلك. </a:t>
            </a:r>
            <a:endParaRPr lang="en-GB" u="sng" dirty="0">
              <a:solidFill>
                <a:srgbClr val="FF0000"/>
              </a:solidFill>
            </a:endParaRPr>
          </a:p>
        </p:txBody>
      </p:sp>
    </p:spTree>
    <p:extLst>
      <p:ext uri="{BB962C8B-B14F-4D97-AF65-F5344CB8AC3E}">
        <p14:creationId xmlns:p14="http://schemas.microsoft.com/office/powerpoint/2010/main" val="3893349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الرصيد</a:t>
            </a:r>
            <a:endParaRPr lang="en-GB" dirty="0"/>
          </a:p>
        </p:txBody>
      </p:sp>
      <p:sp>
        <p:nvSpPr>
          <p:cNvPr id="3" name="Content Placeholder 2"/>
          <p:cNvSpPr>
            <a:spLocks noGrp="1"/>
          </p:cNvSpPr>
          <p:nvPr>
            <p:ph idx="1"/>
          </p:nvPr>
        </p:nvSpPr>
        <p:spPr/>
        <p:txBody>
          <a:bodyPr>
            <a:normAutofit lnSpcReduction="10000"/>
          </a:bodyPr>
          <a:lstStyle/>
          <a:p>
            <a:pPr algn="r" rtl="1"/>
            <a:r>
              <a:rPr lang="ar-IQ" dirty="0" smtClean="0"/>
              <a:t>س ما هي اركان جريمة اعطاء صك بدون رصيد؟</a:t>
            </a:r>
          </a:p>
          <a:p>
            <a:pPr algn="r" rtl="1"/>
            <a:r>
              <a:rPr lang="ar-IQ" dirty="0" smtClean="0"/>
              <a:t>ج الركن المادي: 1-فعل الاعطاء (تصدير) صك اي وضعه في التداول او  تظهيره او تسليمه يدويا للغير.</a:t>
            </a:r>
          </a:p>
          <a:p>
            <a:pPr algn="r" rtl="1"/>
            <a:r>
              <a:rPr lang="ar-IQ" dirty="0" smtClean="0"/>
              <a:t>2- ينصب الاعطاء على صك مستجمع لشروطه التي نص عليها قانون التجارة.</a:t>
            </a:r>
          </a:p>
          <a:p>
            <a:pPr algn="r" rtl="1"/>
            <a:r>
              <a:rPr lang="ar-IQ" dirty="0" smtClean="0"/>
              <a:t>3- ان يكون رصيد الصك:-</a:t>
            </a:r>
          </a:p>
          <a:p>
            <a:pPr algn="r" rtl="1"/>
            <a:r>
              <a:rPr lang="ar-IQ" dirty="0" smtClean="0"/>
              <a:t>ا- ليس له مقابل وفاء كاف قائم وقابل للتصرف فيه. او </a:t>
            </a:r>
          </a:p>
          <a:p>
            <a:pPr algn="r" rtl="1"/>
            <a:r>
              <a:rPr lang="ar-IQ" dirty="0" smtClean="0"/>
              <a:t>ب- استرد بعد اعطائه اياه كل المقابل او بعضه بحيث لا يفي الباقي بقيمته. أو</a:t>
            </a:r>
          </a:p>
          <a:p>
            <a:pPr algn="r" rtl="1"/>
            <a:r>
              <a:rPr lang="ar-IQ" dirty="0" smtClean="0"/>
              <a:t>ج- أمر المسحوب عليه بعدم الدفع, أو:</a:t>
            </a:r>
          </a:p>
          <a:p>
            <a:pPr algn="r" rtl="1"/>
            <a:r>
              <a:rPr lang="ar-IQ" dirty="0" smtClean="0"/>
              <a:t> د- كان قد تعمد تحريره أو توقيعه بصورة تمنع من صرفه.</a:t>
            </a:r>
            <a:endParaRPr lang="en-GB" dirty="0"/>
          </a:p>
        </p:txBody>
      </p:sp>
    </p:spTree>
    <p:extLst>
      <p:ext uri="{BB962C8B-B14F-4D97-AF65-F5344CB8AC3E}">
        <p14:creationId xmlns:p14="http://schemas.microsoft.com/office/powerpoint/2010/main" val="3027473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الرصيد</a:t>
            </a:r>
            <a:endParaRPr lang="en-GB" dirty="0"/>
          </a:p>
        </p:txBody>
      </p:sp>
      <p:sp>
        <p:nvSpPr>
          <p:cNvPr id="3" name="Content Placeholder 2"/>
          <p:cNvSpPr>
            <a:spLocks noGrp="1"/>
          </p:cNvSpPr>
          <p:nvPr>
            <p:ph idx="1"/>
          </p:nvPr>
        </p:nvSpPr>
        <p:spPr/>
        <p:txBody>
          <a:bodyPr/>
          <a:lstStyle/>
          <a:p>
            <a:pPr algn="r" rtl="1"/>
            <a:r>
              <a:rPr lang="ar-IQ" dirty="0" smtClean="0"/>
              <a:t>الركن المعنوي: القصد الجنائي الذي يتمثل بنية اعطاء صك او تظهيره مع توافر العمل بتعذر حصول حامله على مبلغه كلا او جزءا. وينتفي ان اثبت الحامل جهله بعدم كفاية الرصيد لوفاء قيمة الصك وكان جهله مبنيا على اسباب معقولة.</a:t>
            </a:r>
          </a:p>
          <a:p>
            <a:pPr algn="r" rtl="1"/>
            <a:r>
              <a:rPr lang="ar-IQ" dirty="0" smtClean="0"/>
              <a:t>س ما هي العقوبة المفروضة على مرتكب الجريمة؟</a:t>
            </a:r>
          </a:p>
          <a:p>
            <a:pPr algn="r" rtl="1"/>
            <a:r>
              <a:rPr lang="ar-IQ" dirty="0" smtClean="0"/>
              <a:t>ج</a:t>
            </a:r>
            <a:r>
              <a:rPr lang="ar-IQ" dirty="0"/>
              <a:t> بالحبس مدة لا تقل عن ثلاث سنوات وبغرامة تعادل خمسة اضعاف مبلغ الصك </a:t>
            </a:r>
            <a:r>
              <a:rPr lang="ar-IQ" dirty="0" smtClean="0"/>
              <a:t>على أن لا تقل عن ثلاثة آلاف دينار.</a:t>
            </a:r>
          </a:p>
          <a:p>
            <a:pPr algn="r" rtl="1"/>
            <a:r>
              <a:rPr lang="ar-IQ" dirty="0" smtClean="0"/>
              <a:t>للحامل (المشتكي) ان يطالب باداء مبلغ الصك او الجزء غير المدفوع منه امام المحكمة الجزائية التي تنظر الدعوى الجزائية او امام المحكمة المدنية (م 178).</a:t>
            </a:r>
            <a:endParaRPr lang="en-GB" dirty="0"/>
          </a:p>
        </p:txBody>
      </p:sp>
    </p:spTree>
    <p:extLst>
      <p:ext uri="{BB962C8B-B14F-4D97-AF65-F5344CB8AC3E}">
        <p14:creationId xmlns:p14="http://schemas.microsoft.com/office/powerpoint/2010/main" val="2735645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تداول الصك</a:t>
            </a:r>
            <a:endParaRPr lang="en-GB" dirty="0"/>
          </a:p>
        </p:txBody>
      </p:sp>
      <p:sp>
        <p:nvSpPr>
          <p:cNvPr id="3" name="Content Placeholder 2"/>
          <p:cNvSpPr>
            <a:spLocks noGrp="1"/>
          </p:cNvSpPr>
          <p:nvPr>
            <p:ph idx="1"/>
          </p:nvPr>
        </p:nvSpPr>
        <p:spPr/>
        <p:txBody>
          <a:bodyPr/>
          <a:lstStyle/>
          <a:p>
            <a:pPr algn="r" rtl="1"/>
            <a:r>
              <a:rPr lang="ar-IQ" dirty="0" smtClean="0"/>
              <a:t>س كيف يتم تداول الصك؟</a:t>
            </a:r>
          </a:p>
          <a:p>
            <a:pPr algn="r" rtl="1"/>
            <a:r>
              <a:rPr lang="ar-IQ" dirty="0" smtClean="0"/>
              <a:t>بالتظهير ولو لم ترد فيه عبارة انه للامر او بالمناولة اليدوية اوباتباع احكام حوالة الحق ان وردت  فيه عبارة (ليس للامر).</a:t>
            </a:r>
          </a:p>
          <a:p>
            <a:pPr algn="r" rtl="1"/>
            <a:r>
              <a:rPr lang="ar-IQ" dirty="0" smtClean="0"/>
              <a:t>س لمن يصح تظهير الصك؟</a:t>
            </a:r>
          </a:p>
          <a:p>
            <a:pPr algn="r" rtl="1"/>
            <a:r>
              <a:rPr lang="ar-IQ" dirty="0" smtClean="0"/>
              <a:t>ج لاي شخص او للساحب او لاي ملتزم اخر واذا حصل للمسحوب عليه اعتبر مخالصة، </a:t>
            </a:r>
            <a:r>
              <a:rPr lang="ar-IQ" dirty="0"/>
              <a:t>الا اذا </a:t>
            </a:r>
            <a:r>
              <a:rPr lang="ar-IQ" dirty="0" smtClean="0"/>
              <a:t>كان </a:t>
            </a:r>
            <a:r>
              <a:rPr lang="ar-IQ" dirty="0"/>
              <a:t>للمصرف المسحوب عليه عدة فروع وحصل التظهير </a:t>
            </a:r>
            <a:r>
              <a:rPr lang="ar-IQ" dirty="0" smtClean="0"/>
              <a:t>لفرع غير </a:t>
            </a:r>
            <a:r>
              <a:rPr lang="ar-IQ" dirty="0"/>
              <a:t>الذي سحب عليه الشيك.</a:t>
            </a:r>
            <a:r>
              <a:rPr lang="ar-IQ" dirty="0" smtClean="0"/>
              <a:t>(م 148)</a:t>
            </a:r>
            <a:endParaRPr lang="en-GB" dirty="0"/>
          </a:p>
        </p:txBody>
      </p:sp>
    </p:spTree>
    <p:extLst>
      <p:ext uri="{BB962C8B-B14F-4D97-AF65-F5344CB8AC3E}">
        <p14:creationId xmlns:p14="http://schemas.microsoft.com/office/powerpoint/2010/main" val="361912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تداول الصك</a:t>
            </a:r>
            <a:endParaRPr lang="en-GB" dirty="0"/>
          </a:p>
        </p:txBody>
      </p:sp>
      <p:sp>
        <p:nvSpPr>
          <p:cNvPr id="3" name="Content Placeholder 2"/>
          <p:cNvSpPr>
            <a:spLocks noGrp="1"/>
          </p:cNvSpPr>
          <p:nvPr>
            <p:ph idx="1"/>
          </p:nvPr>
        </p:nvSpPr>
        <p:spPr/>
        <p:txBody>
          <a:bodyPr>
            <a:normAutofit/>
          </a:bodyPr>
          <a:lstStyle/>
          <a:p>
            <a:pPr algn="r" rtl="1"/>
            <a:r>
              <a:rPr lang="ar-IQ" dirty="0" smtClean="0"/>
              <a:t>س ما هي انواع التظهير؟</a:t>
            </a:r>
          </a:p>
          <a:p>
            <a:pPr algn="r" rtl="1"/>
            <a:r>
              <a:rPr lang="ar-IQ" dirty="0" smtClean="0"/>
              <a:t>1- التظهير الناقل للملكية.</a:t>
            </a:r>
          </a:p>
          <a:p>
            <a:pPr algn="r" rtl="1"/>
            <a:r>
              <a:rPr lang="ar-IQ" dirty="0" smtClean="0"/>
              <a:t>مادة </a:t>
            </a:r>
            <a:r>
              <a:rPr lang="ar-IQ" dirty="0"/>
              <a:t>153</a:t>
            </a:r>
          </a:p>
          <a:p>
            <a:pPr algn="r" rtl="1"/>
            <a:r>
              <a:rPr lang="ar-IQ" dirty="0"/>
              <a:t>اولا : التظهير اللاحق للاحتجاج الحاصل بعد انقضاء ميعاد تقديم الشيك لا يترتب عليه الا اثار حوالة الحق.</a:t>
            </a:r>
          </a:p>
          <a:p>
            <a:pPr algn="r" rtl="1"/>
            <a:r>
              <a:rPr lang="ar-IQ" dirty="0"/>
              <a:t>ثانيا : يعتبر التظهير الخالي من التاريخ انه تم قبل الاحتجاج او قبل انقضاء ميعاد تقديمه ما لم يثبت غير ذلك.</a:t>
            </a:r>
          </a:p>
          <a:p>
            <a:pPr algn="r" rtl="1"/>
            <a:r>
              <a:rPr lang="ar-IQ" dirty="0"/>
              <a:t>ثالثا : لا يجوز تقديم تواريخ التظهير، فاذا حصل اعتبر تزويراً</a:t>
            </a:r>
            <a:r>
              <a:rPr lang="ar-IQ" dirty="0" smtClean="0"/>
              <a:t>.</a:t>
            </a:r>
          </a:p>
        </p:txBody>
      </p:sp>
    </p:spTree>
    <p:extLst>
      <p:ext uri="{BB962C8B-B14F-4D97-AF65-F5344CB8AC3E}">
        <p14:creationId xmlns:p14="http://schemas.microsoft.com/office/powerpoint/2010/main" val="1692655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تداول الصك</a:t>
            </a:r>
            <a:endParaRPr lang="en-GB" dirty="0"/>
          </a:p>
        </p:txBody>
      </p:sp>
      <p:sp>
        <p:nvSpPr>
          <p:cNvPr id="3" name="Content Placeholder 2"/>
          <p:cNvSpPr>
            <a:spLocks noGrp="1"/>
          </p:cNvSpPr>
          <p:nvPr>
            <p:ph idx="1"/>
          </p:nvPr>
        </p:nvSpPr>
        <p:spPr/>
        <p:txBody>
          <a:bodyPr/>
          <a:lstStyle/>
          <a:p>
            <a:pPr algn="r" rtl="1"/>
            <a:r>
              <a:rPr lang="ar-IQ" dirty="0" smtClean="0"/>
              <a:t>2- التظهير التوكيلي ويجوز ان يقع للمسحوب عليه ان كان للحامل حساب لديه.</a:t>
            </a:r>
          </a:p>
          <a:p>
            <a:pPr algn="r" rtl="1"/>
            <a:r>
              <a:rPr lang="ar-IQ" dirty="0" smtClean="0"/>
              <a:t>3- التظهير التوثيقي (يندر وقوعه عملا بالنظرلعدم وجود اجل للوفاء بمبلغ الصك).</a:t>
            </a:r>
            <a:endParaRPr lang="en-GB" dirty="0" smtClean="0"/>
          </a:p>
          <a:p>
            <a:pPr algn="r" rtl="1"/>
            <a:endParaRPr lang="en-GB" dirty="0"/>
          </a:p>
        </p:txBody>
      </p:sp>
    </p:spTree>
    <p:extLst>
      <p:ext uri="{BB962C8B-B14F-4D97-AF65-F5344CB8AC3E}">
        <p14:creationId xmlns:p14="http://schemas.microsoft.com/office/powerpoint/2010/main" val="2949490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ضمان الصك </a:t>
            </a:r>
            <a:endParaRPr lang="en-GB" dirty="0"/>
          </a:p>
        </p:txBody>
      </p:sp>
      <p:sp>
        <p:nvSpPr>
          <p:cNvPr id="3" name="Content Placeholder 2"/>
          <p:cNvSpPr>
            <a:spLocks noGrp="1"/>
          </p:cNvSpPr>
          <p:nvPr>
            <p:ph idx="1"/>
          </p:nvPr>
        </p:nvSpPr>
        <p:spPr/>
        <p:txBody>
          <a:bodyPr/>
          <a:lstStyle/>
          <a:p>
            <a:pPr algn="r" rtl="1"/>
            <a:r>
              <a:rPr lang="ar-IQ" dirty="0" smtClean="0"/>
              <a:t>س من هم الاشخاص الذين يحق لهم ضمان الوفاء بمبلغ الصك؟</a:t>
            </a:r>
          </a:p>
          <a:p>
            <a:pPr algn="r" rtl="1"/>
            <a:r>
              <a:rPr lang="ar-IQ" dirty="0" smtClean="0"/>
              <a:t>ج اي شخص عدا المسحوب عليه سواء كان اجنبيا عنه او احد الملتزمين. ويصح الضمان بمبلغ الصك كليا او جزئيا.</a:t>
            </a:r>
            <a:endParaRPr lang="en-GB" dirty="0"/>
          </a:p>
        </p:txBody>
      </p:sp>
    </p:spTree>
    <p:extLst>
      <p:ext uri="{BB962C8B-B14F-4D97-AF65-F5344CB8AC3E}">
        <p14:creationId xmlns:p14="http://schemas.microsoft.com/office/powerpoint/2010/main" val="1548112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TotalTime>
  <Words>2533</Words>
  <Application>Microsoft Office PowerPoint</Application>
  <PresentationFormat>Widescreen</PresentationFormat>
  <Paragraphs>159</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Times New Roman</vt:lpstr>
      <vt:lpstr>Office Theme</vt:lpstr>
      <vt:lpstr>الرصيد</vt:lpstr>
      <vt:lpstr>الرصيد</vt:lpstr>
      <vt:lpstr>الرصيد</vt:lpstr>
      <vt:lpstr>الرصيد</vt:lpstr>
      <vt:lpstr>الرصيد</vt:lpstr>
      <vt:lpstr>تداول الصك</vt:lpstr>
      <vt:lpstr>تداول الصك</vt:lpstr>
      <vt:lpstr>تداول الصك</vt:lpstr>
      <vt:lpstr>ضمان الصك </vt:lpstr>
      <vt:lpstr>احكام الوفاء بمبلغ الصك</vt:lpstr>
      <vt:lpstr>احكام الوفاء بمبلغ الصك</vt:lpstr>
      <vt:lpstr>احكام الوفاء بمبلغ الصك</vt:lpstr>
      <vt:lpstr>احكام الوفاء بمبلغ الصك</vt:lpstr>
      <vt:lpstr>احكام الوفاء بمبلغ الصك</vt:lpstr>
      <vt:lpstr>شروط صحة الوفاء</vt:lpstr>
      <vt:lpstr>شروط صحة الوفاء</vt:lpstr>
      <vt:lpstr>شروط صحة الوفاء</vt:lpstr>
      <vt:lpstr>شروط صحة الوفاء</vt:lpstr>
      <vt:lpstr>احكام الامتناع عن الوفاء والرجوع</vt:lpstr>
      <vt:lpstr>اولا: سحب الاحتجاج</vt:lpstr>
      <vt:lpstr>اولا: توجيه احتجاج</vt:lpstr>
      <vt:lpstr>الرجوع</vt:lpstr>
      <vt:lpstr>المعارضة في الوفاء</vt:lpstr>
      <vt:lpstr>المعارضة في الوفاء</vt:lpstr>
      <vt:lpstr>المعارضة في الوفاء</vt:lpstr>
      <vt:lpstr>المعارضة في الوفاء</vt:lpstr>
      <vt:lpstr>المعارضة في الوفاء</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الرصيد</dc:title>
  <dc:creator>R</dc:creator>
  <cp:lastModifiedBy>DR.Ahmed Saker 2O14</cp:lastModifiedBy>
  <cp:revision>30</cp:revision>
  <dcterms:created xsi:type="dcterms:W3CDTF">2018-03-23T14:27:32Z</dcterms:created>
  <dcterms:modified xsi:type="dcterms:W3CDTF">2018-04-17T06:10:39Z</dcterms:modified>
</cp:coreProperties>
</file>