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B927B5A-C83E-439B-BC22-564319792B20}" type="datetimeFigureOut">
              <a:rPr lang="en-GB" smtClean="0"/>
              <a:t>2018-03-12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972311-E723-4335-99D5-E6095974442C}" type="slidenum">
              <a:rPr lang="en-GB" smtClean="0"/>
              <a:t>‹#›</a:t>
            </a:fld>
            <a:endParaRPr lang="en-GB"/>
          </a:p>
        </p:txBody>
      </p:sp>
    </p:spTree>
    <p:extLst>
      <p:ext uri="{BB962C8B-B14F-4D97-AF65-F5344CB8AC3E}">
        <p14:creationId xmlns:p14="http://schemas.microsoft.com/office/powerpoint/2010/main" val="1743700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927B5A-C83E-439B-BC22-564319792B20}" type="datetimeFigureOut">
              <a:rPr lang="en-GB" smtClean="0"/>
              <a:t>2018-03-12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972311-E723-4335-99D5-E6095974442C}" type="slidenum">
              <a:rPr lang="en-GB" smtClean="0"/>
              <a:t>‹#›</a:t>
            </a:fld>
            <a:endParaRPr lang="en-GB"/>
          </a:p>
        </p:txBody>
      </p:sp>
    </p:spTree>
    <p:extLst>
      <p:ext uri="{BB962C8B-B14F-4D97-AF65-F5344CB8AC3E}">
        <p14:creationId xmlns:p14="http://schemas.microsoft.com/office/powerpoint/2010/main" val="4244315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927B5A-C83E-439B-BC22-564319792B20}" type="datetimeFigureOut">
              <a:rPr lang="en-GB" smtClean="0"/>
              <a:t>2018-03-12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972311-E723-4335-99D5-E6095974442C}" type="slidenum">
              <a:rPr lang="en-GB" smtClean="0"/>
              <a:t>‹#›</a:t>
            </a:fld>
            <a:endParaRPr lang="en-GB"/>
          </a:p>
        </p:txBody>
      </p:sp>
    </p:spTree>
    <p:extLst>
      <p:ext uri="{BB962C8B-B14F-4D97-AF65-F5344CB8AC3E}">
        <p14:creationId xmlns:p14="http://schemas.microsoft.com/office/powerpoint/2010/main" val="1522423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927B5A-C83E-439B-BC22-564319792B20}" type="datetimeFigureOut">
              <a:rPr lang="en-GB" smtClean="0"/>
              <a:t>2018-03-12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972311-E723-4335-99D5-E6095974442C}" type="slidenum">
              <a:rPr lang="en-GB" smtClean="0"/>
              <a:t>‹#›</a:t>
            </a:fld>
            <a:endParaRPr lang="en-GB"/>
          </a:p>
        </p:txBody>
      </p:sp>
    </p:spTree>
    <p:extLst>
      <p:ext uri="{BB962C8B-B14F-4D97-AF65-F5344CB8AC3E}">
        <p14:creationId xmlns:p14="http://schemas.microsoft.com/office/powerpoint/2010/main" val="3222206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927B5A-C83E-439B-BC22-564319792B20}" type="datetimeFigureOut">
              <a:rPr lang="en-GB" smtClean="0"/>
              <a:t>2018-03-12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972311-E723-4335-99D5-E6095974442C}" type="slidenum">
              <a:rPr lang="en-GB" smtClean="0"/>
              <a:t>‹#›</a:t>
            </a:fld>
            <a:endParaRPr lang="en-GB"/>
          </a:p>
        </p:txBody>
      </p:sp>
    </p:spTree>
    <p:extLst>
      <p:ext uri="{BB962C8B-B14F-4D97-AF65-F5344CB8AC3E}">
        <p14:creationId xmlns:p14="http://schemas.microsoft.com/office/powerpoint/2010/main" val="659764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B927B5A-C83E-439B-BC22-564319792B20}" type="datetimeFigureOut">
              <a:rPr lang="en-GB" smtClean="0"/>
              <a:t>2018-03-12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972311-E723-4335-99D5-E6095974442C}" type="slidenum">
              <a:rPr lang="en-GB" smtClean="0"/>
              <a:t>‹#›</a:t>
            </a:fld>
            <a:endParaRPr lang="en-GB"/>
          </a:p>
        </p:txBody>
      </p:sp>
    </p:spTree>
    <p:extLst>
      <p:ext uri="{BB962C8B-B14F-4D97-AF65-F5344CB8AC3E}">
        <p14:creationId xmlns:p14="http://schemas.microsoft.com/office/powerpoint/2010/main" val="1892522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B927B5A-C83E-439B-BC22-564319792B20}" type="datetimeFigureOut">
              <a:rPr lang="en-GB" smtClean="0"/>
              <a:t>2018-03-12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8972311-E723-4335-99D5-E6095974442C}" type="slidenum">
              <a:rPr lang="en-GB" smtClean="0"/>
              <a:t>‹#›</a:t>
            </a:fld>
            <a:endParaRPr lang="en-GB"/>
          </a:p>
        </p:txBody>
      </p:sp>
    </p:spTree>
    <p:extLst>
      <p:ext uri="{BB962C8B-B14F-4D97-AF65-F5344CB8AC3E}">
        <p14:creationId xmlns:p14="http://schemas.microsoft.com/office/powerpoint/2010/main" val="3546063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B927B5A-C83E-439B-BC22-564319792B20}" type="datetimeFigureOut">
              <a:rPr lang="en-GB" smtClean="0"/>
              <a:t>2018-03-12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8972311-E723-4335-99D5-E6095974442C}" type="slidenum">
              <a:rPr lang="en-GB" smtClean="0"/>
              <a:t>‹#›</a:t>
            </a:fld>
            <a:endParaRPr lang="en-GB"/>
          </a:p>
        </p:txBody>
      </p:sp>
    </p:spTree>
    <p:extLst>
      <p:ext uri="{BB962C8B-B14F-4D97-AF65-F5344CB8AC3E}">
        <p14:creationId xmlns:p14="http://schemas.microsoft.com/office/powerpoint/2010/main" val="3634087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927B5A-C83E-439B-BC22-564319792B20}" type="datetimeFigureOut">
              <a:rPr lang="en-GB" smtClean="0"/>
              <a:t>2018-03-12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8972311-E723-4335-99D5-E6095974442C}" type="slidenum">
              <a:rPr lang="en-GB" smtClean="0"/>
              <a:t>‹#›</a:t>
            </a:fld>
            <a:endParaRPr lang="en-GB"/>
          </a:p>
        </p:txBody>
      </p:sp>
    </p:spTree>
    <p:extLst>
      <p:ext uri="{BB962C8B-B14F-4D97-AF65-F5344CB8AC3E}">
        <p14:creationId xmlns:p14="http://schemas.microsoft.com/office/powerpoint/2010/main" val="4152786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927B5A-C83E-439B-BC22-564319792B20}" type="datetimeFigureOut">
              <a:rPr lang="en-GB" smtClean="0"/>
              <a:t>2018-03-12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972311-E723-4335-99D5-E6095974442C}" type="slidenum">
              <a:rPr lang="en-GB" smtClean="0"/>
              <a:t>‹#›</a:t>
            </a:fld>
            <a:endParaRPr lang="en-GB"/>
          </a:p>
        </p:txBody>
      </p:sp>
    </p:spTree>
    <p:extLst>
      <p:ext uri="{BB962C8B-B14F-4D97-AF65-F5344CB8AC3E}">
        <p14:creationId xmlns:p14="http://schemas.microsoft.com/office/powerpoint/2010/main" val="2607100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927B5A-C83E-439B-BC22-564319792B20}" type="datetimeFigureOut">
              <a:rPr lang="en-GB" smtClean="0"/>
              <a:t>2018-03-12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972311-E723-4335-99D5-E6095974442C}" type="slidenum">
              <a:rPr lang="en-GB" smtClean="0"/>
              <a:t>‹#›</a:t>
            </a:fld>
            <a:endParaRPr lang="en-GB"/>
          </a:p>
        </p:txBody>
      </p:sp>
    </p:spTree>
    <p:extLst>
      <p:ext uri="{BB962C8B-B14F-4D97-AF65-F5344CB8AC3E}">
        <p14:creationId xmlns:p14="http://schemas.microsoft.com/office/powerpoint/2010/main" val="1632551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927B5A-C83E-439B-BC22-564319792B20}" type="datetimeFigureOut">
              <a:rPr lang="en-GB" smtClean="0"/>
              <a:t>2018-03-12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972311-E723-4335-99D5-E6095974442C}" type="slidenum">
              <a:rPr lang="en-GB" smtClean="0"/>
              <a:t>‹#›</a:t>
            </a:fld>
            <a:endParaRPr lang="en-GB"/>
          </a:p>
        </p:txBody>
      </p:sp>
    </p:spTree>
    <p:extLst>
      <p:ext uri="{BB962C8B-B14F-4D97-AF65-F5344CB8AC3E}">
        <p14:creationId xmlns:p14="http://schemas.microsoft.com/office/powerpoint/2010/main" val="1922533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6182" y="-1277937"/>
            <a:ext cx="9144000" cy="2387600"/>
          </a:xfrm>
        </p:spPr>
        <p:txBody>
          <a:bodyPr/>
          <a:lstStyle/>
          <a:p>
            <a:r>
              <a:rPr lang="ar-IQ" dirty="0" smtClean="0"/>
              <a:t>الرجوع</a:t>
            </a:r>
            <a:endParaRPr lang="en-GB" dirty="0"/>
          </a:p>
        </p:txBody>
      </p:sp>
      <p:sp>
        <p:nvSpPr>
          <p:cNvPr id="3" name="Subtitle 2"/>
          <p:cNvSpPr>
            <a:spLocks noGrp="1"/>
          </p:cNvSpPr>
          <p:nvPr>
            <p:ph type="subTitle" idx="1"/>
          </p:nvPr>
        </p:nvSpPr>
        <p:spPr>
          <a:xfrm>
            <a:off x="1423554" y="1606982"/>
            <a:ext cx="8953499" cy="5001635"/>
          </a:xfrm>
        </p:spPr>
        <p:txBody>
          <a:bodyPr>
            <a:normAutofit/>
          </a:bodyPr>
          <a:lstStyle/>
          <a:p>
            <a:pPr algn="r" rtl="1"/>
            <a:r>
              <a:rPr lang="ar-IQ" sz="3200" b="1" dirty="0" smtClean="0"/>
              <a:t>س/ متى يحق للحامل الرجوع على الملتزمين الصرفيين؟</a:t>
            </a:r>
          </a:p>
          <a:p>
            <a:pPr algn="r" rtl="1"/>
            <a:r>
              <a:rPr lang="ar-IQ" sz="3200" dirty="0" smtClean="0"/>
              <a:t>ج/1- عند الامتناع الكلي او الجزئي عن القبول.</a:t>
            </a:r>
          </a:p>
          <a:p>
            <a:pPr algn="r" rtl="1"/>
            <a:r>
              <a:rPr lang="ar-IQ" sz="3200" dirty="0" smtClean="0"/>
              <a:t>2- عند امتناع المسحوب عليه عن الوفاء الكلي او الجزئي.</a:t>
            </a:r>
          </a:p>
          <a:p>
            <a:pPr algn="r" rtl="1"/>
            <a:r>
              <a:rPr lang="ar-IQ" sz="3200" b="1" dirty="0" smtClean="0"/>
              <a:t>س/ ما هي اجراءات الرجوع على الملتزم الصرفي؟</a:t>
            </a:r>
          </a:p>
          <a:p>
            <a:pPr algn="r" rtl="1"/>
            <a:r>
              <a:rPr lang="ar-IQ" sz="3200" dirty="0" smtClean="0"/>
              <a:t>ج/ ا- عمل احتجاج.</a:t>
            </a:r>
          </a:p>
          <a:p>
            <a:pPr algn="r" rtl="1"/>
            <a:r>
              <a:rPr lang="ar-IQ" sz="3200" dirty="0" smtClean="0"/>
              <a:t>2- توجيه اخطار لمن تلقى الحامل السفتجة منه واخطار الساحب.</a:t>
            </a:r>
            <a:endParaRPr lang="ar-IQ" sz="3200" dirty="0"/>
          </a:p>
          <a:p>
            <a:pPr algn="r" rtl="1"/>
            <a:endParaRPr lang="ar-IQ" sz="3200" dirty="0" smtClean="0"/>
          </a:p>
          <a:p>
            <a:pPr algn="r" rtl="1"/>
            <a:endParaRPr lang="ar-IQ" sz="3200" dirty="0"/>
          </a:p>
          <a:p>
            <a:pPr algn="r" rtl="1"/>
            <a:endParaRPr lang="en-GB" sz="3200" dirty="0"/>
          </a:p>
        </p:txBody>
      </p:sp>
    </p:spTree>
    <p:extLst>
      <p:ext uri="{BB962C8B-B14F-4D97-AF65-F5344CB8AC3E}">
        <p14:creationId xmlns:p14="http://schemas.microsoft.com/office/powerpoint/2010/main" val="2426640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
            </a:r>
            <a:br>
              <a:rPr lang="en-GB" dirty="0"/>
            </a:br>
            <a:r>
              <a:rPr lang="ar-IQ" dirty="0" smtClean="0"/>
              <a:t>ثانيا</a:t>
            </a:r>
            <a:r>
              <a:rPr lang="ar-IQ" dirty="0"/>
              <a:t>: المطالبة القضائية</a:t>
            </a:r>
            <a:endParaRPr lang="en-GB" dirty="0"/>
          </a:p>
        </p:txBody>
      </p:sp>
      <p:sp>
        <p:nvSpPr>
          <p:cNvPr id="3" name="Content Placeholder 2"/>
          <p:cNvSpPr>
            <a:spLocks noGrp="1"/>
          </p:cNvSpPr>
          <p:nvPr>
            <p:ph idx="1"/>
          </p:nvPr>
        </p:nvSpPr>
        <p:spPr/>
        <p:txBody>
          <a:bodyPr/>
          <a:lstStyle/>
          <a:p>
            <a:pPr algn="r" rtl="1"/>
            <a:r>
              <a:rPr lang="ar-IQ" dirty="0" smtClean="0"/>
              <a:t>س/ ما هي الضمانات التي قررها القانون لنجاح الحامل في استرداد مبلغ الحوالة؟</a:t>
            </a:r>
          </a:p>
          <a:p>
            <a:pPr algn="r" rtl="1"/>
            <a:r>
              <a:rPr lang="ar-IQ" dirty="0" smtClean="0"/>
              <a:t>طلب ايقاع الحجز الاحتياطي على الملتزم الصرفي من مسحوب عليه قابل او ساحب او مظهر او ضامن احتياطي شريطة سحب احتجاج عدم القبول او الوفاء ولو تضمنت الحوالة شرط الرجوع بلا مصاريف(م 113).</a:t>
            </a:r>
          </a:p>
          <a:p>
            <a:pPr algn="r" rtl="1"/>
            <a:r>
              <a:rPr lang="ar-IQ" dirty="0" smtClean="0"/>
              <a:t>س/ وضح الفرق بين الحجز الاحتياطي الوارد في م 113 تجارة والحجز </a:t>
            </a:r>
            <a:r>
              <a:rPr lang="ar-IQ" dirty="0"/>
              <a:t>الاحتياطي الوارد في </a:t>
            </a:r>
            <a:r>
              <a:rPr lang="ar-IQ" dirty="0" smtClean="0"/>
              <a:t>قانون المرافعات المدنية؟ ج/ ان</a:t>
            </a:r>
            <a:r>
              <a:rPr lang="ar-IQ" dirty="0"/>
              <a:t> الحجز الاحتياطي الوارد في م </a:t>
            </a:r>
            <a:r>
              <a:rPr lang="ar-IQ" dirty="0" smtClean="0"/>
              <a:t>113:</a:t>
            </a:r>
          </a:p>
          <a:p>
            <a:pPr algn="r" rtl="1"/>
            <a:r>
              <a:rPr lang="ar-IQ" dirty="0" smtClean="0"/>
              <a:t>1- يسري على منقولات الملتزم دون عقاراته.</a:t>
            </a:r>
          </a:p>
          <a:p>
            <a:pPr algn="r" rtl="1"/>
            <a:r>
              <a:rPr lang="ar-IQ" dirty="0" smtClean="0"/>
              <a:t>2- لا يتطلب تقديم طالب الحجز كفالة تضمن الضرر الذي سيلحق بالمدين لو ثبت عدم صحة ادعاء الاول. وذلك كله خلافا لاحكام </a:t>
            </a:r>
            <a:r>
              <a:rPr lang="ar-IQ" dirty="0"/>
              <a:t>قانون المرافعات المدنية</a:t>
            </a:r>
            <a:endParaRPr lang="ar-IQ" dirty="0" smtClean="0"/>
          </a:p>
          <a:p>
            <a:pPr algn="r" rtl="1"/>
            <a:endParaRPr lang="ar-IQ" dirty="0" smtClean="0"/>
          </a:p>
          <a:p>
            <a:pPr algn="r" rtl="1"/>
            <a:endParaRPr lang="en-GB" dirty="0"/>
          </a:p>
        </p:txBody>
      </p:sp>
      <p:sp>
        <p:nvSpPr>
          <p:cNvPr id="4" name="Rectangle 3"/>
          <p:cNvSpPr/>
          <p:nvPr/>
        </p:nvSpPr>
        <p:spPr>
          <a:xfrm>
            <a:off x="5150869" y="3244334"/>
            <a:ext cx="1890261" cy="369332"/>
          </a:xfrm>
          <a:prstGeom prst="rect">
            <a:avLst/>
          </a:prstGeom>
        </p:spPr>
        <p:txBody>
          <a:bodyPr wrap="none">
            <a:spAutoFit/>
          </a:bodyPr>
          <a:lstStyle/>
          <a:p>
            <a:r>
              <a:rPr lang="ar-IQ" dirty="0"/>
              <a:t>قانون المرافعات المدنية</a:t>
            </a:r>
            <a:endParaRPr lang="en-GB" dirty="0"/>
          </a:p>
        </p:txBody>
      </p:sp>
    </p:spTree>
    <p:extLst>
      <p:ext uri="{BB962C8B-B14F-4D97-AF65-F5344CB8AC3E}">
        <p14:creationId xmlns:p14="http://schemas.microsoft.com/office/powerpoint/2010/main" val="2535035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ثانيا: المطالبة القضائية</a:t>
            </a:r>
            <a:endParaRPr lang="en-GB" dirty="0"/>
          </a:p>
        </p:txBody>
      </p:sp>
      <p:sp>
        <p:nvSpPr>
          <p:cNvPr id="3" name="Content Placeholder 2"/>
          <p:cNvSpPr>
            <a:spLocks noGrp="1"/>
          </p:cNvSpPr>
          <p:nvPr>
            <p:ph idx="1"/>
          </p:nvPr>
        </p:nvSpPr>
        <p:spPr/>
        <p:txBody>
          <a:bodyPr/>
          <a:lstStyle/>
          <a:p>
            <a:pPr algn="r" rtl="1"/>
            <a:r>
              <a:rPr lang="ar-IQ" dirty="0" smtClean="0"/>
              <a:t>ما الحكم لو كان الحامل ممنوعا من عمل الاحتجاج؟</a:t>
            </a:r>
          </a:p>
          <a:p>
            <a:pPr algn="r" rtl="1"/>
            <a:r>
              <a:rPr lang="ar-IQ" dirty="0" smtClean="0"/>
              <a:t>ج/ يستطيع ايقاع الحجز استنادا الى قانون المرافعات المدنية.</a:t>
            </a:r>
          </a:p>
          <a:p>
            <a:pPr algn="r" rtl="1"/>
            <a:r>
              <a:rPr lang="ar-IQ" dirty="0" smtClean="0"/>
              <a:t>س/ هل يستطيع الحامل الزام المدين الصرفي اداء مبلغ الحوالة دون اللجوء الى القضاء؟</a:t>
            </a:r>
          </a:p>
          <a:p>
            <a:pPr algn="r" rtl="1"/>
            <a:r>
              <a:rPr lang="ar-IQ" dirty="0" smtClean="0"/>
              <a:t>ج/ نعم من خلال التنفيذ على الحوالة بصفتها ورقة تجارية تقبل التنفيذ في دوائر التنفيذ بدون استصدار حكم بذلك من القضاء (م 14/ا من قانون التنفيذ).</a:t>
            </a:r>
          </a:p>
          <a:p>
            <a:pPr algn="r" rtl="1"/>
            <a:endParaRPr lang="en-GB" dirty="0"/>
          </a:p>
        </p:txBody>
      </p:sp>
    </p:spTree>
    <p:extLst>
      <p:ext uri="{BB962C8B-B14F-4D97-AF65-F5344CB8AC3E}">
        <p14:creationId xmlns:p14="http://schemas.microsoft.com/office/powerpoint/2010/main" val="3754964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الرجوع</a:t>
            </a:r>
            <a:endParaRPr lang="en-GB" dirty="0"/>
          </a:p>
        </p:txBody>
      </p:sp>
      <p:sp>
        <p:nvSpPr>
          <p:cNvPr id="3" name="Content Placeholder 2"/>
          <p:cNvSpPr>
            <a:spLocks noGrp="1"/>
          </p:cNvSpPr>
          <p:nvPr>
            <p:ph idx="1"/>
          </p:nvPr>
        </p:nvSpPr>
        <p:spPr/>
        <p:txBody>
          <a:bodyPr/>
          <a:lstStyle/>
          <a:p>
            <a:pPr algn="r" rtl="1"/>
            <a:r>
              <a:rPr lang="ar-IQ" dirty="0" smtClean="0"/>
              <a:t>س/ ما هي الاحوال التي يسقط فيها حق الحامل في الرجوع على الملتزمين الصرفيين؟</a:t>
            </a:r>
          </a:p>
          <a:p>
            <a:pPr algn="r" rtl="1"/>
            <a:r>
              <a:rPr lang="ar-IQ" dirty="0" smtClean="0"/>
              <a:t>1- عدم تقديم الحوالة مستحقة الدفع لدى الاطلاع او بعد مضي مدة معينة من الاطلاع في الموعد المحدد قانونا (سنة قابلة للتمديد او التقصير بمقتضى شرط).</a:t>
            </a:r>
          </a:p>
          <a:p>
            <a:pPr algn="r" rtl="1"/>
            <a:r>
              <a:rPr lang="ar-IQ" dirty="0" smtClean="0"/>
              <a:t>2- عدم سحب </a:t>
            </a:r>
            <a:r>
              <a:rPr lang="ar-IQ" dirty="0"/>
              <a:t>احتجاج عدم القبول في الحوالة مستحقة الدفع </a:t>
            </a:r>
            <a:r>
              <a:rPr lang="ar-IQ" dirty="0" smtClean="0"/>
              <a:t>بعد </a:t>
            </a:r>
            <a:r>
              <a:rPr lang="ar-IQ" dirty="0"/>
              <a:t>مضي مدة معينة </a:t>
            </a:r>
            <a:r>
              <a:rPr lang="ar-IQ" dirty="0" smtClean="0"/>
              <a:t>من الاطلاع او في الموعد المحدد للتقديم للقبول بمقتضى شرط مفروض من احد الملتزمين الصرفيين.</a:t>
            </a:r>
            <a:br>
              <a:rPr lang="ar-IQ" dirty="0" smtClean="0"/>
            </a:br>
            <a:r>
              <a:rPr lang="ar-IQ" dirty="0" smtClean="0"/>
              <a:t>3- عدم </a:t>
            </a:r>
            <a:r>
              <a:rPr lang="ar-IQ" dirty="0"/>
              <a:t>سحب احتجاج عدم </a:t>
            </a:r>
            <a:r>
              <a:rPr lang="ar-IQ" dirty="0" smtClean="0"/>
              <a:t>الوفاء في المواعيد المحددة لذلك (يومي العمل التاليين لميعاد الاستحقاق).</a:t>
            </a:r>
          </a:p>
          <a:p>
            <a:pPr algn="r" rtl="1"/>
            <a:r>
              <a:rPr lang="ar-IQ" dirty="0" smtClean="0"/>
              <a:t>4- عدم تقديم الحوالة للوفاء في المواعيد المقررة لذلك عند وجود شرط الرجوع بدون مصاريف.</a:t>
            </a:r>
            <a:endParaRPr lang="en-GB" dirty="0"/>
          </a:p>
        </p:txBody>
      </p:sp>
    </p:spTree>
    <p:extLst>
      <p:ext uri="{BB962C8B-B14F-4D97-AF65-F5344CB8AC3E}">
        <p14:creationId xmlns:p14="http://schemas.microsoft.com/office/powerpoint/2010/main" val="21310990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سقوط حق الحامل في الرجوع </a:t>
            </a:r>
            <a:endParaRPr lang="en-GB" dirty="0"/>
          </a:p>
        </p:txBody>
      </p:sp>
      <p:sp>
        <p:nvSpPr>
          <p:cNvPr id="3" name="Content Placeholder 2"/>
          <p:cNvSpPr>
            <a:spLocks noGrp="1"/>
          </p:cNvSpPr>
          <p:nvPr>
            <p:ph idx="1"/>
          </p:nvPr>
        </p:nvSpPr>
        <p:spPr/>
        <p:txBody>
          <a:bodyPr/>
          <a:lstStyle/>
          <a:p>
            <a:pPr algn="r" rtl="1"/>
            <a:r>
              <a:rPr lang="ar-IQ" b="1" dirty="0" smtClean="0"/>
              <a:t>س/ ما هي الحالات التي لا يسقط فيها حق الحامل في الرجوع رغم تحقق احد حالات السقوطالواردة في م 111؟</a:t>
            </a:r>
            <a:r>
              <a:rPr lang="ar-IQ" dirty="0" smtClean="0"/>
              <a:t/>
            </a:r>
            <a:br>
              <a:rPr lang="ar-IQ" dirty="0" smtClean="0"/>
            </a:br>
            <a:r>
              <a:rPr lang="ar-IQ" dirty="0" smtClean="0"/>
              <a:t>ج/ لا يسقط حق الحامل في الرجوع في حالة:</a:t>
            </a:r>
          </a:p>
          <a:p>
            <a:pPr algn="r" rtl="1"/>
            <a:r>
              <a:rPr lang="ar-IQ" dirty="0" smtClean="0"/>
              <a:t>1- اذا اثبت الحامل المهمل ان الساحب </a:t>
            </a:r>
            <a:r>
              <a:rPr lang="ar-IQ" b="1" dirty="0" smtClean="0">
                <a:solidFill>
                  <a:srgbClr val="FF0000"/>
                </a:solidFill>
              </a:rPr>
              <a:t>لم يوجد مقابل الوفاء</a:t>
            </a:r>
            <a:r>
              <a:rPr lang="ar-IQ" dirty="0" smtClean="0"/>
              <a:t>.</a:t>
            </a:r>
            <a:br>
              <a:rPr lang="ar-IQ" dirty="0" smtClean="0"/>
            </a:br>
            <a:r>
              <a:rPr lang="ar-IQ" dirty="0" smtClean="0"/>
              <a:t>2- لا يسقط حق الحامل بالرجوع على المسحوب عليه القابل لانه بقبوله </a:t>
            </a:r>
            <a:r>
              <a:rPr lang="ar-IQ" b="1" dirty="0" smtClean="0">
                <a:solidFill>
                  <a:srgbClr val="FF0000"/>
                </a:solidFill>
              </a:rPr>
              <a:t>اصبح ملزما بصفة شخصيا</a:t>
            </a:r>
            <a:r>
              <a:rPr lang="ar-IQ" dirty="0" smtClean="0">
                <a:solidFill>
                  <a:srgbClr val="FF0000"/>
                </a:solidFill>
              </a:rPr>
              <a:t> </a:t>
            </a:r>
            <a:r>
              <a:rPr lang="ar-IQ" dirty="0" smtClean="0"/>
              <a:t>باداء قيمة الحوالة.</a:t>
            </a:r>
          </a:p>
        </p:txBody>
      </p:sp>
    </p:spTree>
    <p:extLst>
      <p:ext uri="{BB962C8B-B14F-4D97-AF65-F5344CB8AC3E}">
        <p14:creationId xmlns:p14="http://schemas.microsoft.com/office/powerpoint/2010/main" val="3199631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سقوط حق الحامل</a:t>
            </a:r>
            <a:endParaRPr lang="en-GB" dirty="0"/>
          </a:p>
        </p:txBody>
      </p:sp>
      <p:sp>
        <p:nvSpPr>
          <p:cNvPr id="3" name="Content Placeholder 2"/>
          <p:cNvSpPr>
            <a:spLocks noGrp="1"/>
          </p:cNvSpPr>
          <p:nvPr>
            <p:ph idx="1"/>
          </p:nvPr>
        </p:nvSpPr>
        <p:spPr/>
        <p:txBody>
          <a:bodyPr/>
          <a:lstStyle/>
          <a:p>
            <a:pPr algn="r" rtl="1"/>
            <a:r>
              <a:rPr lang="ar-IQ" dirty="0" smtClean="0"/>
              <a:t>س</a:t>
            </a:r>
            <a:r>
              <a:rPr lang="ar-IQ" dirty="0"/>
              <a:t>/ ما هي طبيعة سقوط حق الحامل؟</a:t>
            </a:r>
          </a:p>
          <a:p>
            <a:pPr algn="r" rtl="1"/>
            <a:r>
              <a:rPr lang="ar-IQ" dirty="0"/>
              <a:t>1- </a:t>
            </a:r>
            <a:r>
              <a:rPr lang="ar-IQ" dirty="0" smtClean="0"/>
              <a:t>دفع موضوعي يمكن ايراده في اية مرحلة كانت عليها الدعوى.</a:t>
            </a:r>
          </a:p>
          <a:p>
            <a:pPr algn="r" rtl="1"/>
            <a:r>
              <a:rPr lang="ar-IQ" dirty="0" smtClean="0"/>
              <a:t>2- لا تقف مدة السقوط ولا تنقطع.</a:t>
            </a:r>
          </a:p>
          <a:p>
            <a:pPr algn="r" rtl="1"/>
            <a:r>
              <a:rPr lang="ar-IQ" dirty="0" smtClean="0"/>
              <a:t>3- لا يحتاج من تمسك به الى اثبات ان ضررا ما اصابه.</a:t>
            </a:r>
            <a:br>
              <a:rPr lang="ar-IQ" dirty="0" smtClean="0"/>
            </a:br>
            <a:endParaRPr lang="ar-IQ" dirty="0" smtClean="0"/>
          </a:p>
          <a:p>
            <a:pPr algn="r" rtl="1"/>
            <a:r>
              <a:rPr lang="ar-IQ" dirty="0" smtClean="0"/>
              <a:t>س/ هل يستطيع الملتزم الصرفي الذي ادى مبلغ الحوالة عن جهل بتحقق احد اسباب السقوط ان يسترد ما دفعه؟</a:t>
            </a:r>
          </a:p>
          <a:p>
            <a:pPr algn="r" rtl="1"/>
            <a:r>
              <a:rPr lang="ar-IQ" dirty="0" smtClean="0"/>
              <a:t>ج/ كلا لان </a:t>
            </a:r>
            <a:r>
              <a:rPr lang="ar-IQ" smtClean="0"/>
              <a:t>ما دفعه يعد  واجبا </a:t>
            </a:r>
            <a:r>
              <a:rPr lang="ar-IQ" dirty="0" smtClean="0"/>
              <a:t>في ذمته وهو ليس اثراء بدون سبب.</a:t>
            </a:r>
            <a:endParaRPr lang="en-GB" dirty="0"/>
          </a:p>
          <a:p>
            <a:pPr algn="r" rtl="1"/>
            <a:endParaRPr lang="en-GB" dirty="0"/>
          </a:p>
        </p:txBody>
      </p:sp>
    </p:spTree>
    <p:extLst>
      <p:ext uri="{BB962C8B-B14F-4D97-AF65-F5344CB8AC3E}">
        <p14:creationId xmlns:p14="http://schemas.microsoft.com/office/powerpoint/2010/main" val="1877769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الرجوع</a:t>
            </a:r>
            <a:br>
              <a:rPr lang="ar-IQ" dirty="0" smtClean="0"/>
            </a:br>
            <a:r>
              <a:rPr lang="ar-IQ" dirty="0" smtClean="0"/>
              <a:t>ا- عمل الاحتجاج</a:t>
            </a:r>
            <a:endParaRPr lang="en-GB" dirty="0"/>
          </a:p>
        </p:txBody>
      </p:sp>
      <p:sp>
        <p:nvSpPr>
          <p:cNvPr id="3" name="Content Placeholder 2"/>
          <p:cNvSpPr>
            <a:spLocks noGrp="1"/>
          </p:cNvSpPr>
          <p:nvPr>
            <p:ph idx="1"/>
          </p:nvPr>
        </p:nvSpPr>
        <p:spPr/>
        <p:txBody>
          <a:bodyPr>
            <a:normAutofit lnSpcReduction="10000"/>
          </a:bodyPr>
          <a:lstStyle/>
          <a:p>
            <a:pPr algn="r" rtl="1"/>
            <a:r>
              <a:rPr lang="ar-IQ" b="1" dirty="0" smtClean="0"/>
              <a:t>س/ وضح المقصود بالاحتجاج؟</a:t>
            </a:r>
          </a:p>
          <a:p>
            <a:pPr algn="r" rtl="1"/>
            <a:r>
              <a:rPr lang="ar-IQ" b="1" dirty="0" smtClean="0"/>
              <a:t>س/ من هي الجهة التي تتولى اجراءه وما هي مندرجاته والى من يوجه؟</a:t>
            </a:r>
          </a:p>
          <a:p>
            <a:pPr algn="r" rtl="1"/>
            <a:r>
              <a:rPr lang="ar-IQ" b="1" dirty="0" smtClean="0"/>
              <a:t>س/ ما هو ميعاد عمل الاحتجاج؟ (م 103/ثالثا)؟</a:t>
            </a:r>
          </a:p>
          <a:p>
            <a:pPr algn="r" rtl="1"/>
            <a:r>
              <a:rPr lang="ar-IQ" b="1" dirty="0" smtClean="0"/>
              <a:t>س/ ما هي الحالات التي يعفى فيها الحامل من عمل الاحتجاج؟</a:t>
            </a:r>
          </a:p>
          <a:p>
            <a:pPr algn="r" rtl="1"/>
            <a:r>
              <a:rPr lang="ar-IQ" dirty="0" smtClean="0"/>
              <a:t>1- عمل احتجاج عدم القبول (م 103/رابعا)</a:t>
            </a:r>
          </a:p>
          <a:p>
            <a:pPr algn="r" rtl="1"/>
            <a:r>
              <a:rPr lang="ar-IQ" dirty="0" smtClean="0"/>
              <a:t>2- الحكم باعسار المسحوب عليه سواء كان قابلا او غي قابل للحوالة او اعسار الساحب في حوالة غير ممكنة القبول (103م /سادسا).</a:t>
            </a:r>
          </a:p>
          <a:p>
            <a:pPr algn="r" rtl="1"/>
            <a:r>
              <a:rPr lang="ar-IQ" dirty="0" smtClean="0"/>
              <a:t>3- استمرار القوة القاهرة لمدة تزيد عن ثلاثين يوما (م 112).</a:t>
            </a:r>
          </a:p>
          <a:p>
            <a:pPr algn="r" rtl="1"/>
            <a:r>
              <a:rPr lang="ar-IQ" dirty="0" smtClean="0"/>
              <a:t>4- وجود شرط في الحوالة يعفي الحامل من عمل الاحتجاج.</a:t>
            </a:r>
          </a:p>
          <a:p>
            <a:pPr algn="r" rtl="1"/>
            <a:endParaRPr lang="ar-IQ" dirty="0" smtClean="0"/>
          </a:p>
          <a:p>
            <a:pPr algn="r" rtl="1"/>
            <a:endParaRPr lang="en-GB" dirty="0"/>
          </a:p>
        </p:txBody>
      </p:sp>
    </p:spTree>
    <p:extLst>
      <p:ext uri="{BB962C8B-B14F-4D97-AF65-F5344CB8AC3E}">
        <p14:creationId xmlns:p14="http://schemas.microsoft.com/office/powerpoint/2010/main" val="1005146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الرجوع</a:t>
            </a:r>
            <a:br>
              <a:rPr lang="ar-IQ" dirty="0" smtClean="0"/>
            </a:br>
            <a:r>
              <a:rPr lang="ar-IQ" dirty="0"/>
              <a:t>ب</a:t>
            </a:r>
            <a:r>
              <a:rPr lang="ar-IQ" dirty="0" smtClean="0"/>
              <a:t>- توجيه اخطار</a:t>
            </a:r>
            <a:endParaRPr lang="en-GB" dirty="0"/>
          </a:p>
        </p:txBody>
      </p:sp>
      <p:sp>
        <p:nvSpPr>
          <p:cNvPr id="3" name="Content Placeholder 2"/>
          <p:cNvSpPr>
            <a:spLocks noGrp="1"/>
          </p:cNvSpPr>
          <p:nvPr>
            <p:ph idx="1"/>
          </p:nvPr>
        </p:nvSpPr>
        <p:spPr/>
        <p:txBody>
          <a:bodyPr/>
          <a:lstStyle/>
          <a:p>
            <a:pPr algn="r" rtl="1"/>
            <a:r>
              <a:rPr lang="ar-IQ" b="1" dirty="0" smtClean="0"/>
              <a:t> س /ما هي الغاية من توجيه الاخطار؟</a:t>
            </a:r>
          </a:p>
          <a:p>
            <a:pPr algn="r" rtl="1"/>
            <a:r>
              <a:rPr lang="ar-IQ" b="1" dirty="0" smtClean="0"/>
              <a:t>س/ من هم الاشخاص الذين يتوجب على الحامل اخطارهم؟</a:t>
            </a:r>
          </a:p>
          <a:p>
            <a:pPr algn="r" rtl="1"/>
            <a:r>
              <a:rPr lang="ar-IQ" b="1" dirty="0" smtClean="0"/>
              <a:t>س/ ما هي مواعيد توجيه الاخطار؟</a:t>
            </a:r>
            <a:endParaRPr lang="en-GB" b="1" dirty="0"/>
          </a:p>
        </p:txBody>
      </p:sp>
    </p:spTree>
    <p:extLst>
      <p:ext uri="{BB962C8B-B14F-4D97-AF65-F5344CB8AC3E}">
        <p14:creationId xmlns:p14="http://schemas.microsoft.com/office/powerpoint/2010/main" val="876324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ب-توجيه اخطار</a:t>
            </a:r>
            <a:endParaRPr lang="en-GB" dirty="0"/>
          </a:p>
        </p:txBody>
      </p:sp>
      <p:sp>
        <p:nvSpPr>
          <p:cNvPr id="3" name="Content Placeholder 2"/>
          <p:cNvSpPr>
            <a:spLocks noGrp="1"/>
          </p:cNvSpPr>
          <p:nvPr>
            <p:ph idx="1"/>
          </p:nvPr>
        </p:nvSpPr>
        <p:spPr/>
        <p:txBody>
          <a:bodyPr/>
          <a:lstStyle/>
          <a:p>
            <a:pPr algn="r" rtl="1"/>
            <a:r>
              <a:rPr lang="ar-IQ" dirty="0" smtClean="0"/>
              <a:t>س/ ما هو الجزاء الذي يترتب على عدم عمل الاحتجاج؟</a:t>
            </a:r>
          </a:p>
          <a:p>
            <a:pPr algn="r" rtl="1"/>
            <a:r>
              <a:rPr lang="ar-IQ" dirty="0" smtClean="0"/>
              <a:t>س/ هل يجوز الاعفاء من من </a:t>
            </a:r>
            <a:r>
              <a:rPr lang="ar-IQ" dirty="0"/>
              <a:t>عمل الاخطار</a:t>
            </a:r>
            <a:r>
              <a:rPr lang="ar-IQ" dirty="0" smtClean="0"/>
              <a:t> وهل يمتد اليه الاعفاء من عمل الاحتجاج؟</a:t>
            </a:r>
          </a:p>
          <a:p>
            <a:pPr algn="r" rtl="1"/>
            <a:r>
              <a:rPr lang="ar-IQ" dirty="0" smtClean="0"/>
              <a:t>ج/ كلا لعدم وجود نص يجيز الاعفاء.</a:t>
            </a:r>
            <a:endParaRPr lang="en-GB" dirty="0"/>
          </a:p>
        </p:txBody>
      </p:sp>
    </p:spTree>
    <p:extLst>
      <p:ext uri="{BB962C8B-B14F-4D97-AF65-F5344CB8AC3E}">
        <p14:creationId xmlns:p14="http://schemas.microsoft.com/office/powerpoint/2010/main" val="1329568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طرق الرجوع على الملتزم الصرفي</a:t>
            </a:r>
            <a:endParaRPr lang="en-GB" dirty="0"/>
          </a:p>
        </p:txBody>
      </p:sp>
      <p:sp>
        <p:nvSpPr>
          <p:cNvPr id="3" name="Content Placeholder 2"/>
          <p:cNvSpPr>
            <a:spLocks noGrp="1"/>
          </p:cNvSpPr>
          <p:nvPr>
            <p:ph idx="1"/>
          </p:nvPr>
        </p:nvSpPr>
        <p:spPr/>
        <p:txBody>
          <a:bodyPr/>
          <a:lstStyle/>
          <a:p>
            <a:pPr algn="r" rtl="1"/>
            <a:r>
              <a:rPr lang="ar-IQ" dirty="0" smtClean="0"/>
              <a:t>س/ ما هي طرق الرجوع على الملتزمين الصرفيين؟</a:t>
            </a:r>
          </a:p>
          <a:p>
            <a:pPr algn="r" rtl="1"/>
            <a:r>
              <a:rPr lang="ar-IQ" dirty="0" smtClean="0"/>
              <a:t>1- المطالبة الودية.</a:t>
            </a:r>
          </a:p>
          <a:p>
            <a:pPr algn="r" rtl="1"/>
            <a:r>
              <a:rPr lang="ar-IQ" dirty="0" smtClean="0"/>
              <a:t>2- المطالبة القضائية.</a:t>
            </a:r>
            <a:endParaRPr lang="en-GB" dirty="0"/>
          </a:p>
        </p:txBody>
      </p:sp>
    </p:spTree>
    <p:extLst>
      <p:ext uri="{BB962C8B-B14F-4D97-AF65-F5344CB8AC3E}">
        <p14:creationId xmlns:p14="http://schemas.microsoft.com/office/powerpoint/2010/main" val="1619709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اولا: المطالبة الودية</a:t>
            </a:r>
            <a:endParaRPr lang="en-GB" dirty="0"/>
          </a:p>
        </p:txBody>
      </p:sp>
      <p:sp>
        <p:nvSpPr>
          <p:cNvPr id="3" name="Content Placeholder 2"/>
          <p:cNvSpPr>
            <a:spLocks noGrp="1"/>
          </p:cNvSpPr>
          <p:nvPr>
            <p:ph idx="1"/>
          </p:nvPr>
        </p:nvSpPr>
        <p:spPr/>
        <p:txBody>
          <a:bodyPr/>
          <a:lstStyle/>
          <a:p>
            <a:pPr algn="r" rtl="1"/>
            <a:r>
              <a:rPr lang="ar-IQ" dirty="0" smtClean="0"/>
              <a:t>س/ ما هي وسائل المطالبة الودية؟</a:t>
            </a:r>
          </a:p>
          <a:p>
            <a:pPr algn="r" rtl="1"/>
            <a:r>
              <a:rPr lang="ar-IQ" dirty="0" smtClean="0"/>
              <a:t>1- دعوة المدين الصرفي مباشرة الى الوفاء بالتزامه.</a:t>
            </a:r>
          </a:p>
          <a:p>
            <a:pPr algn="r" rtl="1"/>
            <a:r>
              <a:rPr lang="ar-IQ" dirty="0" smtClean="0"/>
              <a:t>2- سحب سفتجة الرجوع.</a:t>
            </a:r>
          </a:p>
          <a:p>
            <a:pPr algn="r" rtl="1"/>
            <a:r>
              <a:rPr lang="ar-IQ" dirty="0" smtClean="0"/>
              <a:t>س/ ما هو مفهوم  </a:t>
            </a:r>
            <a:r>
              <a:rPr lang="ar-IQ" dirty="0"/>
              <a:t>سفتجة الرجوع </a:t>
            </a:r>
            <a:r>
              <a:rPr lang="ar-IQ" dirty="0" smtClean="0"/>
              <a:t>وما هو الوظيفة التي تؤديها؟</a:t>
            </a:r>
          </a:p>
          <a:p>
            <a:pPr algn="r" rtl="1"/>
            <a:r>
              <a:rPr lang="ar-IQ" dirty="0" smtClean="0"/>
              <a:t>ج/ </a:t>
            </a:r>
            <a:r>
              <a:rPr lang="ar-IQ" dirty="0"/>
              <a:t>سفتجة الرجوع </a:t>
            </a:r>
            <a:r>
              <a:rPr lang="ar-IQ" dirty="0" smtClean="0"/>
              <a:t>هي حوالة يسحبها الحامل على احد الملتزمين الصرفيين طبقا لاحكام معينة بغية ضمان استرداد مبلغ الحوالة الاصلية بيسر ودون حاجة لاتخاذ اجراءات اخرى قد تستغرق وقتا وجهدا ونفقات لا مبرر لها.</a:t>
            </a:r>
          </a:p>
          <a:p>
            <a:pPr algn="r" rtl="1"/>
            <a:r>
              <a:rPr lang="ar-IQ" dirty="0" smtClean="0"/>
              <a:t>سفتجة الرجوع تؤدي وظيفة وفاء بدين الحامل ولا تؤدي وظيفة ائتمانية او وسيلة لنقل النقود.</a:t>
            </a:r>
            <a:endParaRPr lang="en-GB" dirty="0"/>
          </a:p>
        </p:txBody>
      </p:sp>
    </p:spTree>
    <p:extLst>
      <p:ext uri="{BB962C8B-B14F-4D97-AF65-F5344CB8AC3E}">
        <p14:creationId xmlns:p14="http://schemas.microsoft.com/office/powerpoint/2010/main" val="3353368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اولا: المطالبة الودية</a:t>
            </a:r>
            <a:endParaRPr lang="en-GB" dirty="0"/>
          </a:p>
        </p:txBody>
      </p:sp>
      <p:sp>
        <p:nvSpPr>
          <p:cNvPr id="3" name="Content Placeholder 2"/>
          <p:cNvSpPr>
            <a:spLocks noGrp="1"/>
          </p:cNvSpPr>
          <p:nvPr>
            <p:ph idx="1"/>
          </p:nvPr>
        </p:nvSpPr>
        <p:spPr/>
        <p:txBody>
          <a:bodyPr/>
          <a:lstStyle/>
          <a:p>
            <a:pPr algn="r" rtl="1"/>
            <a:r>
              <a:rPr lang="ar-IQ" dirty="0" smtClean="0"/>
              <a:t>س/ ما هي شروط صحة سفتجة الرجوع؟</a:t>
            </a:r>
          </a:p>
          <a:p>
            <a:pPr algn="r" rtl="1"/>
            <a:r>
              <a:rPr lang="ar-IQ" dirty="0" smtClean="0"/>
              <a:t>1- وجود حوالة اصلية مستوفية لشرائطها القانونية.</a:t>
            </a:r>
          </a:p>
          <a:p>
            <a:pPr algn="r" rtl="1"/>
            <a:r>
              <a:rPr lang="ar-IQ" dirty="0" smtClean="0"/>
              <a:t>2-عدم استيفاء قيمة الحوالة الاصلية بعد.</a:t>
            </a:r>
          </a:p>
          <a:p>
            <a:pPr algn="r" rtl="1"/>
            <a:r>
              <a:rPr lang="ar-IQ" dirty="0" smtClean="0"/>
              <a:t>3-يجب ان تكون سفتجة الرجوع واجبة الاداء لدى الاطلاع .</a:t>
            </a:r>
          </a:p>
          <a:p>
            <a:pPr algn="r" rtl="1"/>
            <a:r>
              <a:rPr lang="ar-IQ" dirty="0" smtClean="0"/>
              <a:t>4- مستحقة الدفع في موطن الملتزم الصرفي.</a:t>
            </a:r>
          </a:p>
          <a:p>
            <a:pPr algn="r" rtl="1"/>
            <a:r>
              <a:rPr lang="ar-IQ" dirty="0" smtClean="0"/>
              <a:t>5- يتحدد مبلغها الاصلي على اساس(قيمة الحوالة الاصلية+المصاريف الناجمة عنها</a:t>
            </a:r>
            <a:r>
              <a:rPr lang="ar-IQ" baseline="-25000" dirty="0" smtClean="0"/>
              <a:t>+</a:t>
            </a:r>
            <a:r>
              <a:rPr lang="ar-IQ" dirty="0" smtClean="0"/>
              <a:t> الفوائد القانونية).</a:t>
            </a:r>
          </a:p>
          <a:p>
            <a:pPr algn="r" rtl="1"/>
            <a:r>
              <a:rPr lang="ar-IQ" dirty="0" smtClean="0"/>
              <a:t>6- مكان انشاها هو مكان اداء الحوالة الاصلية اذا كان الحامل من سحبها ويكون موطن الملتزم الصرفي هو مكان انشاءها في الحالات الاخرى.</a:t>
            </a:r>
            <a:endParaRPr lang="en-GB" dirty="0"/>
          </a:p>
        </p:txBody>
      </p:sp>
    </p:spTree>
    <p:extLst>
      <p:ext uri="{BB962C8B-B14F-4D97-AF65-F5344CB8AC3E}">
        <p14:creationId xmlns:p14="http://schemas.microsoft.com/office/powerpoint/2010/main" val="3175558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اولا: المطالبة الودية (سفتجة الرجوع</a:t>
            </a:r>
            <a:r>
              <a:rPr lang="ar-IQ" dirty="0" smtClean="0"/>
              <a:t>)</a:t>
            </a:r>
            <a:endParaRPr lang="en-GB" dirty="0"/>
          </a:p>
        </p:txBody>
      </p:sp>
      <p:sp>
        <p:nvSpPr>
          <p:cNvPr id="3" name="Content Placeholder 2"/>
          <p:cNvSpPr>
            <a:spLocks noGrp="1"/>
          </p:cNvSpPr>
          <p:nvPr>
            <p:ph idx="1"/>
          </p:nvPr>
        </p:nvSpPr>
        <p:spPr/>
        <p:txBody>
          <a:bodyPr/>
          <a:lstStyle/>
          <a:p>
            <a:pPr algn="r" rtl="1"/>
            <a:r>
              <a:rPr lang="ar-IQ" dirty="0" smtClean="0"/>
              <a:t>7- يجب ان يذكر فيها انها سفتجة رجوع.</a:t>
            </a:r>
          </a:p>
          <a:p>
            <a:pPr algn="r" rtl="1"/>
            <a:r>
              <a:rPr lang="ar-IQ" dirty="0" smtClean="0"/>
              <a:t>8- اذا امتنع المسحوب عليه عن اداء قيمتها عاد الجميع الى مراكزهم السابقة ووجب على الحامل سلوك طريق اخر للمطالبة بحقه.</a:t>
            </a:r>
            <a:endParaRPr lang="en-GB" dirty="0"/>
          </a:p>
        </p:txBody>
      </p:sp>
    </p:spTree>
    <p:extLst>
      <p:ext uri="{BB962C8B-B14F-4D97-AF65-F5344CB8AC3E}">
        <p14:creationId xmlns:p14="http://schemas.microsoft.com/office/powerpoint/2010/main" val="1677119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ثانيا: المطالبة القضائية</a:t>
            </a:r>
            <a:endParaRPr lang="en-GB" dirty="0"/>
          </a:p>
        </p:txBody>
      </p:sp>
      <p:sp>
        <p:nvSpPr>
          <p:cNvPr id="3" name="Content Placeholder 2"/>
          <p:cNvSpPr>
            <a:spLocks noGrp="1"/>
          </p:cNvSpPr>
          <p:nvPr>
            <p:ph idx="1"/>
          </p:nvPr>
        </p:nvSpPr>
        <p:spPr/>
        <p:txBody>
          <a:bodyPr/>
          <a:lstStyle/>
          <a:p>
            <a:pPr algn="r" rtl="1"/>
            <a:r>
              <a:rPr lang="ar-IQ" dirty="0" smtClean="0"/>
              <a:t>س/كيف تتحقق المطالبة القضائية؟ </a:t>
            </a:r>
          </a:p>
          <a:p>
            <a:pPr algn="r" rtl="1"/>
            <a:r>
              <a:rPr lang="ar-IQ" dirty="0" smtClean="0"/>
              <a:t>تتحقق المطالبة القضائية باقامة دعوى امام المحكام على الملتزم الصرفي:</a:t>
            </a:r>
          </a:p>
          <a:p>
            <a:pPr algn="r" rtl="1"/>
            <a:r>
              <a:rPr lang="ar-IQ" dirty="0" smtClean="0"/>
              <a:t>1- اذا كان المسحوب عليه قابلا للحوالة يصح اقامة الدعوى عليه.</a:t>
            </a:r>
          </a:p>
          <a:p>
            <a:pPr algn="r" rtl="1"/>
            <a:r>
              <a:rPr lang="ar-IQ" dirty="0" smtClean="0"/>
              <a:t>2- اذا لم يقبل المسحوب </a:t>
            </a:r>
            <a:r>
              <a:rPr lang="ar-IQ" dirty="0"/>
              <a:t>عليه </a:t>
            </a:r>
            <a:r>
              <a:rPr lang="ar-IQ" dirty="0" smtClean="0"/>
              <a:t>للحوالة, وجب على الحامل توجيه دعواه الى بقية الملتزمين الصرفيين.</a:t>
            </a:r>
          </a:p>
          <a:p>
            <a:pPr algn="r" rtl="1"/>
            <a:r>
              <a:rPr lang="ar-IQ" dirty="0" smtClean="0"/>
              <a:t>س/ ما هي طريقة اقامة الدعوى؟</a:t>
            </a:r>
          </a:p>
          <a:p>
            <a:pPr algn="r" rtl="1"/>
            <a:r>
              <a:rPr lang="ar-IQ" dirty="0" smtClean="0"/>
              <a:t>يجوز اقامة الدعوى على الملتزمين الصرفيين مجتمعا ومنفردا.</a:t>
            </a:r>
          </a:p>
          <a:p>
            <a:pPr algn="r" rtl="1"/>
            <a:r>
              <a:rPr lang="ar-IQ" dirty="0" smtClean="0"/>
              <a:t>رجوع الحامل قضائيا على احدهم لا يسقط حقه في الرجوع على الباقين.</a:t>
            </a:r>
            <a:endParaRPr lang="en-GB" dirty="0"/>
          </a:p>
        </p:txBody>
      </p:sp>
    </p:spTree>
    <p:extLst>
      <p:ext uri="{BB962C8B-B14F-4D97-AF65-F5344CB8AC3E}">
        <p14:creationId xmlns:p14="http://schemas.microsoft.com/office/powerpoint/2010/main" val="30106156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TotalTime>
  <Words>883</Words>
  <Application>Microsoft Office PowerPoint</Application>
  <PresentationFormat>Widescreen</PresentationFormat>
  <Paragraphs>82</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الرجوع</vt:lpstr>
      <vt:lpstr>الرجوع ا- عمل الاحتجاج</vt:lpstr>
      <vt:lpstr>الرجوع ب- توجيه اخطار</vt:lpstr>
      <vt:lpstr>ب-توجيه اخطار</vt:lpstr>
      <vt:lpstr>طرق الرجوع على الملتزم الصرفي</vt:lpstr>
      <vt:lpstr>اولا: المطالبة الودية</vt:lpstr>
      <vt:lpstr>اولا: المطالبة الودية</vt:lpstr>
      <vt:lpstr>اولا: المطالبة الودية (سفتجة الرجوع)</vt:lpstr>
      <vt:lpstr>ثانيا: المطالبة القضائية</vt:lpstr>
      <vt:lpstr> ثانيا: المطالبة القضائية</vt:lpstr>
      <vt:lpstr>ثانيا: المطالبة القضائية</vt:lpstr>
      <vt:lpstr>الرجوع</vt:lpstr>
      <vt:lpstr>سقوط حق الحامل في الرجوع </vt:lpstr>
      <vt:lpstr>سقوط حق الحامل</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الرجوع</dc:title>
  <dc:creator>R</dc:creator>
  <cp:lastModifiedBy>R</cp:lastModifiedBy>
  <cp:revision>15</cp:revision>
  <dcterms:created xsi:type="dcterms:W3CDTF">2018-02-07T16:41:59Z</dcterms:created>
  <dcterms:modified xsi:type="dcterms:W3CDTF">2018-03-11T21:24:21Z</dcterms:modified>
</cp:coreProperties>
</file>