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7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199D5E4-B89F-4997-A9EB-73F1598622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9D5E4-B89F-4997-A9EB-73F1598622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9D5E4-B89F-4997-A9EB-73F159862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199D5E4-B89F-4997-A9EB-73F159862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199D5E4-B89F-4997-A9EB-73F15986226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199D5E4-B89F-4997-A9EB-73F1598622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199D5E4-B89F-4997-A9EB-73F15986226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9D5E4-B89F-4997-A9EB-73F1598622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9D5E4-B89F-4997-A9EB-73F1598622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9D5E4-B89F-4997-A9EB-73F1598622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31F8562-38E5-4D33-BE31-17738F4F265D}" type="datetimeFigureOut">
              <a:rPr lang="en-US" smtClean="0"/>
              <a:pPr/>
              <a:t>2017-03-27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199D5E4-B89F-4997-A9EB-73F15986226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31F8562-38E5-4D33-BE31-17738F4F265D}" type="datetimeFigureOut">
              <a:rPr lang="en-US" smtClean="0"/>
              <a:pPr/>
              <a:t>2017-03-27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199D5E4-B89F-4997-A9EB-73F15986226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3352800" cy="1219199"/>
          </a:xfrm>
        </p:spPr>
        <p:txBody>
          <a:bodyPr>
            <a:normAutofit/>
          </a:bodyPr>
          <a:lstStyle/>
          <a:p>
            <a:pPr algn="ctr"/>
            <a:r>
              <a:rPr lang="ar-IQ" sz="2800" dirty="0" smtClean="0">
                <a:cs typeface="ACS  Zomorrod Bold" pitchFamily="2" charset="-78"/>
              </a:rPr>
              <a:t>الدفاع الشرعي</a:t>
            </a:r>
            <a:endParaRPr lang="en-US" sz="2800" dirty="0">
              <a:cs typeface="ACS  Zomorrod Bold" pitchFamily="2" charset="-78"/>
            </a:endParaRPr>
          </a:p>
        </p:txBody>
      </p:sp>
      <p:sp>
        <p:nvSpPr>
          <p:cNvPr id="3" name="Subtitle 2"/>
          <p:cNvSpPr>
            <a:spLocks noGrp="1"/>
          </p:cNvSpPr>
          <p:nvPr>
            <p:ph type="subTitle" idx="1"/>
          </p:nvPr>
        </p:nvSpPr>
        <p:spPr>
          <a:xfrm>
            <a:off x="3581400" y="1447800"/>
            <a:ext cx="4800600" cy="3657600"/>
          </a:xfrm>
        </p:spPr>
        <p:txBody>
          <a:bodyPr>
            <a:noAutofit/>
          </a:bodyPr>
          <a:lstStyle/>
          <a:p>
            <a:pPr algn="just" rtl="1"/>
            <a:r>
              <a:rPr lang="ar-IQ" sz="4800" dirty="0" smtClean="0">
                <a:latin typeface="Arabic Typesetting" pitchFamily="66" charset="-78"/>
                <a:cs typeface="Arabic Typesetting" pitchFamily="66" charset="-78"/>
              </a:rPr>
              <a:t>هو تولي الشخص بنفسه صد الاعتداء الحال غير المشروع بالقوة اللازمة عند تعذر اللجوء الى السلطة العامة سواءً كان الاعتداء وقع على النفس او المال او نفس او مال الغير </a:t>
            </a:r>
            <a:endParaRPr lang="en-US" sz="48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5181600" cy="1143000"/>
          </a:xfrm>
        </p:spPr>
        <p:txBody>
          <a:bodyPr>
            <a:normAutofit/>
          </a:bodyPr>
          <a:lstStyle/>
          <a:p>
            <a:pPr algn="ctr"/>
            <a:r>
              <a:rPr lang="ar-IQ" sz="6000" dirty="0" smtClean="0">
                <a:latin typeface="Arabic Typesetting" pitchFamily="66" charset="-78"/>
                <a:cs typeface="Arabic Typesetting" pitchFamily="66" charset="-78"/>
              </a:rPr>
              <a:t>طبيعة الدفاع الشرعي</a:t>
            </a:r>
            <a:endParaRPr lang="en-US" sz="6000" dirty="0">
              <a:latin typeface="Arabic Typesetting" pitchFamily="66" charset="-78"/>
              <a:cs typeface="Arabic Typesetting" pitchFamily="66" charset="-78"/>
            </a:endParaRPr>
          </a:p>
        </p:txBody>
      </p:sp>
      <p:sp>
        <p:nvSpPr>
          <p:cNvPr id="3" name="Content Placeholder 2"/>
          <p:cNvSpPr>
            <a:spLocks noGrp="1"/>
          </p:cNvSpPr>
          <p:nvPr>
            <p:ph idx="1"/>
          </p:nvPr>
        </p:nvSpPr>
        <p:spPr>
          <a:xfrm>
            <a:off x="457200" y="1600200"/>
            <a:ext cx="7467600" cy="4267200"/>
          </a:xfrm>
        </p:spPr>
        <p:txBody>
          <a:bodyPr>
            <a:normAutofit/>
          </a:bodyPr>
          <a:lstStyle/>
          <a:p>
            <a:pPr algn="ctr" rtl="1"/>
            <a:r>
              <a:rPr lang="ar-IQ" sz="4800" b="1" dirty="0" smtClean="0">
                <a:latin typeface="Arabic Typesetting" pitchFamily="66" charset="-78"/>
                <a:cs typeface="Arabic Typesetting" pitchFamily="66" charset="-78"/>
              </a:rPr>
              <a:t>يذهب الاتجاه الاول الى اعتبار الدفاع الشرعي يستند الى فكرة الاكراه المعنوي، باعتبار ان الاعتداء الواقع على شخص يسبب له حالة من الاضطراب والانفعال، فيكون الدفاع عاملا بالميل الغريزي الذي يدفعه الى المحافظة على نفسه</a:t>
            </a:r>
            <a:endParaRPr lang="en-US" sz="48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rtl="1"/>
            <a:r>
              <a:rPr lang="ar-IQ" sz="5400" b="1" dirty="0" smtClean="0">
                <a:latin typeface="Arabic Typesetting" pitchFamily="66" charset="-78"/>
                <a:cs typeface="Arabic Typesetting" pitchFamily="66" charset="-78"/>
              </a:rPr>
              <a:t>الاتجاه الثاني يرى ان الدفاع الشرعي يعتبر تفويضاً قانونياً باستعمال السلطة، بوصفه مما يقوم به رجل الامن لمنع وقوع الجرائم ، وعليه يمكن القول ان المدافع يحل محل رجل الامن عندما لايستطيع الاستعانه به لدفع اعتداء يهدد النفس او المال</a:t>
            </a:r>
            <a:endParaRPr lang="en-US" sz="54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ar-IQ" sz="4800" b="1" dirty="0" smtClean="0">
                <a:latin typeface="Arabic Typesetting" pitchFamily="66" charset="-78"/>
                <a:cs typeface="Arabic Typesetting" pitchFamily="66" charset="-78"/>
              </a:rPr>
              <a:t>الاتجاه الثالث يذهب الى اعتبار الدفاع الشرعي ترخيص من المشرع للمدافع بصد الاعتداء ، والمشرع العراقي بموجب المواد من 42-46 من قانون العقوبات يعد الدفاع الشرعي حقاً وعبر عن حكمه في المادة 42 بلفظ (لاجريمة)</a:t>
            </a:r>
            <a:endParaRPr lang="en-US" sz="48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IQ" sz="6000" b="1" dirty="0" smtClean="0">
                <a:latin typeface="Arabic Typesetting" pitchFamily="66" charset="-78"/>
                <a:cs typeface="Arabic Typesetting" pitchFamily="66" charset="-78"/>
              </a:rPr>
              <a:t>شروط الدفاع الشرعي</a:t>
            </a:r>
            <a:endParaRPr lang="en-US" sz="6000"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Autofit/>
          </a:bodyPr>
          <a:lstStyle/>
          <a:p>
            <a:pPr algn="just" rtl="1"/>
            <a:r>
              <a:rPr lang="ar-IQ"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rPr>
              <a:t>هناك نوعين من الشروط </a:t>
            </a:r>
          </a:p>
          <a:p>
            <a:pPr algn="just" rtl="1"/>
            <a:r>
              <a:rPr lang="ar-IQ"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rPr>
              <a:t>1- الشروط المتعلقة بالخطر</a:t>
            </a:r>
          </a:p>
          <a:p>
            <a:pPr algn="just" rtl="1"/>
            <a:r>
              <a:rPr lang="ar-IQ"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rPr>
              <a:t>وهي (الخطر الحال) (خطر غير مشروع)</a:t>
            </a:r>
          </a:p>
          <a:p>
            <a:pPr algn="just" rtl="1"/>
            <a:r>
              <a:rPr lang="ar-IQ"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rPr>
              <a:t>(يهدد النفس او المال)</a:t>
            </a:r>
          </a:p>
          <a:p>
            <a:pPr algn="just" rtl="1"/>
            <a:r>
              <a:rPr lang="ar-IQ"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rPr>
              <a:t>2- الشروط المتعلقة بفعل الدفاع</a:t>
            </a:r>
          </a:p>
          <a:p>
            <a:pPr algn="just" rtl="1"/>
            <a:r>
              <a:rPr lang="ar-IQ"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rPr>
              <a:t>(لزوم الدفاع) (تناسب الدفاع مع جسامة الخطر)</a:t>
            </a:r>
            <a:endParaRPr lang="en-US"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الحالات المتصورة لدى القاضي في حالات الدفاع</a:t>
            </a:r>
            <a:endParaRPr lang="en-US" b="1" dirty="0"/>
          </a:p>
        </p:txBody>
      </p:sp>
      <p:sp>
        <p:nvSpPr>
          <p:cNvPr id="3" name="Content Placeholder 2"/>
          <p:cNvSpPr>
            <a:spLocks noGrp="1"/>
          </p:cNvSpPr>
          <p:nvPr>
            <p:ph idx="1"/>
          </p:nvPr>
        </p:nvSpPr>
        <p:spPr/>
        <p:txBody>
          <a:bodyPr>
            <a:normAutofit/>
          </a:bodyPr>
          <a:lstStyle/>
          <a:p>
            <a:pPr algn="just" rtl="1"/>
            <a:r>
              <a:rPr lang="ar-IQ"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rPr>
              <a:t>1- اعتبار القضية داخلة ضمن نطاق الدفاع الشرعي في حال توافرت كل شروطها</a:t>
            </a:r>
          </a:p>
          <a:p>
            <a:pPr algn="just" rtl="1"/>
            <a:r>
              <a:rPr lang="ar-IQ"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rPr>
              <a:t>2- اعتبار القضية فيها حالة تجاوز لحدود الدفاع الشرعي والذي قد يكون بسبب الاهمال او الاعتقاد الخاطئ انه في حالة دفاع شرعي</a:t>
            </a:r>
          </a:p>
          <a:p>
            <a:pPr algn="just" rtl="1"/>
            <a:r>
              <a:rPr lang="ar-IQ"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rPr>
              <a:t>3- اعتبار القضية جريمة عمدية غير داخلة ضمن الدفاع الشرعي اساساً</a:t>
            </a:r>
            <a:endParaRPr lang="en-US" sz="4400" b="1" cap="all" dirty="0" smtClean="0">
              <a:effectLst>
                <a:reflection blurRad="12700" stA="48000" endA="300" endPos="55000" dir="5400000" sy="-90000" algn="bl" rotWithShape="0"/>
              </a:effectLst>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TotalTime>
  <Words>246</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الدفاع الشرعي</vt:lpstr>
      <vt:lpstr>طبيعة الدفاع الشرعي</vt:lpstr>
      <vt:lpstr>Slide 3</vt:lpstr>
      <vt:lpstr>Slide 4</vt:lpstr>
      <vt:lpstr>شروط الدفاع الشرعي</vt:lpstr>
      <vt:lpstr>الحالات المتصورة لدى القاضي في حالات الدفاع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الدفاع الشرعي</dc:title>
  <dc:creator>Ahmed</dc:creator>
  <cp:lastModifiedBy>Ahmed</cp:lastModifiedBy>
  <cp:revision>10</cp:revision>
  <dcterms:created xsi:type="dcterms:W3CDTF">2017-03-26T19:50:57Z</dcterms:created>
  <dcterms:modified xsi:type="dcterms:W3CDTF">2017-03-27T07:38:57Z</dcterms:modified>
</cp:coreProperties>
</file>