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BB013-2775-429E-8662-2DDA1506DBEF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690C4-E5E0-41F5-A381-01BF643D501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لأسرى الحرب في القانون الدولي </a:t>
            </a:r>
            <a:r>
              <a:rPr lang="ar-IQ" dirty="0" err="1" smtClean="0"/>
              <a:t>الانساني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المرحلة الثالثة / القانون الدولي </a:t>
            </a:r>
            <a:r>
              <a:rPr lang="ar-IQ" dirty="0" err="1" smtClean="0"/>
              <a:t>الانساني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أ.م.د.احمد </a:t>
            </a:r>
            <a:r>
              <a:rPr lang="ar-IQ" dirty="0" err="1" smtClean="0"/>
              <a:t>عبدالرزاق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ar-IQ" dirty="0" smtClean="0"/>
          </a:p>
          <a:p>
            <a:r>
              <a:rPr lang="ar-IQ" dirty="0" smtClean="0"/>
              <a:t>لغرض </a:t>
            </a:r>
            <a:r>
              <a:rPr lang="ar-IQ" dirty="0" err="1" smtClean="0"/>
              <a:t>الاحاطة</a:t>
            </a:r>
            <a:r>
              <a:rPr lang="ar-IQ" dirty="0" smtClean="0"/>
              <a:t> بموضوع </a:t>
            </a:r>
            <a:r>
              <a:rPr lang="ar-IQ" dirty="0" err="1" smtClean="0"/>
              <a:t>اسرى</a:t>
            </a:r>
            <a:r>
              <a:rPr lang="ar-IQ" dirty="0" smtClean="0"/>
              <a:t> الحرب كفئة محمية بموجب القانون الدولي </a:t>
            </a:r>
            <a:r>
              <a:rPr lang="ar-IQ" dirty="0" err="1" smtClean="0"/>
              <a:t>الانساني</a:t>
            </a:r>
            <a:r>
              <a:rPr lang="ar-IQ" dirty="0" smtClean="0"/>
              <a:t> يجب </a:t>
            </a:r>
            <a:r>
              <a:rPr lang="ar-IQ" dirty="0" err="1" smtClean="0"/>
              <a:t>اولا</a:t>
            </a:r>
            <a:r>
              <a:rPr lang="ar-IQ" dirty="0" smtClean="0"/>
              <a:t> بيان </a:t>
            </a:r>
            <a:r>
              <a:rPr lang="ar-IQ" dirty="0" err="1" smtClean="0"/>
              <a:t>الاشخاص</a:t>
            </a:r>
            <a:r>
              <a:rPr lang="ar-IQ" dirty="0" smtClean="0"/>
              <a:t> الذين يعدون </a:t>
            </a:r>
            <a:r>
              <a:rPr lang="ar-IQ" dirty="0" err="1" smtClean="0"/>
              <a:t>اسرى</a:t>
            </a:r>
            <a:r>
              <a:rPr lang="ar-IQ" dirty="0" smtClean="0"/>
              <a:t> حرب </a:t>
            </a:r>
            <a:r>
              <a:rPr lang="ar-IQ" dirty="0" err="1" smtClean="0"/>
              <a:t>والاشخاص</a:t>
            </a:r>
            <a:r>
              <a:rPr lang="ar-IQ" dirty="0" smtClean="0"/>
              <a:t> الذين لا يعدون </a:t>
            </a:r>
            <a:r>
              <a:rPr lang="ar-IQ" dirty="0" err="1" smtClean="0"/>
              <a:t>اسرى</a:t>
            </a:r>
            <a:r>
              <a:rPr lang="ar-IQ" dirty="0" smtClean="0"/>
              <a:t> حرب وبيان المعاملة التي يتلقونها </a:t>
            </a:r>
            <a:r>
              <a:rPr lang="ar-IQ" dirty="0" smtClean="0"/>
              <a:t>بداية </a:t>
            </a:r>
            <a:r>
              <a:rPr lang="ar-IQ" dirty="0" smtClean="0"/>
              <a:t> </a:t>
            </a:r>
            <a:r>
              <a:rPr lang="ar-IQ" dirty="0" err="1" smtClean="0"/>
              <a:t>واثناء</a:t>
            </a:r>
            <a:r>
              <a:rPr lang="ar-IQ" dirty="0" smtClean="0"/>
              <a:t> </a:t>
            </a:r>
            <a:r>
              <a:rPr lang="ar-IQ" dirty="0" err="1" smtClean="0"/>
              <a:t>الاسر</a:t>
            </a:r>
            <a:r>
              <a:rPr lang="ar-IQ" dirty="0" smtClean="0"/>
              <a:t> </a:t>
            </a:r>
            <a:r>
              <a:rPr lang="ar-IQ" dirty="0" err="1" smtClean="0"/>
              <a:t>واخيرا</a:t>
            </a:r>
            <a:r>
              <a:rPr lang="ar-IQ" dirty="0" smtClean="0"/>
              <a:t> حالات انتهاء </a:t>
            </a:r>
            <a:r>
              <a:rPr lang="ar-IQ" dirty="0" err="1" smtClean="0"/>
              <a:t>الاسر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معاملة </a:t>
            </a:r>
            <a:r>
              <a:rPr lang="ar-IQ" dirty="0" err="1" smtClean="0"/>
              <a:t>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يمر وضع </a:t>
            </a:r>
            <a:r>
              <a:rPr lang="ar-IQ" dirty="0" err="1" smtClean="0"/>
              <a:t>الاسر</a:t>
            </a:r>
            <a:r>
              <a:rPr lang="ar-IQ" dirty="0" smtClean="0"/>
              <a:t> بمراحل متعددة وكل مرحلة تفرض التزامات على الدولة الحاجزة وسنبحث في هذه الالتزامات بحسب مراحلها وكما يلي :</a:t>
            </a:r>
          </a:p>
          <a:p>
            <a:pPr>
              <a:buNone/>
            </a:pPr>
            <a:r>
              <a:rPr lang="ar-IQ" dirty="0" smtClean="0"/>
              <a:t>1- التزامات الدولة الحاجزة عند ابتداء </a:t>
            </a:r>
            <a:r>
              <a:rPr lang="ar-IQ" dirty="0" err="1" smtClean="0"/>
              <a:t>الاسر</a:t>
            </a:r>
            <a:r>
              <a:rPr lang="ar-IQ" dirty="0" smtClean="0"/>
              <a:t> :</a:t>
            </a:r>
          </a:p>
          <a:p>
            <a:pPr marL="514350" indent="-514350">
              <a:buAutoNum type="arabic1Minus"/>
            </a:pPr>
            <a:r>
              <a:rPr lang="ar-IQ" dirty="0" smtClean="0"/>
              <a:t>حق الاحتفاظ </a:t>
            </a:r>
            <a:r>
              <a:rPr lang="ar-IQ" dirty="0" err="1" smtClean="0"/>
              <a:t>بالاهلية</a:t>
            </a:r>
            <a:r>
              <a:rPr lang="ar-IQ" dirty="0" smtClean="0"/>
              <a:t> المدنية :حيث يعد هذا الحق </a:t>
            </a:r>
            <a:r>
              <a:rPr lang="ar-IQ" dirty="0" err="1" smtClean="0"/>
              <a:t>اساس</a:t>
            </a:r>
            <a:r>
              <a:rPr lang="ar-IQ" dirty="0" smtClean="0"/>
              <a:t> تمتع </a:t>
            </a:r>
            <a:r>
              <a:rPr lang="ar-IQ" dirty="0" err="1" smtClean="0"/>
              <a:t>الاسير</a:t>
            </a:r>
            <a:r>
              <a:rPr lang="ar-IQ" dirty="0" smtClean="0"/>
              <a:t> بباقي الحقوق فلا يستطيع اكتساب باقي الحقوق دون هذا الحق.</a:t>
            </a:r>
          </a:p>
          <a:p>
            <a:pPr marL="514350" indent="-514350">
              <a:buAutoNum type="arabic1Minus"/>
            </a:pPr>
            <a:r>
              <a:rPr lang="ar-IQ" dirty="0" smtClean="0"/>
              <a:t>حظر </a:t>
            </a:r>
            <a:r>
              <a:rPr lang="ar-IQ" dirty="0" err="1" smtClean="0"/>
              <a:t>الاكراه</a:t>
            </a:r>
            <a:r>
              <a:rPr lang="ar-IQ" dirty="0" smtClean="0"/>
              <a:t> عند الاستجواب : لا يجوز </a:t>
            </a:r>
            <a:r>
              <a:rPr lang="ar-IQ" dirty="0" err="1" smtClean="0"/>
              <a:t>اكراه</a:t>
            </a:r>
            <a:r>
              <a:rPr lang="ar-IQ" dirty="0" smtClean="0"/>
              <a:t> </a:t>
            </a:r>
            <a:r>
              <a:rPr lang="ar-IQ" dirty="0" err="1" smtClean="0"/>
              <a:t>الاسير</a:t>
            </a:r>
            <a:r>
              <a:rPr lang="ar-IQ" dirty="0" smtClean="0"/>
              <a:t> على </a:t>
            </a:r>
            <a:r>
              <a:rPr lang="ar-IQ" dirty="0" err="1" smtClean="0"/>
              <a:t>الادلاء</a:t>
            </a:r>
            <a:r>
              <a:rPr lang="ar-IQ" dirty="0" smtClean="0"/>
              <a:t> بأية معلومات عدا تلك التي تتعلق </a:t>
            </a:r>
            <a:r>
              <a:rPr lang="ar-IQ" dirty="0" err="1" smtClean="0"/>
              <a:t>بأسمه</a:t>
            </a:r>
            <a:r>
              <a:rPr lang="ar-IQ" dirty="0" smtClean="0"/>
              <a:t> الكامل  ورتبته العسكرية وتاريخ ميلاده ورقمه العسكري والفرقة </a:t>
            </a:r>
            <a:r>
              <a:rPr lang="ar-IQ" dirty="0" err="1" smtClean="0"/>
              <a:t>اما</a:t>
            </a:r>
            <a:r>
              <a:rPr lang="ar-IQ" dirty="0" smtClean="0"/>
              <a:t> ما يتعلق </a:t>
            </a:r>
            <a:r>
              <a:rPr lang="ar-IQ" dirty="0" err="1" smtClean="0"/>
              <a:t>باجباره</a:t>
            </a:r>
            <a:r>
              <a:rPr lang="ar-IQ" dirty="0" smtClean="0"/>
              <a:t> على </a:t>
            </a:r>
            <a:r>
              <a:rPr lang="ar-IQ" dirty="0" err="1" smtClean="0"/>
              <a:t>الادلاء</a:t>
            </a:r>
            <a:r>
              <a:rPr lang="ar-IQ" dirty="0" smtClean="0"/>
              <a:t> بمعلومات تخص </a:t>
            </a:r>
            <a:r>
              <a:rPr lang="ar-IQ" dirty="0" err="1" smtClean="0"/>
              <a:t>اماكن</a:t>
            </a:r>
            <a:r>
              <a:rPr lang="ar-IQ" dirty="0" smtClean="0"/>
              <a:t> تواجد قوات دولته </a:t>
            </a:r>
            <a:r>
              <a:rPr lang="ar-IQ" dirty="0" err="1" smtClean="0"/>
              <a:t>او</a:t>
            </a:r>
            <a:r>
              <a:rPr lang="ar-IQ" dirty="0" smtClean="0"/>
              <a:t> مواطن الضعف فيها </a:t>
            </a:r>
            <a:r>
              <a:rPr lang="ar-IQ" dirty="0" err="1" smtClean="0"/>
              <a:t>او</a:t>
            </a:r>
            <a:r>
              <a:rPr lang="ar-IQ" dirty="0" smtClean="0"/>
              <a:t> عدد تلك القوات .</a:t>
            </a:r>
          </a:p>
          <a:p>
            <a:pPr marL="514350" indent="-514350">
              <a:buAutoNum type="arabic1Minus"/>
            </a:pPr>
            <a:r>
              <a:rPr lang="ar-IQ" dirty="0" smtClean="0"/>
              <a:t>احتفاظ </a:t>
            </a:r>
            <a:r>
              <a:rPr lang="ar-IQ" dirty="0" err="1" smtClean="0"/>
              <a:t>الاسير</a:t>
            </a:r>
            <a:r>
              <a:rPr lang="ar-IQ" dirty="0" smtClean="0"/>
              <a:t> بحاجياته الشخصية :يحتفظ </a:t>
            </a:r>
            <a:r>
              <a:rPr lang="ar-IQ" dirty="0" err="1" smtClean="0"/>
              <a:t>الاسير</a:t>
            </a:r>
            <a:r>
              <a:rPr lang="ar-IQ" dirty="0" smtClean="0"/>
              <a:t> بجميع حاجياته الشخصية </a:t>
            </a:r>
            <a:r>
              <a:rPr lang="ar-IQ" dirty="0" err="1" smtClean="0"/>
              <a:t>والادوات</a:t>
            </a:r>
            <a:r>
              <a:rPr lang="ar-IQ" dirty="0" smtClean="0"/>
              <a:t> الخاصة </a:t>
            </a:r>
            <a:r>
              <a:rPr lang="ar-IQ" dirty="0" err="1" smtClean="0"/>
              <a:t>به</a:t>
            </a:r>
            <a:r>
              <a:rPr lang="ar-IQ" dirty="0" smtClean="0"/>
              <a:t> ما عدا </a:t>
            </a:r>
            <a:r>
              <a:rPr lang="ar-IQ" dirty="0" err="1" smtClean="0"/>
              <a:t>الاسلحة</a:t>
            </a:r>
            <a:r>
              <a:rPr lang="ar-IQ" dirty="0" smtClean="0"/>
              <a:t> </a:t>
            </a:r>
            <a:r>
              <a:rPr lang="ar-IQ" dirty="0" err="1" smtClean="0"/>
              <a:t>واذا</a:t>
            </a:r>
            <a:r>
              <a:rPr lang="ar-IQ" dirty="0" smtClean="0"/>
              <a:t> اقتضى </a:t>
            </a:r>
            <a:r>
              <a:rPr lang="ar-IQ" dirty="0" err="1" smtClean="0"/>
              <a:t>الامر</a:t>
            </a:r>
            <a:r>
              <a:rPr lang="ar-IQ" dirty="0" smtClean="0"/>
              <a:t> سحب تلك </a:t>
            </a:r>
            <a:r>
              <a:rPr lang="ar-IQ" dirty="0" err="1" smtClean="0"/>
              <a:t>الاشياء</a:t>
            </a:r>
            <a:r>
              <a:rPr lang="ar-IQ" dirty="0" smtClean="0"/>
              <a:t> فيجب تقييدها بسجل خاص </a:t>
            </a:r>
            <a:r>
              <a:rPr lang="ar-IQ" dirty="0" err="1" smtClean="0"/>
              <a:t>وابقائها</a:t>
            </a:r>
            <a:r>
              <a:rPr lang="ar-IQ" dirty="0" smtClean="0"/>
              <a:t> كأمانة .</a:t>
            </a:r>
          </a:p>
          <a:p>
            <a:pPr marL="514350" indent="-514350">
              <a:buAutoNum type="arabic1Minus"/>
            </a:pPr>
            <a:r>
              <a:rPr lang="ar-IQ" dirty="0" err="1" smtClean="0"/>
              <a:t>اجلاء</a:t>
            </a:r>
            <a:r>
              <a:rPr lang="ar-IQ" dirty="0" smtClean="0"/>
              <a:t> </a:t>
            </a:r>
            <a:r>
              <a:rPr lang="ar-IQ" dirty="0" err="1" smtClean="0"/>
              <a:t>الاسرى</a:t>
            </a:r>
            <a:r>
              <a:rPr lang="ar-IQ" dirty="0" smtClean="0"/>
              <a:t> </a:t>
            </a:r>
            <a:r>
              <a:rPr lang="ar-IQ" dirty="0" err="1" smtClean="0"/>
              <a:t>وابعادهم</a:t>
            </a:r>
            <a:r>
              <a:rPr lang="ar-IQ" dirty="0" smtClean="0"/>
              <a:t> عن مناطق القتال بمسافة معقولة بما يبعدهم عن خطر التعرض </a:t>
            </a:r>
            <a:r>
              <a:rPr lang="ar-IQ" dirty="0" err="1" smtClean="0"/>
              <a:t>لاصابات</a:t>
            </a:r>
            <a:r>
              <a:rPr lang="ar-IQ" dirty="0" smtClean="0"/>
              <a:t> جراء الاشتباكات وان يتم النقل بصورة </a:t>
            </a:r>
            <a:r>
              <a:rPr lang="ar-IQ" dirty="0" err="1" smtClean="0"/>
              <a:t>انسانية</a:t>
            </a:r>
            <a:r>
              <a:rPr lang="ar-IQ" dirty="0" smtClean="0"/>
              <a:t> </a:t>
            </a:r>
            <a:r>
              <a:rPr lang="ar-IQ" dirty="0" err="1" smtClean="0"/>
              <a:t>باستثاء</a:t>
            </a:r>
            <a:r>
              <a:rPr lang="ar-IQ" dirty="0" smtClean="0"/>
              <a:t> الجرحى والمرضى من </a:t>
            </a:r>
            <a:r>
              <a:rPr lang="ar-IQ" dirty="0" err="1" smtClean="0"/>
              <a:t>الاسرى</a:t>
            </a:r>
            <a:r>
              <a:rPr lang="ar-IQ" dirty="0" smtClean="0"/>
              <a:t> الذين سيتضررون من جراء النقل .</a:t>
            </a:r>
          </a:p>
          <a:p>
            <a:pPr marL="514350" indent="-51435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ar-IQ" dirty="0" smtClean="0"/>
              <a:t>2- التزامات الدولة الحاجزة </a:t>
            </a:r>
            <a:r>
              <a:rPr lang="ar-IQ" dirty="0" err="1" smtClean="0"/>
              <a:t>اثناء</a:t>
            </a:r>
            <a:r>
              <a:rPr lang="ar-IQ" dirty="0" smtClean="0"/>
              <a:t> </a:t>
            </a:r>
            <a:r>
              <a:rPr lang="ar-IQ" dirty="0" err="1" smtClean="0"/>
              <a:t>الاسر</a:t>
            </a:r>
            <a:r>
              <a:rPr lang="ar-IQ" dirty="0" smtClean="0"/>
              <a:t> :</a:t>
            </a:r>
          </a:p>
          <a:p>
            <a:pPr marL="514350" indent="-514350">
              <a:buAutoNum type="arabic1Minus"/>
            </a:pPr>
            <a:r>
              <a:rPr lang="ar-IQ" dirty="0" smtClean="0"/>
              <a:t>توفير ظروف احتجاز صحية وتوفير المأوى والمأكل والملبس .</a:t>
            </a:r>
          </a:p>
          <a:p>
            <a:pPr marL="514350" indent="-514350">
              <a:buAutoNum type="arabic1Minus"/>
            </a:pPr>
            <a:r>
              <a:rPr lang="ar-IQ" dirty="0" smtClean="0"/>
              <a:t>توفير الرعاية الطبية :حيث تلزم الدولة بتوفير عيادة طبية في كل معسكر وان تلتزم بتوفير العلاج للمرضى </a:t>
            </a:r>
            <a:r>
              <a:rPr lang="ar-IQ" dirty="0" smtClean="0"/>
              <a:t>و</a:t>
            </a:r>
            <a:r>
              <a:rPr lang="ar-IQ" dirty="0" smtClean="0"/>
              <a:t>عزل المصابين </a:t>
            </a:r>
            <a:r>
              <a:rPr lang="ar-IQ" dirty="0" err="1" smtClean="0"/>
              <a:t>بامراض</a:t>
            </a:r>
            <a:r>
              <a:rPr lang="ar-IQ" dirty="0" smtClean="0"/>
              <a:t> معدية .</a:t>
            </a:r>
          </a:p>
          <a:p>
            <a:pPr marL="514350" indent="-514350">
              <a:buAutoNum type="arabic1Minus"/>
            </a:pPr>
            <a:r>
              <a:rPr lang="ar-IQ" dirty="0" err="1" smtClean="0"/>
              <a:t>اعطاء</a:t>
            </a:r>
            <a:r>
              <a:rPr lang="ar-IQ" dirty="0" smtClean="0"/>
              <a:t> </a:t>
            </a:r>
            <a:r>
              <a:rPr lang="ar-IQ" dirty="0" err="1" smtClean="0"/>
              <a:t>الاسير</a:t>
            </a:r>
            <a:r>
              <a:rPr lang="ar-IQ" dirty="0" smtClean="0"/>
              <a:t> الحرية الكاملة في ممارسة الشعائر  الدينية وتعد لذلك </a:t>
            </a:r>
            <a:r>
              <a:rPr lang="ar-IQ" dirty="0" err="1" smtClean="0"/>
              <a:t>اماكن</a:t>
            </a:r>
            <a:r>
              <a:rPr lang="ar-IQ" dirty="0" smtClean="0"/>
              <a:t> مناسبة للعبادة وتوزيع رجال الدين الذين يقعون </a:t>
            </a:r>
            <a:r>
              <a:rPr lang="ar-IQ" dirty="0" err="1" smtClean="0"/>
              <a:t>بالاسر</a:t>
            </a:r>
            <a:r>
              <a:rPr lang="ar-IQ" dirty="0" smtClean="0"/>
              <a:t> على المعسكرات .</a:t>
            </a:r>
          </a:p>
          <a:p>
            <a:pPr marL="514350" indent="-514350">
              <a:buAutoNum type="arabic1Minus"/>
            </a:pPr>
            <a:r>
              <a:rPr lang="ar-IQ" dirty="0" smtClean="0"/>
              <a:t>عمل </a:t>
            </a:r>
            <a:r>
              <a:rPr lang="ar-IQ" dirty="0" err="1" smtClean="0"/>
              <a:t>الاسرى</a:t>
            </a:r>
            <a:r>
              <a:rPr lang="ar-IQ" dirty="0" smtClean="0"/>
              <a:t> : يجوز للدولة الحاجزة تشغيل </a:t>
            </a:r>
            <a:r>
              <a:rPr lang="ar-IQ" dirty="0" err="1" smtClean="0"/>
              <a:t>الاسرى</a:t>
            </a:r>
            <a:r>
              <a:rPr lang="ar-IQ" dirty="0" smtClean="0"/>
              <a:t> من المراتب ولا يجوز تشغيل الضباط </a:t>
            </a:r>
            <a:r>
              <a:rPr lang="ar-IQ" dirty="0" err="1" smtClean="0"/>
              <a:t>الا</a:t>
            </a:r>
            <a:r>
              <a:rPr lang="ar-IQ" dirty="0" smtClean="0"/>
              <a:t> بموافقتهم والتشغيل يكون بمراعاة جنس وقدرة </a:t>
            </a:r>
            <a:r>
              <a:rPr lang="ar-IQ" dirty="0" err="1" smtClean="0"/>
              <a:t>وامكانية</a:t>
            </a:r>
            <a:r>
              <a:rPr lang="ar-IQ" dirty="0" smtClean="0"/>
              <a:t> </a:t>
            </a:r>
            <a:r>
              <a:rPr lang="ar-IQ" dirty="0" err="1" smtClean="0"/>
              <a:t>الاسير</a:t>
            </a:r>
            <a:r>
              <a:rPr lang="ar-IQ" dirty="0" smtClean="0"/>
              <a:t> .</a:t>
            </a:r>
          </a:p>
          <a:p>
            <a:pPr marL="514350" indent="-514350">
              <a:buAutoNum type="arabic1Minus"/>
            </a:pPr>
            <a:r>
              <a:rPr lang="ar-IQ" dirty="0" smtClean="0"/>
              <a:t>الاتصال بالخارج : يجب على الدولة الحاجزة </a:t>
            </a:r>
            <a:r>
              <a:rPr lang="ar-IQ" dirty="0" err="1" smtClean="0"/>
              <a:t>ان</a:t>
            </a:r>
            <a:r>
              <a:rPr lang="ar-IQ" dirty="0" smtClean="0"/>
              <a:t> تقوم خلال </a:t>
            </a:r>
            <a:r>
              <a:rPr lang="ar-IQ" dirty="0" err="1" smtClean="0"/>
              <a:t>اسبوع</a:t>
            </a:r>
            <a:r>
              <a:rPr lang="ar-IQ" dirty="0" smtClean="0"/>
              <a:t> من ترحيل </a:t>
            </a:r>
            <a:r>
              <a:rPr lang="ar-IQ" dirty="0" err="1" smtClean="0"/>
              <a:t>الاسير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المعسكر بتوفير اتصال له مع عائلته عن طريق الدولة </a:t>
            </a:r>
            <a:r>
              <a:rPr lang="ar-IQ" dirty="0" err="1" smtClean="0"/>
              <a:t>او</a:t>
            </a:r>
            <a:r>
              <a:rPr lang="ar-IQ" dirty="0" smtClean="0"/>
              <a:t> الوكالة </a:t>
            </a:r>
            <a:r>
              <a:rPr lang="ar-IQ" dirty="0" err="1" smtClean="0"/>
              <a:t>امركزية</a:t>
            </a:r>
            <a:r>
              <a:rPr lang="ar-IQ" dirty="0" smtClean="0"/>
              <a:t> </a:t>
            </a:r>
            <a:r>
              <a:rPr lang="ar-IQ" dirty="0" err="1" smtClean="0"/>
              <a:t>لاسرى</a:t>
            </a:r>
            <a:r>
              <a:rPr lang="ar-IQ" dirty="0" smtClean="0"/>
              <a:t> الحرب وله الحق </a:t>
            </a:r>
            <a:r>
              <a:rPr lang="ar-IQ" dirty="0" err="1" smtClean="0"/>
              <a:t>ايضا</a:t>
            </a:r>
            <a:r>
              <a:rPr lang="ar-IQ" dirty="0" smtClean="0"/>
              <a:t> في استلام الرسائل من عائلته.</a:t>
            </a: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بمقابل هذه الحقوق يجب على </a:t>
            </a:r>
            <a:r>
              <a:rPr lang="ar-IQ" dirty="0" err="1" smtClean="0"/>
              <a:t>الاسير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يلتزم بمجموعة التزامات من </a:t>
            </a:r>
            <a:r>
              <a:rPr lang="ar-IQ" dirty="0" err="1" smtClean="0"/>
              <a:t>اهمها</a:t>
            </a:r>
            <a:r>
              <a:rPr lang="ar-IQ" dirty="0" smtClean="0"/>
              <a:t> الخضوع لقوانين وتعليمات الدولة الحاجزة </a:t>
            </a:r>
            <a:r>
              <a:rPr lang="ar-IQ" dirty="0" err="1" smtClean="0"/>
              <a:t>فاذا</a:t>
            </a:r>
            <a:r>
              <a:rPr lang="ar-IQ" dirty="0" smtClean="0"/>
              <a:t> ارتكب </a:t>
            </a:r>
            <a:r>
              <a:rPr lang="ar-IQ" dirty="0" err="1" smtClean="0"/>
              <a:t>الاسير</a:t>
            </a:r>
            <a:r>
              <a:rPr lang="ar-IQ" dirty="0" smtClean="0"/>
              <a:t> فعلا مجرما يجب </a:t>
            </a:r>
            <a:r>
              <a:rPr lang="ar-IQ" dirty="0" err="1" smtClean="0"/>
              <a:t>ان</a:t>
            </a:r>
            <a:r>
              <a:rPr lang="ar-IQ" dirty="0" smtClean="0"/>
              <a:t> يعرض على محكمة عسكرية ولا  ينفذ حكم </a:t>
            </a:r>
            <a:r>
              <a:rPr lang="ar-IQ" dirty="0" err="1" smtClean="0"/>
              <a:t>الاعدام</a:t>
            </a:r>
            <a:r>
              <a:rPr lang="ar-IQ" dirty="0" smtClean="0"/>
              <a:t> على </a:t>
            </a:r>
            <a:r>
              <a:rPr lang="ar-IQ" dirty="0" err="1" smtClean="0"/>
              <a:t>الاسير</a:t>
            </a:r>
            <a:r>
              <a:rPr lang="ar-IQ" dirty="0" smtClean="0"/>
              <a:t>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ارتكب فعلا يستحق ذلك  وبعد مرور ستة </a:t>
            </a:r>
            <a:r>
              <a:rPr lang="ar-IQ" dirty="0" err="1" smtClean="0"/>
              <a:t>اشهر</a:t>
            </a:r>
            <a:r>
              <a:rPr lang="ar-IQ" dirty="0" smtClean="0"/>
              <a:t> على </a:t>
            </a:r>
            <a:r>
              <a:rPr lang="ar-IQ" dirty="0" err="1" smtClean="0"/>
              <a:t>اخطار</a:t>
            </a:r>
            <a:r>
              <a:rPr lang="ar-IQ" dirty="0" smtClean="0"/>
              <a:t> الدولة </a:t>
            </a:r>
            <a:r>
              <a:rPr lang="ar-IQ" dirty="0" err="1" smtClean="0"/>
              <a:t>االحامية</a:t>
            </a:r>
            <a:r>
              <a:rPr lang="ar-IQ" dirty="0" smtClean="0"/>
              <a:t> بالحكم  , </a:t>
            </a:r>
            <a:r>
              <a:rPr lang="ar-IQ" dirty="0" err="1" smtClean="0"/>
              <a:t>ولايجوز</a:t>
            </a:r>
            <a:r>
              <a:rPr lang="ar-IQ" dirty="0" smtClean="0"/>
              <a:t> فرض عقوبة جماعية على </a:t>
            </a:r>
            <a:r>
              <a:rPr lang="ar-IQ" dirty="0" err="1" smtClean="0"/>
              <a:t>الاسرى</a:t>
            </a:r>
            <a:r>
              <a:rPr lang="ar-IQ" dirty="0" smtClean="0"/>
              <a:t> </a:t>
            </a:r>
            <a:r>
              <a:rPr lang="ar-IQ" dirty="0" err="1" smtClean="0"/>
              <a:t>اما</a:t>
            </a:r>
            <a:r>
              <a:rPr lang="ar-IQ" dirty="0" smtClean="0"/>
              <a:t> العقوبة التأديبية يجب </a:t>
            </a:r>
            <a:r>
              <a:rPr lang="ar-IQ" dirty="0" err="1" smtClean="0"/>
              <a:t>ان</a:t>
            </a:r>
            <a:r>
              <a:rPr lang="ar-IQ" dirty="0" smtClean="0"/>
              <a:t> لا تزيد عن 30 يوما .</a:t>
            </a:r>
          </a:p>
          <a:p>
            <a:pPr marL="514350" indent="-514350">
              <a:buNone/>
            </a:pPr>
            <a:endParaRPr lang="ar-IQ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انتهاء حالة </a:t>
            </a:r>
            <a:r>
              <a:rPr lang="ar-IQ" dirty="0" err="1" smtClean="0"/>
              <a:t>الاسر</a:t>
            </a:r>
            <a:r>
              <a:rPr lang="ar-IQ" dirty="0" smtClean="0"/>
              <a:t>: </a:t>
            </a:r>
          </a:p>
          <a:p>
            <a:pPr>
              <a:buNone/>
            </a:pPr>
            <a:r>
              <a:rPr lang="ar-IQ" dirty="0" smtClean="0"/>
              <a:t>ينتهي </a:t>
            </a:r>
            <a:r>
              <a:rPr lang="ar-IQ" dirty="0" err="1" smtClean="0"/>
              <a:t>الاسر</a:t>
            </a:r>
            <a:r>
              <a:rPr lang="ar-IQ" dirty="0" smtClean="0"/>
              <a:t> </a:t>
            </a:r>
            <a:r>
              <a:rPr lang="ar-IQ" dirty="0" err="1" smtClean="0"/>
              <a:t>باحوال</a:t>
            </a:r>
            <a:r>
              <a:rPr lang="ar-IQ" dirty="0" smtClean="0"/>
              <a:t> معينة يمكن </a:t>
            </a:r>
            <a:r>
              <a:rPr lang="ar-IQ" dirty="0" err="1" smtClean="0"/>
              <a:t>اجمالها</a:t>
            </a:r>
            <a:r>
              <a:rPr lang="ar-IQ" dirty="0" smtClean="0"/>
              <a:t> بما يلي :</a:t>
            </a:r>
          </a:p>
          <a:p>
            <a:pPr>
              <a:buNone/>
            </a:pPr>
            <a:r>
              <a:rPr lang="ar-IQ" dirty="0" smtClean="0"/>
              <a:t>1- النهاية الطبيعية </a:t>
            </a:r>
            <a:r>
              <a:rPr lang="ar-IQ" dirty="0" err="1" smtClean="0"/>
              <a:t>للاسر</a:t>
            </a:r>
            <a:r>
              <a:rPr lang="ar-IQ" dirty="0" smtClean="0"/>
              <a:t>: </a:t>
            </a:r>
            <a:r>
              <a:rPr lang="ar-IQ" dirty="0" err="1" smtClean="0"/>
              <a:t>ان</a:t>
            </a:r>
            <a:r>
              <a:rPr lang="ar-IQ" dirty="0" smtClean="0"/>
              <a:t> حالة </a:t>
            </a:r>
            <a:r>
              <a:rPr lang="ar-IQ" dirty="0" err="1" smtClean="0"/>
              <a:t>الاسر</a:t>
            </a:r>
            <a:r>
              <a:rPr lang="ar-IQ" dirty="0" smtClean="0"/>
              <a:t> حالة مؤقتة مرهونة بالنزاع المسلح فيجب </a:t>
            </a:r>
            <a:r>
              <a:rPr lang="ar-IQ" dirty="0" err="1" smtClean="0"/>
              <a:t>ان</a:t>
            </a:r>
            <a:r>
              <a:rPr lang="ar-IQ" dirty="0" smtClean="0"/>
              <a:t> تنتهي بانتهاء النزاع فالغاية من </a:t>
            </a:r>
            <a:r>
              <a:rPr lang="ar-IQ" dirty="0" err="1" smtClean="0"/>
              <a:t>الاسر</a:t>
            </a:r>
            <a:r>
              <a:rPr lang="ar-IQ" dirty="0" smtClean="0"/>
              <a:t> ليس الانتقام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الاذلال</a:t>
            </a:r>
            <a:r>
              <a:rPr lang="ar-IQ" dirty="0" smtClean="0"/>
              <a:t> </a:t>
            </a:r>
            <a:r>
              <a:rPr lang="ar-IQ" dirty="0" err="1" smtClean="0"/>
              <a:t>وانما</a:t>
            </a:r>
            <a:r>
              <a:rPr lang="ar-IQ" dirty="0" smtClean="0"/>
              <a:t> تحييد اكبر قدر من القوة العسكرية للدولة الخصم لذا يجب </a:t>
            </a:r>
            <a:r>
              <a:rPr lang="ar-IQ" dirty="0" err="1" smtClean="0"/>
              <a:t>اعادة</a:t>
            </a:r>
            <a:r>
              <a:rPr lang="ar-IQ" dirty="0" smtClean="0"/>
              <a:t> </a:t>
            </a:r>
            <a:r>
              <a:rPr lang="ar-IQ" dirty="0" err="1" smtClean="0"/>
              <a:t>الاسرى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اوطانهم</a:t>
            </a:r>
            <a:r>
              <a:rPr lang="ar-IQ" dirty="0" smtClean="0"/>
              <a:t> بمجرد انتهاء النزاع المسلح .</a:t>
            </a:r>
          </a:p>
          <a:p>
            <a:pPr>
              <a:buNone/>
            </a:pPr>
            <a:r>
              <a:rPr lang="ar-IQ" dirty="0" smtClean="0"/>
              <a:t>2- النهاية غير الطبيعية </a:t>
            </a:r>
            <a:r>
              <a:rPr lang="ar-IQ" dirty="0" err="1" smtClean="0"/>
              <a:t>للاسر</a:t>
            </a:r>
            <a:r>
              <a:rPr lang="ar-IQ" dirty="0" smtClean="0"/>
              <a:t> : ينتهي </a:t>
            </a:r>
            <a:r>
              <a:rPr lang="ar-IQ" dirty="0" err="1" smtClean="0"/>
              <a:t>الاسر</a:t>
            </a:r>
            <a:r>
              <a:rPr lang="ar-IQ" dirty="0" smtClean="0"/>
              <a:t> نهاية غير طبيعية بوفاة </a:t>
            </a:r>
            <a:r>
              <a:rPr lang="ar-IQ" dirty="0" err="1" smtClean="0"/>
              <a:t>الاسير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في حالة الهروب الناجح </a:t>
            </a:r>
            <a:r>
              <a:rPr lang="ar-IQ" dirty="0" err="1" smtClean="0"/>
              <a:t>للاسير</a:t>
            </a:r>
            <a:r>
              <a:rPr lang="ar-IQ" dirty="0" smtClean="0"/>
              <a:t> , ويمكن </a:t>
            </a:r>
            <a:r>
              <a:rPr lang="ar-IQ" dirty="0" err="1" smtClean="0"/>
              <a:t>ان</a:t>
            </a:r>
            <a:r>
              <a:rPr lang="ar-IQ" dirty="0" smtClean="0"/>
              <a:t> ينتهي قبل نهاية النزاع المسلح </a:t>
            </a:r>
            <a:r>
              <a:rPr lang="ar-IQ" dirty="0" err="1" smtClean="0"/>
              <a:t>اذا</a:t>
            </a:r>
            <a:r>
              <a:rPr lang="ar-IQ" dirty="0" smtClean="0"/>
              <a:t> ما تم </a:t>
            </a:r>
            <a:r>
              <a:rPr lang="ar-IQ" dirty="0" err="1" smtClean="0"/>
              <a:t>اعادة</a:t>
            </a:r>
            <a:r>
              <a:rPr lang="ar-IQ" dirty="0" smtClean="0"/>
              <a:t> فئات معينة من </a:t>
            </a:r>
            <a:r>
              <a:rPr lang="ar-IQ" dirty="0" err="1" smtClean="0"/>
              <a:t>الاسرى</a:t>
            </a:r>
            <a:r>
              <a:rPr lang="ar-IQ" dirty="0" smtClean="0"/>
              <a:t> </a:t>
            </a:r>
            <a:r>
              <a:rPr lang="ar-IQ" dirty="0" err="1" smtClean="0"/>
              <a:t>لاوطانهم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ايوائهم</a:t>
            </a:r>
            <a:r>
              <a:rPr lang="ar-IQ" dirty="0" smtClean="0"/>
              <a:t> لدى طرف محايد </a:t>
            </a:r>
            <a:r>
              <a:rPr lang="ar-IQ" dirty="0" err="1" smtClean="0"/>
              <a:t>اخر</a:t>
            </a:r>
            <a:r>
              <a:rPr lang="ar-IQ" dirty="0" smtClean="0"/>
              <a:t> 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err="1" smtClean="0"/>
              <a:t>الاشخاص</a:t>
            </a:r>
            <a:r>
              <a:rPr lang="ar-IQ" dirty="0" smtClean="0"/>
              <a:t> الذين يعدون </a:t>
            </a:r>
            <a:r>
              <a:rPr lang="ar-IQ" dirty="0" err="1" smtClean="0"/>
              <a:t>اسرى</a:t>
            </a:r>
            <a:r>
              <a:rPr lang="ar-IQ" dirty="0" smtClean="0"/>
              <a:t> حرب :</a:t>
            </a:r>
          </a:p>
          <a:p>
            <a:pPr>
              <a:buNone/>
            </a:pP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اسير</a:t>
            </a:r>
            <a:r>
              <a:rPr lang="ar-IQ" dirty="0" smtClean="0"/>
              <a:t> الحرب حتى يكتسب هذه الصفة يجب </a:t>
            </a:r>
            <a:r>
              <a:rPr lang="ar-IQ" dirty="0" err="1" smtClean="0"/>
              <a:t>ان</a:t>
            </a:r>
            <a:r>
              <a:rPr lang="ar-IQ" dirty="0" smtClean="0"/>
              <a:t> يكتسب صفة سابقة عليها </a:t>
            </a:r>
            <a:r>
              <a:rPr lang="ar-IQ" dirty="0" err="1" smtClean="0"/>
              <a:t>الا</a:t>
            </a:r>
            <a:r>
              <a:rPr lang="ar-IQ" dirty="0" smtClean="0"/>
              <a:t> وهي صفة المقاتل , وقد تدرج موقف القانون الدولي </a:t>
            </a:r>
            <a:r>
              <a:rPr lang="ar-IQ" dirty="0" err="1" smtClean="0"/>
              <a:t>الانساني</a:t>
            </a:r>
            <a:r>
              <a:rPr lang="ar-IQ" dirty="0" smtClean="0"/>
              <a:t> من هذه الصفة حيث </a:t>
            </a:r>
            <a:r>
              <a:rPr lang="ar-IQ" dirty="0" err="1" smtClean="0"/>
              <a:t>اضاف</a:t>
            </a:r>
            <a:r>
              <a:rPr lang="ar-IQ" dirty="0" smtClean="0"/>
              <a:t> فئات تدريجيا للمقاتلين غير تلك المعروفة في القانون الدولي </a:t>
            </a:r>
            <a:r>
              <a:rPr lang="ar-IQ" dirty="0" err="1" smtClean="0"/>
              <a:t>الانساني</a:t>
            </a:r>
            <a:r>
              <a:rPr lang="ar-IQ" dirty="0" smtClean="0"/>
              <a:t> التقليدي وهذا ما سنبينه في </a:t>
            </a:r>
            <a:r>
              <a:rPr lang="ar-IQ" dirty="0" err="1" smtClean="0"/>
              <a:t>الاتي</a:t>
            </a:r>
            <a:r>
              <a:rPr lang="ar-IQ" dirty="0" smtClean="0"/>
              <a:t>:</a:t>
            </a:r>
          </a:p>
          <a:p>
            <a:pPr>
              <a:buFontTx/>
              <a:buChar char="-"/>
            </a:pPr>
            <a:r>
              <a:rPr lang="ar-IQ" dirty="0" smtClean="0"/>
              <a:t>موقف اتفاقيات لاهاي :</a:t>
            </a:r>
          </a:p>
          <a:p>
            <a:pPr>
              <a:buFontTx/>
              <a:buChar char="-"/>
            </a:pPr>
            <a:r>
              <a:rPr lang="ar-IQ" dirty="0" err="1" smtClean="0"/>
              <a:t>اشارت</a:t>
            </a:r>
            <a:r>
              <a:rPr lang="ar-IQ" dirty="0" smtClean="0"/>
              <a:t> اتفاقيات لاهاي </a:t>
            </a:r>
            <a:r>
              <a:rPr lang="ar-IQ" dirty="0" err="1" smtClean="0"/>
              <a:t>الى</a:t>
            </a:r>
            <a:r>
              <a:rPr lang="ar-IQ" dirty="0" smtClean="0"/>
              <a:t>  صفة المقاتلين وحصرتهم بالفئات التالية :</a:t>
            </a:r>
          </a:p>
          <a:p>
            <a:pPr>
              <a:buNone/>
            </a:pPr>
            <a:r>
              <a:rPr lang="ar-IQ" dirty="0" smtClean="0"/>
              <a:t>1- </a:t>
            </a:r>
            <a:r>
              <a:rPr lang="ar-IQ" dirty="0" err="1" smtClean="0"/>
              <a:t>افراد</a:t>
            </a:r>
            <a:r>
              <a:rPr lang="ar-IQ" dirty="0" smtClean="0"/>
              <a:t> القوات المسلحة لطرفي النزاع من الوحدات الفعالة والاحتياط.</a:t>
            </a:r>
          </a:p>
          <a:p>
            <a:pPr>
              <a:buNone/>
            </a:pPr>
            <a:r>
              <a:rPr lang="ar-IQ" dirty="0" smtClean="0"/>
              <a:t>2- </a:t>
            </a:r>
            <a:r>
              <a:rPr lang="ar-IQ" dirty="0" err="1" smtClean="0"/>
              <a:t>افراد</a:t>
            </a:r>
            <a:r>
              <a:rPr lang="ar-IQ" dirty="0" smtClean="0"/>
              <a:t> المليشيات والوحدات التطوعية </a:t>
            </a:r>
            <a:r>
              <a:rPr lang="ar-IQ" dirty="0" err="1" smtClean="0"/>
              <a:t>الاخرى</a:t>
            </a:r>
            <a:r>
              <a:rPr lang="ar-IQ" dirty="0" smtClean="0"/>
              <a:t> بما فيهم </a:t>
            </a:r>
            <a:r>
              <a:rPr lang="ar-IQ" dirty="0" err="1" smtClean="0"/>
              <a:t>اعضاء</a:t>
            </a:r>
            <a:r>
              <a:rPr lang="ar-IQ" dirty="0" smtClean="0"/>
              <a:t> حركات التحرر </a:t>
            </a:r>
            <a:r>
              <a:rPr lang="ar-IQ" dirty="0" err="1" smtClean="0"/>
              <a:t>الاخرى</a:t>
            </a:r>
            <a:r>
              <a:rPr lang="ar-IQ" dirty="0" smtClean="0"/>
              <a:t> </a:t>
            </a:r>
            <a:r>
              <a:rPr lang="ar-IQ" dirty="0" err="1" smtClean="0"/>
              <a:t>وافراد</a:t>
            </a:r>
            <a:r>
              <a:rPr lang="ar-IQ" dirty="0" smtClean="0"/>
              <a:t> المقاومة المسلحة للمحتل شرط </a:t>
            </a:r>
            <a:r>
              <a:rPr lang="ar-IQ" dirty="0" err="1" smtClean="0"/>
              <a:t>ان</a:t>
            </a:r>
            <a:r>
              <a:rPr lang="ar-IQ" dirty="0" smtClean="0"/>
              <a:t> يكونوا تحت قيادة </a:t>
            </a:r>
            <a:r>
              <a:rPr lang="ar-IQ" dirty="0" err="1" smtClean="0"/>
              <a:t>مسؤولة</a:t>
            </a:r>
            <a:r>
              <a:rPr lang="ar-IQ" dirty="0" smtClean="0"/>
              <a:t> وان تكون لها علامة مميزة وحمل السلاح بشكل ظاهر وان </a:t>
            </a:r>
            <a:r>
              <a:rPr lang="ar-IQ" dirty="0" err="1" smtClean="0"/>
              <a:t>يحترمو</a:t>
            </a:r>
            <a:r>
              <a:rPr lang="ar-IQ" dirty="0" smtClean="0"/>
              <a:t> قواعد </a:t>
            </a:r>
            <a:r>
              <a:rPr lang="ar-IQ" dirty="0" err="1" smtClean="0"/>
              <a:t>واعراف</a:t>
            </a:r>
            <a:r>
              <a:rPr lang="ar-IQ" dirty="0" smtClean="0"/>
              <a:t> الحرب.</a:t>
            </a:r>
          </a:p>
          <a:p>
            <a:pPr>
              <a:buNone/>
            </a:pPr>
            <a:r>
              <a:rPr lang="ar-IQ" dirty="0" smtClean="0"/>
              <a:t>3- سكان </a:t>
            </a:r>
            <a:r>
              <a:rPr lang="ar-IQ" dirty="0" err="1" smtClean="0"/>
              <a:t>الاراضي</a:t>
            </a:r>
            <a:r>
              <a:rPr lang="ar-IQ" dirty="0" smtClean="0"/>
              <a:t> غير المحتلة شرط </a:t>
            </a:r>
            <a:r>
              <a:rPr lang="ar-IQ" dirty="0" err="1" smtClean="0"/>
              <a:t>ان</a:t>
            </a:r>
            <a:r>
              <a:rPr lang="ar-IQ" dirty="0" smtClean="0"/>
              <a:t> يهبوا هبة شعبية لمقاومة المحتل .</a:t>
            </a:r>
          </a:p>
          <a:p>
            <a:pPr>
              <a:buNone/>
            </a:pPr>
            <a:r>
              <a:rPr lang="ar-IQ" dirty="0" smtClean="0"/>
              <a:t>4-</a:t>
            </a:r>
            <a:r>
              <a:rPr lang="ar-IQ" dirty="0" err="1" smtClean="0"/>
              <a:t>افراد</a:t>
            </a:r>
            <a:r>
              <a:rPr lang="ar-IQ" dirty="0" smtClean="0"/>
              <a:t> القوات المسلحة من غير المقاتلين الفعليين والاحتياط كمراسلي الحرب </a:t>
            </a:r>
            <a:r>
              <a:rPr lang="ar-IQ" dirty="0" err="1" smtClean="0"/>
              <a:t>والمسؤولين</a:t>
            </a:r>
            <a:r>
              <a:rPr lang="ar-IQ" dirty="0" smtClean="0"/>
              <a:t> عن التموين.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IQ" dirty="0" smtClean="0"/>
              <a:t>المقاتلون حسب اتفاقيات جنيف :</a:t>
            </a:r>
          </a:p>
          <a:p>
            <a:pPr>
              <a:buFontTx/>
              <a:buChar char="-"/>
            </a:pPr>
            <a:r>
              <a:rPr lang="ar-IQ" dirty="0" smtClean="0"/>
              <a:t>تتكون اتفاقيات جنيف من مجموعة اتفاقيات وبروتوكولات ملحقة </a:t>
            </a:r>
            <a:r>
              <a:rPr lang="ar-IQ" dirty="0" err="1" smtClean="0"/>
              <a:t>بها</a:t>
            </a:r>
            <a:r>
              <a:rPr lang="ar-IQ" dirty="0" smtClean="0"/>
              <a:t> وسنحاول بيان موقف هذه الاتفاقيات وكما </a:t>
            </a:r>
            <a:r>
              <a:rPr lang="ar-IQ" dirty="0" err="1" smtClean="0"/>
              <a:t>ياتي</a:t>
            </a:r>
            <a:r>
              <a:rPr lang="ar-IQ" dirty="0" smtClean="0"/>
              <a:t>:</a:t>
            </a:r>
          </a:p>
          <a:p>
            <a:pPr>
              <a:buNone/>
            </a:pPr>
            <a:r>
              <a:rPr lang="ar-IQ" dirty="0" smtClean="0"/>
              <a:t>1- موقف اتفاقية جنيف لعام 1929: لم تغير هذه الاتفاقية من صفة المقاتل التي نصت عليها اتفاقيات لاهاي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انها</a:t>
            </a:r>
            <a:r>
              <a:rPr lang="ar-IQ" dirty="0" smtClean="0"/>
              <a:t> </a:t>
            </a:r>
            <a:r>
              <a:rPr lang="ar-IQ" dirty="0" err="1" smtClean="0"/>
              <a:t>اضافت</a:t>
            </a:r>
            <a:r>
              <a:rPr lang="ar-IQ" dirty="0" smtClean="0"/>
              <a:t> عليها </a:t>
            </a:r>
            <a:r>
              <a:rPr lang="ar-IQ" dirty="0" err="1" smtClean="0"/>
              <a:t>الاشخاص</a:t>
            </a:r>
            <a:r>
              <a:rPr lang="ar-IQ" dirty="0" smtClean="0"/>
              <a:t> من </a:t>
            </a:r>
            <a:r>
              <a:rPr lang="ar-IQ" dirty="0" err="1" smtClean="0"/>
              <a:t>افراد</a:t>
            </a:r>
            <a:r>
              <a:rPr lang="ar-IQ" dirty="0" smtClean="0"/>
              <a:t> القوات المسلحة </a:t>
            </a:r>
            <a:r>
              <a:rPr lang="ar-IQ" dirty="0" err="1" smtClean="0"/>
              <a:t>للاطراف</a:t>
            </a:r>
            <a:r>
              <a:rPr lang="ar-IQ" dirty="0" smtClean="0"/>
              <a:t> المتنازعة الذين يقعون في قبضة الخصم </a:t>
            </a:r>
            <a:r>
              <a:rPr lang="ar-IQ" dirty="0" err="1" smtClean="0"/>
              <a:t>اثناء</a:t>
            </a:r>
            <a:r>
              <a:rPr lang="ar-IQ" dirty="0" smtClean="0"/>
              <a:t> العمليات البحرية </a:t>
            </a:r>
            <a:r>
              <a:rPr lang="ar-IQ" dirty="0" err="1" smtClean="0"/>
              <a:t>او</a:t>
            </a:r>
            <a:r>
              <a:rPr lang="ar-IQ" dirty="0" smtClean="0"/>
              <a:t> الجوية.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dirty="0" smtClean="0"/>
              <a:t>2- اتفاقية جنيف الثالثة لعام 1949 الخاصة بأسرى الحرب :</a:t>
            </a:r>
          </a:p>
          <a:p>
            <a:pPr>
              <a:buNone/>
            </a:pPr>
            <a:r>
              <a:rPr lang="ar-IQ" dirty="0" smtClean="0"/>
              <a:t>بينت المادة 4 من الاتفاقية المذكورة فئات وشروط المقاتلين حيث </a:t>
            </a:r>
            <a:r>
              <a:rPr lang="ar-IQ" dirty="0" err="1" smtClean="0"/>
              <a:t>اضافت</a:t>
            </a:r>
            <a:r>
              <a:rPr lang="ar-IQ" dirty="0" smtClean="0"/>
              <a:t> للفئات المذكورة في الاتفاقيات السابقة فئات </a:t>
            </a:r>
            <a:r>
              <a:rPr lang="ar-IQ" dirty="0" err="1" smtClean="0"/>
              <a:t>اخرى</a:t>
            </a:r>
            <a:r>
              <a:rPr lang="ar-IQ" dirty="0" smtClean="0"/>
              <a:t> </a:t>
            </a:r>
          </a:p>
          <a:p>
            <a:pPr>
              <a:buNone/>
            </a:pPr>
            <a:r>
              <a:rPr lang="ar-IQ" dirty="0" smtClean="0"/>
              <a:t>هي :</a:t>
            </a:r>
          </a:p>
          <a:p>
            <a:pPr>
              <a:buNone/>
            </a:pPr>
            <a:r>
              <a:rPr lang="ar-IQ" dirty="0" smtClean="0"/>
              <a:t>- </a:t>
            </a:r>
            <a:r>
              <a:rPr lang="ar-IQ" dirty="0" err="1" smtClean="0"/>
              <a:t>افراد</a:t>
            </a:r>
            <a:r>
              <a:rPr lang="ar-IQ" dirty="0" smtClean="0"/>
              <a:t> القوات المسلحة النظامية الذين يعلنون ولائهم للحكومة </a:t>
            </a:r>
            <a:r>
              <a:rPr lang="ar-IQ" dirty="0" err="1" smtClean="0"/>
              <a:t>او</a:t>
            </a:r>
            <a:r>
              <a:rPr lang="ar-IQ" dirty="0" smtClean="0"/>
              <a:t> سلطة لا تعترف </a:t>
            </a:r>
            <a:r>
              <a:rPr lang="ar-IQ" dirty="0" err="1" smtClean="0"/>
              <a:t>بها</a:t>
            </a:r>
            <a:r>
              <a:rPr lang="ar-IQ" dirty="0" smtClean="0"/>
              <a:t> الدولة الحاجزة, وهذا يعني </a:t>
            </a:r>
            <a:r>
              <a:rPr lang="ar-IQ" dirty="0" err="1" smtClean="0"/>
              <a:t>ان</a:t>
            </a:r>
            <a:r>
              <a:rPr lang="ar-IQ" dirty="0" smtClean="0"/>
              <a:t> صفة الاعتراف بالدولة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اية</a:t>
            </a:r>
            <a:r>
              <a:rPr lang="ar-IQ" dirty="0" smtClean="0"/>
              <a:t> سلطة </a:t>
            </a:r>
            <a:r>
              <a:rPr lang="ar-IQ" dirty="0" err="1" smtClean="0"/>
              <a:t>اخرى</a:t>
            </a:r>
            <a:r>
              <a:rPr lang="ar-IQ" dirty="0" smtClean="0"/>
              <a:t> من عدمها لا علاقة لها بصفة </a:t>
            </a:r>
            <a:r>
              <a:rPr lang="ar-IQ" dirty="0" err="1" smtClean="0"/>
              <a:t>الاسر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ar-IQ" dirty="0" smtClean="0"/>
              <a:t>- </a:t>
            </a:r>
            <a:r>
              <a:rPr lang="ar-IQ" dirty="0" err="1" smtClean="0"/>
              <a:t>افراد</a:t>
            </a:r>
            <a:r>
              <a:rPr lang="ar-IQ" dirty="0" smtClean="0"/>
              <a:t> </a:t>
            </a:r>
            <a:r>
              <a:rPr lang="ar-IQ" dirty="0" err="1" smtClean="0"/>
              <a:t>الاطقم</a:t>
            </a:r>
            <a:r>
              <a:rPr lang="ar-IQ" dirty="0" smtClean="0"/>
              <a:t> البحرية بما فيها القادة والملاحون ومساعدوهم في السفن التجارية </a:t>
            </a:r>
            <a:r>
              <a:rPr lang="ar-IQ" dirty="0" err="1" smtClean="0"/>
              <a:t>واطقم</a:t>
            </a:r>
            <a:r>
              <a:rPr lang="ar-IQ" dirty="0" smtClean="0"/>
              <a:t> الطائرات المدنية التابعة </a:t>
            </a:r>
            <a:r>
              <a:rPr lang="ar-IQ" dirty="0" err="1" smtClean="0"/>
              <a:t>لاطراف</a:t>
            </a:r>
            <a:r>
              <a:rPr lang="ar-IQ" dirty="0" smtClean="0"/>
              <a:t> النزاع 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IQ" dirty="0" err="1" smtClean="0"/>
              <a:t>الاشخاص</a:t>
            </a:r>
            <a:r>
              <a:rPr lang="ar-IQ" dirty="0" smtClean="0"/>
              <a:t> الذين يتبعون </a:t>
            </a:r>
            <a:r>
              <a:rPr lang="ar-IQ" dirty="0" err="1" smtClean="0"/>
              <a:t>او</a:t>
            </a:r>
            <a:r>
              <a:rPr lang="ar-IQ" dirty="0" smtClean="0"/>
              <a:t> كانوا يتبعون للقوات المسلحة للبلد المحتل </a:t>
            </a:r>
            <a:r>
              <a:rPr lang="ar-IQ" dirty="0" err="1" smtClean="0"/>
              <a:t>اذا</a:t>
            </a:r>
            <a:r>
              <a:rPr lang="ar-IQ" dirty="0" smtClean="0"/>
              <a:t> رأت دولة الاحتلال ضرورة اعتقالهم.</a:t>
            </a:r>
          </a:p>
          <a:p>
            <a:pPr>
              <a:buFontTx/>
              <a:buChar char="-"/>
            </a:pPr>
            <a:r>
              <a:rPr lang="ar-IQ" dirty="0" err="1" smtClean="0"/>
              <a:t>الاشخاص</a:t>
            </a:r>
            <a:r>
              <a:rPr lang="ar-IQ" dirty="0" smtClean="0"/>
              <a:t> الذين ينتمون </a:t>
            </a:r>
            <a:r>
              <a:rPr lang="ar-IQ" dirty="0" err="1" smtClean="0"/>
              <a:t>لاحدى</a:t>
            </a:r>
            <a:r>
              <a:rPr lang="ar-IQ" dirty="0" smtClean="0"/>
              <a:t> الفئات المذكورة سابقا الذين استقبلتهم دولة محايدة </a:t>
            </a:r>
            <a:r>
              <a:rPr lang="ar-IQ" dirty="0" err="1" smtClean="0"/>
              <a:t>او</a:t>
            </a:r>
            <a:r>
              <a:rPr lang="ar-IQ" dirty="0" smtClean="0"/>
              <a:t> غير محايدة في </a:t>
            </a:r>
            <a:r>
              <a:rPr lang="ar-IQ" dirty="0" err="1" smtClean="0"/>
              <a:t>اقليمها</a:t>
            </a:r>
            <a:r>
              <a:rPr lang="ar-IQ" dirty="0" smtClean="0"/>
              <a:t>  الملزمة باعتقالهم وفق </a:t>
            </a:r>
            <a:r>
              <a:rPr lang="ar-IQ" smtClean="0"/>
              <a:t>قواعد القانون الدولي.</a:t>
            </a:r>
            <a:endParaRPr lang="ar-IQ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4- البروتوكول </a:t>
            </a:r>
            <a:r>
              <a:rPr lang="ar-IQ" dirty="0" err="1" smtClean="0"/>
              <a:t>الاضافي</a:t>
            </a:r>
            <a:r>
              <a:rPr lang="ar-IQ" dirty="0" smtClean="0"/>
              <a:t> </a:t>
            </a:r>
            <a:r>
              <a:rPr lang="ar-IQ" dirty="0" err="1" smtClean="0"/>
              <a:t>الاول</a:t>
            </a:r>
            <a:r>
              <a:rPr lang="ar-IQ" dirty="0" smtClean="0"/>
              <a:t> لعام 1977:خفف البروتوكول </a:t>
            </a:r>
            <a:r>
              <a:rPr lang="ar-IQ" dirty="0" err="1" smtClean="0"/>
              <a:t>الاضافي</a:t>
            </a:r>
            <a:r>
              <a:rPr lang="ar-IQ" dirty="0" smtClean="0"/>
              <a:t> </a:t>
            </a:r>
            <a:r>
              <a:rPr lang="ar-IQ" dirty="0" err="1" smtClean="0"/>
              <a:t>الاول</a:t>
            </a:r>
            <a:r>
              <a:rPr lang="ar-IQ" dirty="0" smtClean="0"/>
              <a:t> من الشروط التي </a:t>
            </a:r>
            <a:r>
              <a:rPr lang="ar-IQ" dirty="0" err="1" smtClean="0"/>
              <a:t>اقرتها</a:t>
            </a:r>
            <a:r>
              <a:rPr lang="ar-IQ" dirty="0" smtClean="0"/>
              <a:t> اتفاقيات جنيف لاعتبار </a:t>
            </a:r>
            <a:r>
              <a:rPr lang="ar-IQ" dirty="0" err="1" smtClean="0"/>
              <a:t>افراد</a:t>
            </a:r>
            <a:r>
              <a:rPr lang="ar-IQ" dirty="0" smtClean="0"/>
              <a:t> حركات التحرير والمقاومة المسلحة من قبيل القوات المسلحة حيث اثبت الواقع العملي صعوبة تطبيق تلك الشروط حيث اشترط فقط </a:t>
            </a:r>
            <a:r>
              <a:rPr lang="ar-IQ" dirty="0" err="1" smtClean="0"/>
              <a:t>ان</a:t>
            </a:r>
            <a:r>
              <a:rPr lang="ar-IQ" dirty="0" smtClean="0"/>
              <a:t> يكون الشخص حاملا سلاحه بشكل علني  فقط </a:t>
            </a:r>
            <a:r>
              <a:rPr lang="ar-IQ" dirty="0" err="1" smtClean="0"/>
              <a:t>اثناء</a:t>
            </a:r>
            <a:r>
              <a:rPr lang="ar-IQ" dirty="0" smtClean="0"/>
              <a:t> النزاع المسلح وان يعمل تحت قيادة </a:t>
            </a:r>
            <a:r>
              <a:rPr lang="ar-IQ" dirty="0" err="1" smtClean="0"/>
              <a:t>مسؤولة</a:t>
            </a:r>
            <a:r>
              <a:rPr lang="ar-IQ" dirty="0" smtClean="0"/>
              <a:t> , ولم يجعل من شرط الالتزام الفردي بقواعد القانون الدولي </a:t>
            </a:r>
            <a:r>
              <a:rPr lang="ar-IQ" dirty="0" err="1" smtClean="0"/>
              <a:t>الانساني</a:t>
            </a:r>
            <a:r>
              <a:rPr lang="ar-IQ" dirty="0" smtClean="0"/>
              <a:t> مطلوبا بشكل فردي </a:t>
            </a:r>
            <a:r>
              <a:rPr lang="ar-IQ" dirty="0" err="1" smtClean="0"/>
              <a:t>وانما</a:t>
            </a:r>
            <a:r>
              <a:rPr lang="ar-IQ" dirty="0" smtClean="0"/>
              <a:t> بشكل جماعي.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err="1" smtClean="0"/>
              <a:t>الاشخاص</a:t>
            </a:r>
            <a:r>
              <a:rPr lang="ar-IQ" dirty="0" smtClean="0"/>
              <a:t> الذين لا يعدون </a:t>
            </a:r>
            <a:r>
              <a:rPr lang="ar-IQ" dirty="0" err="1" smtClean="0"/>
              <a:t>اسرى</a:t>
            </a:r>
            <a:r>
              <a:rPr lang="ar-IQ" dirty="0" smtClean="0"/>
              <a:t> حرب </a:t>
            </a:r>
          </a:p>
          <a:p>
            <a:pPr>
              <a:buNone/>
            </a:pPr>
            <a:r>
              <a:rPr lang="ar-IQ" dirty="0" smtClean="0"/>
              <a:t>استقر العرف الدولي ومن بعده الاتفاقيات الدولية </a:t>
            </a:r>
            <a:r>
              <a:rPr lang="ar-IQ" dirty="0" err="1" smtClean="0"/>
              <a:t>الى</a:t>
            </a:r>
            <a:r>
              <a:rPr lang="ar-IQ" dirty="0" smtClean="0"/>
              <a:t> عدم عد مجموعة من الفئات </a:t>
            </a:r>
            <a:r>
              <a:rPr lang="ar-IQ" dirty="0" err="1" smtClean="0"/>
              <a:t>اسرى</a:t>
            </a:r>
            <a:r>
              <a:rPr lang="ar-IQ" dirty="0" smtClean="0"/>
              <a:t> حرب في حال وقوعهم في قبضة العدو وهذه الفئات هي :</a:t>
            </a:r>
          </a:p>
          <a:p>
            <a:pPr>
              <a:buNone/>
            </a:pPr>
            <a:r>
              <a:rPr lang="ar-IQ" dirty="0" smtClean="0"/>
              <a:t>1- الجواسيس : الجاسوس هو كل شخص يقوم تحت مظهر زائف بجمع </a:t>
            </a:r>
            <a:r>
              <a:rPr lang="ar-IQ" dirty="0" err="1" smtClean="0"/>
              <a:t>او</a:t>
            </a:r>
            <a:r>
              <a:rPr lang="ar-IQ" dirty="0" smtClean="0"/>
              <a:t> محاولة جمع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معلومات عن العدو خفية في منطقة عمليات عسكرية يسيطر عليها العدو بقصد تبليغها </a:t>
            </a:r>
            <a:r>
              <a:rPr lang="ar-IQ" dirty="0" err="1" smtClean="0"/>
              <a:t>الى</a:t>
            </a:r>
            <a:r>
              <a:rPr lang="ar-IQ" dirty="0" smtClean="0"/>
              <a:t> طرف النزاع الذي يتبعه شريطة </a:t>
            </a:r>
            <a:r>
              <a:rPr lang="ar-IQ" dirty="0" err="1" smtClean="0"/>
              <a:t>الا</a:t>
            </a:r>
            <a:r>
              <a:rPr lang="ar-IQ" dirty="0" smtClean="0"/>
              <a:t> يرتدي </a:t>
            </a:r>
            <a:r>
              <a:rPr lang="ar-IQ" dirty="0" err="1" smtClean="0"/>
              <a:t>الزي</a:t>
            </a:r>
            <a:r>
              <a:rPr lang="ar-IQ" dirty="0" smtClean="0"/>
              <a:t> العسكري .</a:t>
            </a:r>
          </a:p>
          <a:p>
            <a:pPr>
              <a:buNone/>
            </a:pPr>
            <a:r>
              <a:rPr lang="ar-IQ" dirty="0" smtClean="0"/>
              <a:t>ويتضح </a:t>
            </a:r>
            <a:r>
              <a:rPr lang="ar-IQ" dirty="0" err="1" smtClean="0"/>
              <a:t>ان</a:t>
            </a:r>
            <a:r>
              <a:rPr lang="ar-IQ" dirty="0" smtClean="0"/>
              <a:t> المعيار الحاسم في </a:t>
            </a:r>
            <a:r>
              <a:rPr lang="ar-IQ" dirty="0" err="1" smtClean="0"/>
              <a:t>اضفاء</a:t>
            </a:r>
            <a:r>
              <a:rPr lang="ar-IQ" dirty="0" smtClean="0"/>
              <a:t> صفة الجاسوس ليس فقط جمع المعلومات بل لابد من اقترانها باستخدام وسائل زائفة </a:t>
            </a:r>
            <a:r>
              <a:rPr lang="ar-IQ" dirty="0" err="1" smtClean="0"/>
              <a:t>او</a:t>
            </a:r>
            <a:r>
              <a:rPr lang="ar-IQ" dirty="0" smtClean="0"/>
              <a:t> اتخاذ مظاهر كاذبة شرط </a:t>
            </a:r>
            <a:r>
              <a:rPr lang="ar-IQ" dirty="0" err="1" smtClean="0"/>
              <a:t>ان</a:t>
            </a:r>
            <a:r>
              <a:rPr lang="ar-IQ" dirty="0" smtClean="0"/>
              <a:t> لا يرتدي الشخص </a:t>
            </a:r>
            <a:r>
              <a:rPr lang="ar-IQ" dirty="0" err="1" smtClean="0"/>
              <a:t>الزي</a:t>
            </a:r>
            <a:r>
              <a:rPr lang="ar-IQ" dirty="0" smtClean="0"/>
              <a:t> العسكري للطرف الذي يقوم بجمع المعلومات لصالحه ، فجمع المعلومات كفعل بمفرده </a:t>
            </a:r>
            <a:r>
              <a:rPr lang="ar-IQ" dirty="0" err="1" smtClean="0"/>
              <a:t>امر</a:t>
            </a:r>
            <a:r>
              <a:rPr lang="ar-IQ" dirty="0" smtClean="0"/>
              <a:t> مشروع في الحرب 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ar-IQ" dirty="0" smtClean="0"/>
              <a:t>الفئات التي لا تعد جواسيس :</a:t>
            </a:r>
          </a:p>
          <a:p>
            <a:pPr>
              <a:buNone/>
            </a:pPr>
            <a:r>
              <a:rPr lang="ar-IQ" dirty="0" smtClean="0"/>
              <a:t>1- الشخص الذي يقوم بجمع </a:t>
            </a:r>
            <a:r>
              <a:rPr lang="ar-IQ" dirty="0" err="1" smtClean="0"/>
              <a:t>او</a:t>
            </a:r>
            <a:r>
              <a:rPr lang="ar-IQ" dirty="0" smtClean="0"/>
              <a:t> محاولة جمع المعلومات </a:t>
            </a:r>
            <a:r>
              <a:rPr lang="ar-IQ" dirty="0" err="1" smtClean="0"/>
              <a:t>اذا</a:t>
            </a:r>
            <a:r>
              <a:rPr lang="ar-IQ" dirty="0" smtClean="0"/>
              <a:t> كان مرتديا </a:t>
            </a:r>
            <a:r>
              <a:rPr lang="ar-IQ" dirty="0" err="1" smtClean="0"/>
              <a:t>زي</a:t>
            </a:r>
            <a:r>
              <a:rPr lang="ar-IQ" dirty="0" smtClean="0"/>
              <a:t> الطرف الذي يتبعه.</a:t>
            </a:r>
          </a:p>
          <a:p>
            <a:pPr>
              <a:buNone/>
            </a:pPr>
            <a:r>
              <a:rPr lang="ar-IQ" dirty="0" smtClean="0"/>
              <a:t>2- </a:t>
            </a:r>
            <a:r>
              <a:rPr lang="ar-IQ" dirty="0" err="1" smtClean="0"/>
              <a:t>افراد</a:t>
            </a:r>
            <a:r>
              <a:rPr lang="ar-IQ" dirty="0" smtClean="0"/>
              <a:t> القوات المسلحة لطرف في النزاع الذي يقيم في </a:t>
            </a:r>
            <a:r>
              <a:rPr lang="ar-IQ" dirty="0" err="1" smtClean="0"/>
              <a:t>اقليم</a:t>
            </a:r>
            <a:r>
              <a:rPr lang="ar-IQ" dirty="0" smtClean="0"/>
              <a:t> يحتله الخصم والذي يقوم لصالح الخصم الذي يتبعه بجمع </a:t>
            </a:r>
            <a:r>
              <a:rPr lang="ar-IQ" dirty="0" err="1" smtClean="0"/>
              <a:t>او</a:t>
            </a:r>
            <a:r>
              <a:rPr lang="ar-IQ" dirty="0" smtClean="0"/>
              <a:t> محاولة جمع المعلومات ذات القيمة العسكرية داخل ذلك </a:t>
            </a:r>
            <a:r>
              <a:rPr lang="ar-IQ" dirty="0" err="1" smtClean="0"/>
              <a:t>الاقليم</a:t>
            </a:r>
            <a:r>
              <a:rPr lang="ar-IQ" dirty="0" smtClean="0"/>
              <a:t> .</a:t>
            </a:r>
          </a:p>
          <a:p>
            <a:pPr>
              <a:buNone/>
            </a:pPr>
            <a:r>
              <a:rPr lang="ar-IQ" dirty="0" smtClean="0"/>
              <a:t>3- جنود القوات الخاصة والمظليين الذين يعملون خلف خطوط العدو.</a:t>
            </a:r>
          </a:p>
          <a:p>
            <a:pPr>
              <a:buNone/>
            </a:pPr>
            <a:r>
              <a:rPr lang="ar-IQ" dirty="0" err="1" smtClean="0"/>
              <a:t>ان</a:t>
            </a:r>
            <a:r>
              <a:rPr lang="ar-IQ" dirty="0" smtClean="0"/>
              <a:t> صفة الجاسوس تعني انه سيعامل وفقا للقانون الداخلي لتلك الدولة ولا تعني تجريده من ضماناته القانونية في محاكمة عادلة ولا يمكن </a:t>
            </a:r>
            <a:r>
              <a:rPr lang="ar-IQ" dirty="0" err="1" smtClean="0"/>
              <a:t>ايقاع</a:t>
            </a:r>
            <a:r>
              <a:rPr lang="ar-IQ" dirty="0" smtClean="0"/>
              <a:t> العقوبة عليه </a:t>
            </a:r>
            <a:r>
              <a:rPr lang="ar-IQ" dirty="0" err="1" smtClean="0"/>
              <a:t>الا</a:t>
            </a:r>
            <a:r>
              <a:rPr lang="ar-IQ" dirty="0" smtClean="0"/>
              <a:t> بعد صدور حكم نهائي بحقه.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التنظيم القانوني </a:t>
            </a:r>
            <a:r>
              <a:rPr lang="ar-IQ" dirty="0" err="1" smtClean="0"/>
              <a:t>لاسرى</a:t>
            </a:r>
            <a:r>
              <a:rPr lang="ar-IQ" dirty="0" smtClean="0"/>
              <a:t> الحرب في القانون الدولي </a:t>
            </a:r>
            <a:r>
              <a:rPr lang="ar-IQ" dirty="0" err="1" smtClean="0"/>
              <a:t>الانساني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ar-IQ" dirty="0" smtClean="0"/>
              <a:t>2- المرتزقة : عالجت المادة 47 من البروتوكول </a:t>
            </a:r>
            <a:r>
              <a:rPr lang="ar-IQ" dirty="0" err="1" smtClean="0"/>
              <a:t>الاضافي</a:t>
            </a:r>
            <a:r>
              <a:rPr lang="ar-IQ" dirty="0" smtClean="0"/>
              <a:t> </a:t>
            </a:r>
            <a:r>
              <a:rPr lang="ar-IQ" dirty="0" err="1" smtClean="0"/>
              <a:t>الاول</a:t>
            </a:r>
            <a:r>
              <a:rPr lang="ar-IQ" dirty="0" smtClean="0"/>
              <a:t> موضوع المرتزقة الذي لم تعده تلك المادة مقاتلا ومن ثم </a:t>
            </a:r>
            <a:r>
              <a:rPr lang="ar-IQ" dirty="0" err="1" smtClean="0"/>
              <a:t>اسير</a:t>
            </a:r>
            <a:r>
              <a:rPr lang="ar-IQ" dirty="0" smtClean="0"/>
              <a:t> حرب في حال وقوعه بقبضة العدو </a:t>
            </a:r>
            <a:r>
              <a:rPr lang="ar-IQ" dirty="0" err="1" smtClean="0"/>
              <a:t>واشارت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مجموعة من الشروط في الشخص التي يجب </a:t>
            </a:r>
            <a:r>
              <a:rPr lang="ar-IQ" dirty="0" err="1" smtClean="0"/>
              <a:t>ان</a:t>
            </a:r>
            <a:r>
              <a:rPr lang="ar-IQ" dirty="0" smtClean="0"/>
              <a:t> تتوافر لاكتساب هذه الصفة وهذه الشروط هي :</a:t>
            </a:r>
          </a:p>
          <a:p>
            <a:pPr marL="514350" indent="-514350">
              <a:buAutoNum type="arabic1Minus"/>
            </a:pPr>
            <a:r>
              <a:rPr lang="ar-IQ" dirty="0" smtClean="0"/>
              <a:t>التجنيد محليا </a:t>
            </a:r>
            <a:r>
              <a:rPr lang="ar-IQ" dirty="0" err="1" smtClean="0"/>
              <a:t>او</a:t>
            </a:r>
            <a:r>
              <a:rPr lang="ar-IQ" dirty="0" smtClean="0"/>
              <a:t> في الخارج للقتال في نزاع معين بذاته فالتجنيد دون تحديد النزاع </a:t>
            </a:r>
            <a:r>
              <a:rPr lang="ar-IQ" dirty="0" err="1" smtClean="0"/>
              <a:t>او</a:t>
            </a:r>
            <a:r>
              <a:rPr lang="ar-IQ" dirty="0" smtClean="0"/>
              <a:t> كان مستقبليا لا يكسب الشخص هذه الصفة .</a:t>
            </a:r>
          </a:p>
          <a:p>
            <a:pPr marL="514350" indent="-514350">
              <a:buAutoNum type="arabic1Minus"/>
            </a:pPr>
            <a:r>
              <a:rPr lang="ar-IQ" dirty="0" smtClean="0"/>
              <a:t> </a:t>
            </a:r>
            <a:r>
              <a:rPr lang="ar-IQ" dirty="0" smtClean="0"/>
              <a:t>المشاركة الفعلية في </a:t>
            </a:r>
            <a:r>
              <a:rPr lang="ar-IQ" dirty="0" err="1" smtClean="0"/>
              <a:t>الاعمال</a:t>
            </a:r>
            <a:r>
              <a:rPr lang="ar-IQ" dirty="0" smtClean="0"/>
              <a:t> العدائية </a:t>
            </a:r>
            <a:r>
              <a:rPr lang="ar-IQ" dirty="0" err="1" smtClean="0"/>
              <a:t>اي</a:t>
            </a:r>
            <a:r>
              <a:rPr lang="ar-IQ" dirty="0" smtClean="0"/>
              <a:t> التوجيه الفعلي لضربات تستهدف العدو </a:t>
            </a:r>
            <a:r>
              <a:rPr lang="ar-IQ" dirty="0" err="1" smtClean="0"/>
              <a:t>افرادا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عتادا وبالتالي لا يشمل هذا المفهوم المستشارين العسكريين .</a:t>
            </a:r>
          </a:p>
          <a:p>
            <a:pPr marL="514350" indent="-514350">
              <a:buAutoNum type="arabic1Minus"/>
            </a:pPr>
            <a:r>
              <a:rPr lang="ar-IQ" dirty="0" smtClean="0"/>
              <a:t>الرغبة </a:t>
            </a:r>
            <a:r>
              <a:rPr lang="ar-IQ" dirty="0" err="1" smtClean="0"/>
              <a:t>او</a:t>
            </a:r>
            <a:r>
              <a:rPr lang="ar-IQ" dirty="0" smtClean="0"/>
              <a:t> الحافز حيث يعد مرتزقا كل من كان هدفه الكسب المادي سواء </a:t>
            </a:r>
            <a:r>
              <a:rPr lang="ar-IQ" dirty="0" err="1" smtClean="0"/>
              <a:t>اكان</a:t>
            </a:r>
            <a:r>
              <a:rPr lang="ar-IQ" dirty="0" smtClean="0"/>
              <a:t> هذا الكسب حالا </a:t>
            </a:r>
            <a:r>
              <a:rPr lang="ar-IQ" dirty="0" err="1" smtClean="0"/>
              <a:t>او</a:t>
            </a:r>
            <a:r>
              <a:rPr lang="ar-IQ" dirty="0" smtClean="0"/>
              <a:t> مستقبلا شرط </a:t>
            </a:r>
            <a:r>
              <a:rPr lang="ar-IQ" dirty="0" err="1" smtClean="0"/>
              <a:t>ان</a:t>
            </a:r>
            <a:r>
              <a:rPr lang="ar-IQ" dirty="0" smtClean="0"/>
              <a:t> يكون الحافز </a:t>
            </a:r>
            <a:r>
              <a:rPr lang="ar-IQ" dirty="0" err="1" smtClean="0"/>
              <a:t>اكثر</a:t>
            </a:r>
            <a:r>
              <a:rPr lang="ar-IQ" dirty="0" smtClean="0"/>
              <a:t> من ما يتقاضاه </a:t>
            </a:r>
            <a:r>
              <a:rPr lang="ar-IQ" dirty="0" err="1" smtClean="0"/>
              <a:t>افراد</a:t>
            </a:r>
            <a:r>
              <a:rPr lang="ar-IQ" dirty="0" smtClean="0"/>
              <a:t> القوات المسلحة </a:t>
            </a:r>
            <a:r>
              <a:rPr lang="ar-IQ" dirty="0" err="1" smtClean="0"/>
              <a:t>النضامية</a:t>
            </a:r>
            <a:r>
              <a:rPr lang="ar-IQ" dirty="0" smtClean="0"/>
              <a:t>،ولا يشمل من كان متطوعا في سبيل قضية </a:t>
            </a:r>
            <a:r>
              <a:rPr lang="ar-IQ" dirty="0" err="1" smtClean="0"/>
              <a:t>او</a:t>
            </a:r>
            <a:r>
              <a:rPr lang="ar-IQ" dirty="0" smtClean="0"/>
              <a:t> معتقد معين </a:t>
            </a:r>
            <a:r>
              <a:rPr lang="ar-IQ" dirty="0" err="1" smtClean="0"/>
              <a:t>او</a:t>
            </a:r>
            <a:r>
              <a:rPr lang="ar-IQ" dirty="0" smtClean="0"/>
              <a:t> الكفاح ضد المحتل .</a:t>
            </a:r>
          </a:p>
          <a:p>
            <a:pPr marL="514350" indent="-514350">
              <a:buAutoNum type="arabic1Minus"/>
            </a:pPr>
            <a:r>
              <a:rPr lang="ar-IQ" dirty="0" smtClean="0"/>
              <a:t>العنصر </a:t>
            </a:r>
            <a:r>
              <a:rPr lang="ar-IQ" dirty="0" err="1" smtClean="0"/>
              <a:t>الاجنبي</a:t>
            </a:r>
            <a:r>
              <a:rPr lang="ar-IQ" dirty="0" smtClean="0"/>
              <a:t> ا: </a:t>
            </a:r>
            <a:r>
              <a:rPr lang="ar-IQ" dirty="0" err="1" smtClean="0"/>
              <a:t>ا</a:t>
            </a:r>
            <a:r>
              <a:rPr lang="ar-IQ" dirty="0" smtClean="0"/>
              <a:t>ي </a:t>
            </a:r>
            <a:r>
              <a:rPr lang="ar-IQ" dirty="0" err="1" smtClean="0"/>
              <a:t>ان</a:t>
            </a:r>
            <a:r>
              <a:rPr lang="ar-IQ" dirty="0" smtClean="0"/>
              <a:t> يكون المرتزق </a:t>
            </a:r>
            <a:r>
              <a:rPr lang="ar-IQ" dirty="0" err="1" smtClean="0"/>
              <a:t>اجنبيا</a:t>
            </a:r>
            <a:r>
              <a:rPr lang="ar-IQ" dirty="0" smtClean="0"/>
              <a:t> عن الطرف الذي يقاتل في صفوفه .</a:t>
            </a:r>
          </a:p>
          <a:p>
            <a:pPr marL="514350" indent="-514350">
              <a:buAutoNum type="arabic1Minus"/>
            </a:pPr>
            <a:r>
              <a:rPr lang="ar-IQ" dirty="0" smtClean="0"/>
              <a:t> </a:t>
            </a:r>
            <a:r>
              <a:rPr lang="ar-IQ" dirty="0" smtClean="0"/>
              <a:t>عدم الانتماء للقوات المسلحة </a:t>
            </a:r>
            <a:r>
              <a:rPr lang="ar-IQ" dirty="0" err="1" smtClean="0"/>
              <a:t>لاحد</a:t>
            </a:r>
            <a:r>
              <a:rPr lang="ar-IQ" dirty="0" smtClean="0"/>
              <a:t> </a:t>
            </a:r>
            <a:r>
              <a:rPr lang="ar-IQ" dirty="0" err="1" smtClean="0"/>
              <a:t>اطراف</a:t>
            </a:r>
            <a:r>
              <a:rPr lang="ar-IQ" dirty="0" smtClean="0"/>
              <a:t> النزاع .</a:t>
            </a:r>
          </a:p>
          <a:p>
            <a:pPr marL="514350" indent="-514350">
              <a:buAutoNum type="arabic1Minus"/>
            </a:pPr>
            <a:r>
              <a:rPr lang="ar-IQ" dirty="0" err="1" smtClean="0"/>
              <a:t>ان</a:t>
            </a:r>
            <a:r>
              <a:rPr lang="ar-IQ" dirty="0" smtClean="0"/>
              <a:t> يعمل المرتزق لحسابه الخاص </a:t>
            </a:r>
            <a:r>
              <a:rPr lang="ar-IQ" dirty="0" err="1" smtClean="0"/>
              <a:t>او</a:t>
            </a:r>
            <a:r>
              <a:rPr lang="ar-IQ" dirty="0" smtClean="0"/>
              <a:t> لحساب جماعة معينة وليس لحساب دولة ثالثة .</a:t>
            </a:r>
          </a:p>
          <a:p>
            <a:pPr marL="514350" indent="-514350">
              <a:buNone/>
            </a:pPr>
            <a:r>
              <a:rPr lang="ar-IQ" dirty="0" err="1" smtClean="0"/>
              <a:t>اذا</a:t>
            </a:r>
            <a:r>
              <a:rPr lang="ar-IQ" dirty="0" smtClean="0"/>
              <a:t> توافرت الشروط السالفة الذكر عد الشخص مرتزقا ولا يعد من </a:t>
            </a:r>
            <a:r>
              <a:rPr lang="ar-IQ" dirty="0" err="1" smtClean="0"/>
              <a:t>افراد</a:t>
            </a:r>
            <a:r>
              <a:rPr lang="ar-IQ" dirty="0" smtClean="0"/>
              <a:t> القوات المسلحة وبالتالي </a:t>
            </a:r>
            <a:r>
              <a:rPr lang="ar-IQ" dirty="0" err="1" smtClean="0"/>
              <a:t>اذا</a:t>
            </a:r>
            <a:r>
              <a:rPr lang="ar-IQ" dirty="0" smtClean="0"/>
              <a:t> القي القبض عليه فأنه يخضع للقانون الداخلي للدولة كمجرم .</a:t>
            </a:r>
          </a:p>
          <a:p>
            <a:pPr marL="514350" indent="-514350">
              <a:buAutoNum type="arabic1Minus"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1404</Words>
  <Application>Microsoft Office PowerPoint</Application>
  <PresentationFormat>عرض على الشاشة (3:4)‏</PresentationFormat>
  <Paragraphs>70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التنظيم القانوني لأسرى الحرب في القانون الدولي الانساني المرحلة الثالثة / القانون الدولي الانساني أ.م.د.احمد عبدالرزاق</vt:lpstr>
      <vt:lpstr>التنظيم القانوني لاسرى الحرب في القانون الدولي الانساني</vt:lpstr>
      <vt:lpstr>التنظيم القانوني لاسرى الحرب في القانون الدولي الانساني</vt:lpstr>
      <vt:lpstr>التنظيم القانوني لاسرى الحرب في القانون الدولي الانساني</vt:lpstr>
      <vt:lpstr>التنظيم القانوني لاسر الحرب في القانون الدولي الانساني</vt:lpstr>
      <vt:lpstr>التنظيم القانوني لاسرى الحرب في القانون الدولي الانساني</vt:lpstr>
      <vt:lpstr>التنظيم القانوني لاسرى الحرب في القانون الدولي الانساني</vt:lpstr>
      <vt:lpstr>التنظيم القانوني لاسرى الحرب في القانون الدولي الانساني</vt:lpstr>
      <vt:lpstr>التنظيم القانوني لاسرى الحرب في القانون الدولي الانساني </vt:lpstr>
      <vt:lpstr>التنظيم القانوني لاسرى الحرب في القانون الدولي الانساني</vt:lpstr>
      <vt:lpstr>التنظيم القانوني لاسرى الحرب في القانون الدولي الانساني</vt:lpstr>
      <vt:lpstr>التنظيم القانوني لاسرى الحرب في القانون الدولي الانساني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التنظيم القانوني لأسرى الحرب في القانون الدولي الانساني</dc:title>
  <dc:creator>DELL</dc:creator>
  <cp:lastModifiedBy>DELL</cp:lastModifiedBy>
  <cp:revision>2</cp:revision>
  <dcterms:created xsi:type="dcterms:W3CDTF">2019-03-17T08:40:46Z</dcterms:created>
  <dcterms:modified xsi:type="dcterms:W3CDTF">2019-03-17T17:59:25Z</dcterms:modified>
</cp:coreProperties>
</file>