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74C802-7547-4531-969E-ED537ED20CB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GB"/>
        </a:p>
      </dgm:t>
    </dgm:pt>
    <dgm:pt modelId="{71BF0751-C988-4353-9186-CD8B395FF4CA}">
      <dgm:prSet phldrT="[Text]" custT="1"/>
      <dgm:spPr/>
      <dgm:t>
        <a:bodyPr/>
        <a:lstStyle/>
        <a:p>
          <a:r>
            <a:rPr lang="ar-IQ" sz="3200" dirty="0" smtClean="0"/>
            <a:t>الدفوع الموضوعية</a:t>
          </a:r>
          <a:endParaRPr lang="en-GB" sz="3200" dirty="0"/>
        </a:p>
      </dgm:t>
    </dgm:pt>
    <dgm:pt modelId="{F9307023-C0A2-400E-9675-B105CD25164D}" type="parTrans" cxnId="{185CA1FD-A6E5-40CF-B891-45E173E9233E}">
      <dgm:prSet/>
      <dgm:spPr/>
      <dgm:t>
        <a:bodyPr/>
        <a:lstStyle/>
        <a:p>
          <a:endParaRPr lang="en-GB"/>
        </a:p>
      </dgm:t>
    </dgm:pt>
    <dgm:pt modelId="{5D293D95-2C34-403C-AF42-C4DB3B81BFA8}" type="sibTrans" cxnId="{185CA1FD-A6E5-40CF-B891-45E173E9233E}">
      <dgm:prSet/>
      <dgm:spPr/>
      <dgm:t>
        <a:bodyPr/>
        <a:lstStyle/>
        <a:p>
          <a:endParaRPr lang="en-GB"/>
        </a:p>
      </dgm:t>
    </dgm:pt>
    <dgm:pt modelId="{0A81CF5E-8809-439A-9C75-0E719A233099}">
      <dgm:prSet phldrT="[Text]" custT="1"/>
      <dgm:spPr/>
      <dgm:t>
        <a:bodyPr/>
        <a:lstStyle/>
        <a:p>
          <a:pPr algn="r"/>
          <a:r>
            <a:rPr lang="ar-IQ" sz="2000" dirty="0" smtClean="0"/>
            <a:t>لا يطهرها التظهير لانها تتعلق بالالتزام الصرفي (العيب الظاهري في الحوالة,التزوير,التحريف, النيابة الكاذبة او المتجاوزة,انعدام او نقص الاهلية, الاكراه)</a:t>
          </a:r>
          <a:endParaRPr lang="en-GB" sz="2000" dirty="0"/>
        </a:p>
      </dgm:t>
    </dgm:pt>
    <dgm:pt modelId="{3675C151-E30C-4988-8609-97D9254251AE}" type="parTrans" cxnId="{29F0BCD4-4DE1-4175-99E2-B20D6B7C55B8}">
      <dgm:prSet/>
      <dgm:spPr/>
      <dgm:t>
        <a:bodyPr/>
        <a:lstStyle/>
        <a:p>
          <a:endParaRPr lang="en-GB"/>
        </a:p>
      </dgm:t>
    </dgm:pt>
    <dgm:pt modelId="{B2B8447A-9629-49EE-AEC6-58426CCB19BA}" type="sibTrans" cxnId="{29F0BCD4-4DE1-4175-99E2-B20D6B7C55B8}">
      <dgm:prSet/>
      <dgm:spPr/>
      <dgm:t>
        <a:bodyPr/>
        <a:lstStyle/>
        <a:p>
          <a:endParaRPr lang="en-GB"/>
        </a:p>
      </dgm:t>
    </dgm:pt>
    <dgm:pt modelId="{BE577A71-1776-43DB-BD2D-28306CAE2405}">
      <dgm:prSet phldrT="[Text]" custT="1"/>
      <dgm:spPr/>
      <dgm:t>
        <a:bodyPr/>
        <a:lstStyle/>
        <a:p>
          <a:r>
            <a:rPr lang="ar-IQ" sz="3200" dirty="0" smtClean="0"/>
            <a:t>الدفوع الشخصية</a:t>
          </a:r>
          <a:endParaRPr lang="en-GB" sz="3200" dirty="0"/>
        </a:p>
      </dgm:t>
    </dgm:pt>
    <dgm:pt modelId="{84082585-84A7-4B23-AC08-60730125EDDB}" type="parTrans" cxnId="{2850A2D1-2FD0-456F-8CC1-0DC199AEAEC8}">
      <dgm:prSet/>
      <dgm:spPr/>
      <dgm:t>
        <a:bodyPr/>
        <a:lstStyle/>
        <a:p>
          <a:endParaRPr lang="en-GB"/>
        </a:p>
      </dgm:t>
    </dgm:pt>
    <dgm:pt modelId="{AB44DBE0-4B14-49DC-84F9-599B7063A24B}" type="sibTrans" cxnId="{2850A2D1-2FD0-456F-8CC1-0DC199AEAEC8}">
      <dgm:prSet/>
      <dgm:spPr/>
      <dgm:t>
        <a:bodyPr/>
        <a:lstStyle/>
        <a:p>
          <a:endParaRPr lang="en-GB"/>
        </a:p>
      </dgm:t>
    </dgm:pt>
    <dgm:pt modelId="{D4EC3046-E99B-45CA-B7A5-0CAD50D4D052}">
      <dgm:prSet phldrT="[Text]" custT="1"/>
      <dgm:spPr/>
      <dgm:t>
        <a:bodyPr/>
        <a:lstStyle/>
        <a:p>
          <a:pPr algn="r"/>
          <a:r>
            <a:rPr lang="ar-IQ" sz="2000" dirty="0" smtClean="0"/>
            <a:t>الدفوع المتعلقة بعلاقات لملتزمين سابقين= القاعدة يطهرها التظهير اذا كان الحامل حسن النية كعيوب الارادة عدا الاكراه, انعدام سبب الالتزام, نشوء واقعة توجب زوال الالتزام</a:t>
          </a:r>
          <a:endParaRPr lang="en-GB" sz="2000" dirty="0"/>
        </a:p>
      </dgm:t>
    </dgm:pt>
    <dgm:pt modelId="{13F1588A-BD38-44D2-BE70-97FDE45348D1}" type="parTrans" cxnId="{5D4C4286-7113-46D5-BCF7-4AD1B4B3B469}">
      <dgm:prSet/>
      <dgm:spPr/>
      <dgm:t>
        <a:bodyPr/>
        <a:lstStyle/>
        <a:p>
          <a:endParaRPr lang="en-GB"/>
        </a:p>
      </dgm:t>
    </dgm:pt>
    <dgm:pt modelId="{840A936B-494F-4434-807F-2979EB76134B}" type="sibTrans" cxnId="{5D4C4286-7113-46D5-BCF7-4AD1B4B3B469}">
      <dgm:prSet/>
      <dgm:spPr/>
      <dgm:t>
        <a:bodyPr/>
        <a:lstStyle/>
        <a:p>
          <a:endParaRPr lang="en-GB"/>
        </a:p>
      </dgm:t>
    </dgm:pt>
    <dgm:pt modelId="{439C6B95-EE20-4CA0-A26C-F5C7E3B856B0}">
      <dgm:prSet phldrT="[Text]" custT="1"/>
      <dgm:spPr/>
      <dgm:t>
        <a:bodyPr/>
        <a:lstStyle/>
        <a:p>
          <a:r>
            <a:rPr lang="ar-IQ" sz="2000" dirty="0" smtClean="0"/>
            <a:t>الدفوع المتعلقة بالملتزم الذي تلقى الحامل منه الحوالة مباشرة=القاعدة لا يطهرها التظهير لان الحامل على غير علم بها (كالمقاصة, الابراء, زوال سبب التظهير ...الخ)</a:t>
          </a:r>
          <a:endParaRPr lang="en-GB" sz="2000" dirty="0"/>
        </a:p>
      </dgm:t>
    </dgm:pt>
    <dgm:pt modelId="{79B0E494-DD39-46EC-BFA9-5A8298931263}" type="parTrans" cxnId="{0C6968DA-93B2-435B-9074-FDDE139FFE7F}">
      <dgm:prSet/>
      <dgm:spPr/>
      <dgm:t>
        <a:bodyPr/>
        <a:lstStyle/>
        <a:p>
          <a:endParaRPr lang="en-GB"/>
        </a:p>
      </dgm:t>
    </dgm:pt>
    <dgm:pt modelId="{E04399E3-2B79-43E8-9C9E-F18F7183C5FD}" type="sibTrans" cxnId="{0C6968DA-93B2-435B-9074-FDDE139FFE7F}">
      <dgm:prSet/>
      <dgm:spPr/>
      <dgm:t>
        <a:bodyPr/>
        <a:lstStyle/>
        <a:p>
          <a:endParaRPr lang="en-GB"/>
        </a:p>
      </dgm:t>
    </dgm:pt>
    <dgm:pt modelId="{5ADDF9F6-250B-4250-8567-E857D91FEB4D}" type="pres">
      <dgm:prSet presAssocID="{3A74C802-7547-4531-969E-ED537ED20CB6}" presName="diagram" presStyleCnt="0">
        <dgm:presLayoutVars>
          <dgm:chPref val="1"/>
          <dgm:dir/>
          <dgm:animOne val="branch"/>
          <dgm:animLvl val="lvl"/>
          <dgm:resizeHandles/>
        </dgm:presLayoutVars>
      </dgm:prSet>
      <dgm:spPr/>
    </dgm:pt>
    <dgm:pt modelId="{3698FEBC-C776-4DD1-9780-1D1067D36A3B}" type="pres">
      <dgm:prSet presAssocID="{71BF0751-C988-4353-9186-CD8B395FF4CA}" presName="root" presStyleCnt="0"/>
      <dgm:spPr/>
    </dgm:pt>
    <dgm:pt modelId="{9FA51ED5-5D5D-4358-A3DD-636F23E2694B}" type="pres">
      <dgm:prSet presAssocID="{71BF0751-C988-4353-9186-CD8B395FF4CA}" presName="rootComposite" presStyleCnt="0"/>
      <dgm:spPr/>
    </dgm:pt>
    <dgm:pt modelId="{135715CB-7374-4E88-8142-540CBF309641}" type="pres">
      <dgm:prSet presAssocID="{71BF0751-C988-4353-9186-CD8B395FF4CA}" presName="rootText" presStyleLbl="node1" presStyleIdx="0" presStyleCnt="2"/>
      <dgm:spPr/>
      <dgm:t>
        <a:bodyPr/>
        <a:lstStyle/>
        <a:p>
          <a:endParaRPr lang="en-GB"/>
        </a:p>
      </dgm:t>
    </dgm:pt>
    <dgm:pt modelId="{BA7608E5-ECC5-4F7A-A879-8DCEF52B1F9C}" type="pres">
      <dgm:prSet presAssocID="{71BF0751-C988-4353-9186-CD8B395FF4CA}" presName="rootConnector" presStyleLbl="node1" presStyleIdx="0" presStyleCnt="2"/>
      <dgm:spPr/>
    </dgm:pt>
    <dgm:pt modelId="{1E3CB602-0D4B-487D-95A9-5B6185178E38}" type="pres">
      <dgm:prSet presAssocID="{71BF0751-C988-4353-9186-CD8B395FF4CA}" presName="childShape" presStyleCnt="0"/>
      <dgm:spPr/>
    </dgm:pt>
    <dgm:pt modelId="{F6E755EB-6245-458A-8FB4-867C4211BC1D}" type="pres">
      <dgm:prSet presAssocID="{3675C151-E30C-4988-8609-97D9254251AE}" presName="Name13" presStyleLbl="parChTrans1D2" presStyleIdx="0" presStyleCnt="3"/>
      <dgm:spPr/>
    </dgm:pt>
    <dgm:pt modelId="{D468E99E-02CC-44A0-BEF4-1D8CAD86A525}" type="pres">
      <dgm:prSet presAssocID="{0A81CF5E-8809-439A-9C75-0E719A233099}" presName="childText" presStyleLbl="bgAcc1" presStyleIdx="0" presStyleCnt="3">
        <dgm:presLayoutVars>
          <dgm:bulletEnabled val="1"/>
        </dgm:presLayoutVars>
      </dgm:prSet>
      <dgm:spPr/>
      <dgm:t>
        <a:bodyPr/>
        <a:lstStyle/>
        <a:p>
          <a:endParaRPr lang="en-GB"/>
        </a:p>
      </dgm:t>
    </dgm:pt>
    <dgm:pt modelId="{9609ACA3-83F7-4612-96F4-11432B74A438}" type="pres">
      <dgm:prSet presAssocID="{BE577A71-1776-43DB-BD2D-28306CAE2405}" presName="root" presStyleCnt="0"/>
      <dgm:spPr/>
    </dgm:pt>
    <dgm:pt modelId="{AE3CE366-E6DD-4215-92A4-77CAED580076}" type="pres">
      <dgm:prSet presAssocID="{BE577A71-1776-43DB-BD2D-28306CAE2405}" presName="rootComposite" presStyleCnt="0"/>
      <dgm:spPr/>
    </dgm:pt>
    <dgm:pt modelId="{7E132510-E926-43CE-A574-3D15869A157B}" type="pres">
      <dgm:prSet presAssocID="{BE577A71-1776-43DB-BD2D-28306CAE2405}" presName="rootText" presStyleLbl="node1" presStyleIdx="1" presStyleCnt="2"/>
      <dgm:spPr/>
    </dgm:pt>
    <dgm:pt modelId="{B9C2D063-28E0-4706-B5AD-1A0B51961A79}" type="pres">
      <dgm:prSet presAssocID="{BE577A71-1776-43DB-BD2D-28306CAE2405}" presName="rootConnector" presStyleLbl="node1" presStyleIdx="1" presStyleCnt="2"/>
      <dgm:spPr/>
    </dgm:pt>
    <dgm:pt modelId="{0781CEFF-E64A-4022-B188-B59E7CAD14F4}" type="pres">
      <dgm:prSet presAssocID="{BE577A71-1776-43DB-BD2D-28306CAE2405}" presName="childShape" presStyleCnt="0"/>
      <dgm:spPr/>
    </dgm:pt>
    <dgm:pt modelId="{3B877364-654A-47C3-A291-20F38E855226}" type="pres">
      <dgm:prSet presAssocID="{13F1588A-BD38-44D2-BE70-97FDE45348D1}" presName="Name13" presStyleLbl="parChTrans1D2" presStyleIdx="1" presStyleCnt="3"/>
      <dgm:spPr/>
    </dgm:pt>
    <dgm:pt modelId="{55F09787-AE34-4088-B870-58CEE950A8C6}" type="pres">
      <dgm:prSet presAssocID="{D4EC3046-E99B-45CA-B7A5-0CAD50D4D052}" presName="childText" presStyleLbl="bgAcc1" presStyleIdx="1" presStyleCnt="3" custAng="0">
        <dgm:presLayoutVars>
          <dgm:bulletEnabled val="1"/>
        </dgm:presLayoutVars>
      </dgm:prSet>
      <dgm:spPr/>
      <dgm:t>
        <a:bodyPr/>
        <a:lstStyle/>
        <a:p>
          <a:endParaRPr lang="en-GB"/>
        </a:p>
      </dgm:t>
    </dgm:pt>
    <dgm:pt modelId="{E3FA8608-C5CE-4667-AA0D-D787ADC4E55A}" type="pres">
      <dgm:prSet presAssocID="{79B0E494-DD39-46EC-BFA9-5A8298931263}" presName="Name13" presStyleLbl="parChTrans1D2" presStyleIdx="2" presStyleCnt="3"/>
      <dgm:spPr/>
    </dgm:pt>
    <dgm:pt modelId="{871AA837-FF12-4255-833B-26A169541ABB}" type="pres">
      <dgm:prSet presAssocID="{439C6B95-EE20-4CA0-A26C-F5C7E3B856B0}" presName="childText" presStyleLbl="bgAcc1" presStyleIdx="2" presStyleCnt="3">
        <dgm:presLayoutVars>
          <dgm:bulletEnabled val="1"/>
        </dgm:presLayoutVars>
      </dgm:prSet>
      <dgm:spPr/>
      <dgm:t>
        <a:bodyPr/>
        <a:lstStyle/>
        <a:p>
          <a:endParaRPr lang="en-GB"/>
        </a:p>
      </dgm:t>
    </dgm:pt>
  </dgm:ptLst>
  <dgm:cxnLst>
    <dgm:cxn modelId="{0723A8B3-79CB-4E72-931B-E4D2FF06D860}" type="presOf" srcId="{13F1588A-BD38-44D2-BE70-97FDE45348D1}" destId="{3B877364-654A-47C3-A291-20F38E855226}" srcOrd="0" destOrd="0" presId="urn:microsoft.com/office/officeart/2005/8/layout/hierarchy3"/>
    <dgm:cxn modelId="{AEE884E5-2E3A-4ECB-97F5-BCABEE85E0E0}" type="presOf" srcId="{71BF0751-C988-4353-9186-CD8B395FF4CA}" destId="{BA7608E5-ECC5-4F7A-A879-8DCEF52B1F9C}" srcOrd="1" destOrd="0" presId="urn:microsoft.com/office/officeart/2005/8/layout/hierarchy3"/>
    <dgm:cxn modelId="{5FE9DACD-EA68-439C-8482-FCC5D41545D2}" type="presOf" srcId="{3A74C802-7547-4531-969E-ED537ED20CB6}" destId="{5ADDF9F6-250B-4250-8567-E857D91FEB4D}" srcOrd="0" destOrd="0" presId="urn:microsoft.com/office/officeart/2005/8/layout/hierarchy3"/>
    <dgm:cxn modelId="{5D4C4286-7113-46D5-BCF7-4AD1B4B3B469}" srcId="{BE577A71-1776-43DB-BD2D-28306CAE2405}" destId="{D4EC3046-E99B-45CA-B7A5-0CAD50D4D052}" srcOrd="0" destOrd="0" parTransId="{13F1588A-BD38-44D2-BE70-97FDE45348D1}" sibTransId="{840A936B-494F-4434-807F-2979EB76134B}"/>
    <dgm:cxn modelId="{7D1F3296-31D7-418B-B4E8-FC3942921A58}" type="presOf" srcId="{3675C151-E30C-4988-8609-97D9254251AE}" destId="{F6E755EB-6245-458A-8FB4-867C4211BC1D}" srcOrd="0" destOrd="0" presId="urn:microsoft.com/office/officeart/2005/8/layout/hierarchy3"/>
    <dgm:cxn modelId="{D2A2516C-F664-4842-8D5E-0E89F0F19ABC}" type="presOf" srcId="{BE577A71-1776-43DB-BD2D-28306CAE2405}" destId="{B9C2D063-28E0-4706-B5AD-1A0B51961A79}" srcOrd="1" destOrd="0" presId="urn:microsoft.com/office/officeart/2005/8/layout/hierarchy3"/>
    <dgm:cxn modelId="{744F1E47-F320-4F6D-96DD-89B1B1D1EDFA}" type="presOf" srcId="{D4EC3046-E99B-45CA-B7A5-0CAD50D4D052}" destId="{55F09787-AE34-4088-B870-58CEE950A8C6}" srcOrd="0" destOrd="0" presId="urn:microsoft.com/office/officeart/2005/8/layout/hierarchy3"/>
    <dgm:cxn modelId="{2850A2D1-2FD0-456F-8CC1-0DC199AEAEC8}" srcId="{3A74C802-7547-4531-969E-ED537ED20CB6}" destId="{BE577A71-1776-43DB-BD2D-28306CAE2405}" srcOrd="1" destOrd="0" parTransId="{84082585-84A7-4B23-AC08-60730125EDDB}" sibTransId="{AB44DBE0-4B14-49DC-84F9-599B7063A24B}"/>
    <dgm:cxn modelId="{1FAABF8A-53FC-4AD0-898F-43974E4501C3}" type="presOf" srcId="{71BF0751-C988-4353-9186-CD8B395FF4CA}" destId="{135715CB-7374-4E88-8142-540CBF309641}" srcOrd="0" destOrd="0" presId="urn:microsoft.com/office/officeart/2005/8/layout/hierarchy3"/>
    <dgm:cxn modelId="{6EEEF837-F9C6-4D22-AD6C-0DCD310DBD02}" type="presOf" srcId="{BE577A71-1776-43DB-BD2D-28306CAE2405}" destId="{7E132510-E926-43CE-A574-3D15869A157B}" srcOrd="0" destOrd="0" presId="urn:microsoft.com/office/officeart/2005/8/layout/hierarchy3"/>
    <dgm:cxn modelId="{2EF74E08-151D-4361-90B7-AAB3BFBB721A}" type="presOf" srcId="{0A81CF5E-8809-439A-9C75-0E719A233099}" destId="{D468E99E-02CC-44A0-BEF4-1D8CAD86A525}" srcOrd="0" destOrd="0" presId="urn:microsoft.com/office/officeart/2005/8/layout/hierarchy3"/>
    <dgm:cxn modelId="{D99CE2F3-8C3D-4FD8-8C42-10452123459F}" type="presOf" srcId="{439C6B95-EE20-4CA0-A26C-F5C7E3B856B0}" destId="{871AA837-FF12-4255-833B-26A169541ABB}" srcOrd="0" destOrd="0" presId="urn:microsoft.com/office/officeart/2005/8/layout/hierarchy3"/>
    <dgm:cxn modelId="{0C6968DA-93B2-435B-9074-FDDE139FFE7F}" srcId="{BE577A71-1776-43DB-BD2D-28306CAE2405}" destId="{439C6B95-EE20-4CA0-A26C-F5C7E3B856B0}" srcOrd="1" destOrd="0" parTransId="{79B0E494-DD39-46EC-BFA9-5A8298931263}" sibTransId="{E04399E3-2B79-43E8-9C9E-F18F7183C5FD}"/>
    <dgm:cxn modelId="{29F0BCD4-4DE1-4175-99E2-B20D6B7C55B8}" srcId="{71BF0751-C988-4353-9186-CD8B395FF4CA}" destId="{0A81CF5E-8809-439A-9C75-0E719A233099}" srcOrd="0" destOrd="0" parTransId="{3675C151-E30C-4988-8609-97D9254251AE}" sibTransId="{B2B8447A-9629-49EE-AEC6-58426CCB19BA}"/>
    <dgm:cxn modelId="{185CA1FD-A6E5-40CF-B891-45E173E9233E}" srcId="{3A74C802-7547-4531-969E-ED537ED20CB6}" destId="{71BF0751-C988-4353-9186-CD8B395FF4CA}" srcOrd="0" destOrd="0" parTransId="{F9307023-C0A2-400E-9675-B105CD25164D}" sibTransId="{5D293D95-2C34-403C-AF42-C4DB3B81BFA8}"/>
    <dgm:cxn modelId="{697D05D5-C175-4238-BF93-7317493D0647}" type="presOf" srcId="{79B0E494-DD39-46EC-BFA9-5A8298931263}" destId="{E3FA8608-C5CE-4667-AA0D-D787ADC4E55A}" srcOrd="0" destOrd="0" presId="urn:microsoft.com/office/officeart/2005/8/layout/hierarchy3"/>
    <dgm:cxn modelId="{336AF398-5839-4136-8E38-7B9DD549196A}" type="presParOf" srcId="{5ADDF9F6-250B-4250-8567-E857D91FEB4D}" destId="{3698FEBC-C776-4DD1-9780-1D1067D36A3B}" srcOrd="0" destOrd="0" presId="urn:microsoft.com/office/officeart/2005/8/layout/hierarchy3"/>
    <dgm:cxn modelId="{4A7E9EB3-802F-473E-B256-5245E672B80E}" type="presParOf" srcId="{3698FEBC-C776-4DD1-9780-1D1067D36A3B}" destId="{9FA51ED5-5D5D-4358-A3DD-636F23E2694B}" srcOrd="0" destOrd="0" presId="urn:microsoft.com/office/officeart/2005/8/layout/hierarchy3"/>
    <dgm:cxn modelId="{AE28B5EB-AB77-4951-90DF-F1A0C36260E4}" type="presParOf" srcId="{9FA51ED5-5D5D-4358-A3DD-636F23E2694B}" destId="{135715CB-7374-4E88-8142-540CBF309641}" srcOrd="0" destOrd="0" presId="urn:microsoft.com/office/officeart/2005/8/layout/hierarchy3"/>
    <dgm:cxn modelId="{766F3491-F3B1-4CCA-B853-7C894C92337F}" type="presParOf" srcId="{9FA51ED5-5D5D-4358-A3DD-636F23E2694B}" destId="{BA7608E5-ECC5-4F7A-A879-8DCEF52B1F9C}" srcOrd="1" destOrd="0" presId="urn:microsoft.com/office/officeart/2005/8/layout/hierarchy3"/>
    <dgm:cxn modelId="{BBB56C75-4810-45A8-9F88-BF321C3FEDF3}" type="presParOf" srcId="{3698FEBC-C776-4DD1-9780-1D1067D36A3B}" destId="{1E3CB602-0D4B-487D-95A9-5B6185178E38}" srcOrd="1" destOrd="0" presId="urn:microsoft.com/office/officeart/2005/8/layout/hierarchy3"/>
    <dgm:cxn modelId="{24CE0C7B-8F4F-4629-A0A4-A359DDBC26FF}" type="presParOf" srcId="{1E3CB602-0D4B-487D-95A9-5B6185178E38}" destId="{F6E755EB-6245-458A-8FB4-867C4211BC1D}" srcOrd="0" destOrd="0" presId="urn:microsoft.com/office/officeart/2005/8/layout/hierarchy3"/>
    <dgm:cxn modelId="{81E05E51-3C14-48B4-BF3A-F22854AD7C48}" type="presParOf" srcId="{1E3CB602-0D4B-487D-95A9-5B6185178E38}" destId="{D468E99E-02CC-44A0-BEF4-1D8CAD86A525}" srcOrd="1" destOrd="0" presId="urn:microsoft.com/office/officeart/2005/8/layout/hierarchy3"/>
    <dgm:cxn modelId="{03E1AB24-EDFD-4616-83FF-8C577BBBB7F9}" type="presParOf" srcId="{5ADDF9F6-250B-4250-8567-E857D91FEB4D}" destId="{9609ACA3-83F7-4612-96F4-11432B74A438}" srcOrd="1" destOrd="0" presId="urn:microsoft.com/office/officeart/2005/8/layout/hierarchy3"/>
    <dgm:cxn modelId="{BD42C2EA-9F1A-48E7-808D-873D29FCDCF6}" type="presParOf" srcId="{9609ACA3-83F7-4612-96F4-11432B74A438}" destId="{AE3CE366-E6DD-4215-92A4-77CAED580076}" srcOrd="0" destOrd="0" presId="urn:microsoft.com/office/officeart/2005/8/layout/hierarchy3"/>
    <dgm:cxn modelId="{1479E026-6588-4F2C-9552-A447906AA86E}" type="presParOf" srcId="{AE3CE366-E6DD-4215-92A4-77CAED580076}" destId="{7E132510-E926-43CE-A574-3D15869A157B}" srcOrd="0" destOrd="0" presId="urn:microsoft.com/office/officeart/2005/8/layout/hierarchy3"/>
    <dgm:cxn modelId="{631A9F6B-9990-4D20-8525-075CAD351C9F}" type="presParOf" srcId="{AE3CE366-E6DD-4215-92A4-77CAED580076}" destId="{B9C2D063-28E0-4706-B5AD-1A0B51961A79}" srcOrd="1" destOrd="0" presId="urn:microsoft.com/office/officeart/2005/8/layout/hierarchy3"/>
    <dgm:cxn modelId="{68ABC76C-FF2F-4286-BABA-C4A66DF68D4A}" type="presParOf" srcId="{9609ACA3-83F7-4612-96F4-11432B74A438}" destId="{0781CEFF-E64A-4022-B188-B59E7CAD14F4}" srcOrd="1" destOrd="0" presId="urn:microsoft.com/office/officeart/2005/8/layout/hierarchy3"/>
    <dgm:cxn modelId="{699DE1E5-0B5C-47B3-9465-B09ABA54D053}" type="presParOf" srcId="{0781CEFF-E64A-4022-B188-B59E7CAD14F4}" destId="{3B877364-654A-47C3-A291-20F38E855226}" srcOrd="0" destOrd="0" presId="urn:microsoft.com/office/officeart/2005/8/layout/hierarchy3"/>
    <dgm:cxn modelId="{8F2064FF-6D50-483B-9CF2-D78A5DC4495E}" type="presParOf" srcId="{0781CEFF-E64A-4022-B188-B59E7CAD14F4}" destId="{55F09787-AE34-4088-B870-58CEE950A8C6}" srcOrd="1" destOrd="0" presId="urn:microsoft.com/office/officeart/2005/8/layout/hierarchy3"/>
    <dgm:cxn modelId="{812C8EF6-FACE-4330-A2DD-290B7FCA33E8}" type="presParOf" srcId="{0781CEFF-E64A-4022-B188-B59E7CAD14F4}" destId="{E3FA8608-C5CE-4667-AA0D-D787ADC4E55A}" srcOrd="2" destOrd="0" presId="urn:microsoft.com/office/officeart/2005/8/layout/hierarchy3"/>
    <dgm:cxn modelId="{07F507D4-FF11-4A3D-9946-D02F08C86A4B}" type="presParOf" srcId="{0781CEFF-E64A-4022-B188-B59E7CAD14F4}" destId="{871AA837-FF12-4255-833B-26A169541AB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715CB-7374-4E88-8142-540CBF309641}">
      <dsp:nvSpPr>
        <dsp:cNvPr id="0" name=""/>
        <dsp:cNvSpPr/>
      </dsp:nvSpPr>
      <dsp:spPr>
        <a:xfrm>
          <a:off x="1420990" y="49"/>
          <a:ext cx="3425314" cy="17126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ar-IQ" sz="3200" kern="1200" dirty="0" smtClean="0"/>
            <a:t>الدفوع الموضوعية</a:t>
          </a:r>
          <a:endParaRPr lang="en-GB" sz="3200" kern="1200" dirty="0"/>
        </a:p>
      </dsp:txBody>
      <dsp:txXfrm>
        <a:off x="1471152" y="50211"/>
        <a:ext cx="3324990" cy="1612333"/>
      </dsp:txXfrm>
    </dsp:sp>
    <dsp:sp modelId="{F6E755EB-6245-458A-8FB4-867C4211BC1D}">
      <dsp:nvSpPr>
        <dsp:cNvPr id="0" name=""/>
        <dsp:cNvSpPr/>
      </dsp:nvSpPr>
      <dsp:spPr>
        <a:xfrm>
          <a:off x="1763521" y="1712707"/>
          <a:ext cx="342531" cy="1284492"/>
        </a:xfrm>
        <a:custGeom>
          <a:avLst/>
          <a:gdLst/>
          <a:ahLst/>
          <a:cxnLst/>
          <a:rect l="0" t="0" r="0" b="0"/>
          <a:pathLst>
            <a:path>
              <a:moveTo>
                <a:pt x="0" y="0"/>
              </a:moveTo>
              <a:lnTo>
                <a:pt x="0" y="1284492"/>
              </a:lnTo>
              <a:lnTo>
                <a:pt x="342531" y="12844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68E99E-02CC-44A0-BEF4-1D8CAD86A525}">
      <dsp:nvSpPr>
        <dsp:cNvPr id="0" name=""/>
        <dsp:cNvSpPr/>
      </dsp:nvSpPr>
      <dsp:spPr>
        <a:xfrm>
          <a:off x="2106053" y="2140871"/>
          <a:ext cx="2740251" cy="17126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a:lnSpc>
              <a:spcPct val="90000"/>
            </a:lnSpc>
            <a:spcBef>
              <a:spcPct val="0"/>
            </a:spcBef>
            <a:spcAft>
              <a:spcPct val="35000"/>
            </a:spcAft>
          </a:pPr>
          <a:r>
            <a:rPr lang="ar-IQ" sz="2000" kern="1200" dirty="0" smtClean="0"/>
            <a:t>لا يطهرها التظهير لانها تتعلق بالالتزام الصرفي (العيب الظاهري في الحوالة,التزوير,التحريف, النيابة الكاذبة او المتجاوزة,انعدام او نقص الاهلية, الاكراه)</a:t>
          </a:r>
          <a:endParaRPr lang="en-GB" sz="2000" kern="1200" dirty="0"/>
        </a:p>
      </dsp:txBody>
      <dsp:txXfrm>
        <a:off x="2156215" y="2191033"/>
        <a:ext cx="2639927" cy="1612333"/>
      </dsp:txXfrm>
    </dsp:sp>
    <dsp:sp modelId="{7E132510-E926-43CE-A574-3D15869A157B}">
      <dsp:nvSpPr>
        <dsp:cNvPr id="0" name=""/>
        <dsp:cNvSpPr/>
      </dsp:nvSpPr>
      <dsp:spPr>
        <a:xfrm>
          <a:off x="5702633" y="49"/>
          <a:ext cx="3425314" cy="17126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ar-IQ" sz="3200" kern="1200" dirty="0" smtClean="0"/>
            <a:t>الدفوع الشخصية</a:t>
          </a:r>
          <a:endParaRPr lang="en-GB" sz="3200" kern="1200" dirty="0"/>
        </a:p>
      </dsp:txBody>
      <dsp:txXfrm>
        <a:off x="5752795" y="50211"/>
        <a:ext cx="3324990" cy="1612333"/>
      </dsp:txXfrm>
    </dsp:sp>
    <dsp:sp modelId="{3B877364-654A-47C3-A291-20F38E855226}">
      <dsp:nvSpPr>
        <dsp:cNvPr id="0" name=""/>
        <dsp:cNvSpPr/>
      </dsp:nvSpPr>
      <dsp:spPr>
        <a:xfrm>
          <a:off x="6045164" y="1712707"/>
          <a:ext cx="342531" cy="1284492"/>
        </a:xfrm>
        <a:custGeom>
          <a:avLst/>
          <a:gdLst/>
          <a:ahLst/>
          <a:cxnLst/>
          <a:rect l="0" t="0" r="0" b="0"/>
          <a:pathLst>
            <a:path>
              <a:moveTo>
                <a:pt x="0" y="0"/>
              </a:moveTo>
              <a:lnTo>
                <a:pt x="0" y="1284492"/>
              </a:lnTo>
              <a:lnTo>
                <a:pt x="342531" y="12844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F09787-AE34-4088-B870-58CEE950A8C6}">
      <dsp:nvSpPr>
        <dsp:cNvPr id="0" name=""/>
        <dsp:cNvSpPr/>
      </dsp:nvSpPr>
      <dsp:spPr>
        <a:xfrm>
          <a:off x="6387696" y="2140871"/>
          <a:ext cx="2740251" cy="17126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a:lnSpc>
              <a:spcPct val="90000"/>
            </a:lnSpc>
            <a:spcBef>
              <a:spcPct val="0"/>
            </a:spcBef>
            <a:spcAft>
              <a:spcPct val="35000"/>
            </a:spcAft>
          </a:pPr>
          <a:r>
            <a:rPr lang="ar-IQ" sz="2000" kern="1200" dirty="0" smtClean="0"/>
            <a:t>الدفوع المتعلقة بعلاقات لملتزمين سابقين= القاعدة يطهرها التظهير اذا كان الحامل حسن النية كعيوب الارادة عدا الاكراه, انعدام سبب الالتزام, نشوء واقعة توجب زوال الالتزام</a:t>
          </a:r>
          <a:endParaRPr lang="en-GB" sz="2000" kern="1200" dirty="0"/>
        </a:p>
      </dsp:txBody>
      <dsp:txXfrm>
        <a:off x="6437858" y="2191033"/>
        <a:ext cx="2639927" cy="1612333"/>
      </dsp:txXfrm>
    </dsp:sp>
    <dsp:sp modelId="{E3FA8608-C5CE-4667-AA0D-D787ADC4E55A}">
      <dsp:nvSpPr>
        <dsp:cNvPr id="0" name=""/>
        <dsp:cNvSpPr/>
      </dsp:nvSpPr>
      <dsp:spPr>
        <a:xfrm>
          <a:off x="6045164" y="1712707"/>
          <a:ext cx="342531" cy="3425314"/>
        </a:xfrm>
        <a:custGeom>
          <a:avLst/>
          <a:gdLst/>
          <a:ahLst/>
          <a:cxnLst/>
          <a:rect l="0" t="0" r="0" b="0"/>
          <a:pathLst>
            <a:path>
              <a:moveTo>
                <a:pt x="0" y="0"/>
              </a:moveTo>
              <a:lnTo>
                <a:pt x="0" y="3425314"/>
              </a:lnTo>
              <a:lnTo>
                <a:pt x="342531" y="34253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1AA837-FF12-4255-833B-26A169541ABB}">
      <dsp:nvSpPr>
        <dsp:cNvPr id="0" name=""/>
        <dsp:cNvSpPr/>
      </dsp:nvSpPr>
      <dsp:spPr>
        <a:xfrm>
          <a:off x="6387696" y="4281692"/>
          <a:ext cx="2740251" cy="17126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ar-IQ" sz="2000" kern="1200" dirty="0" smtClean="0"/>
            <a:t>الدفوع المتعلقة بالملتزم الذي تلقى الحامل منه الحوالة مباشرة=القاعدة لا يطهرها التظهير لان الحامل على غير علم بها (كالمقاصة, الابراء, زوال سبب التظهير ...الخ)</a:t>
          </a:r>
          <a:endParaRPr lang="en-GB" sz="2000" kern="1200" dirty="0"/>
        </a:p>
      </dsp:txBody>
      <dsp:txXfrm>
        <a:off x="6437858" y="4331854"/>
        <a:ext cx="2639927" cy="16123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479AF2-4FF7-49F0-95A2-8992192A5D13}" type="datetimeFigureOut">
              <a:rPr lang="en-GB" smtClean="0"/>
              <a:t>2018-11-20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37C4C-9A77-4B8C-A458-F2413D56A5DC}" type="slidenum">
              <a:rPr lang="en-GB" smtClean="0"/>
              <a:t>‹#›</a:t>
            </a:fld>
            <a:endParaRPr lang="en-GB"/>
          </a:p>
        </p:txBody>
      </p:sp>
    </p:spTree>
    <p:extLst>
      <p:ext uri="{BB962C8B-B14F-4D97-AF65-F5344CB8AC3E}">
        <p14:creationId xmlns:p14="http://schemas.microsoft.com/office/powerpoint/2010/main" val="2568891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3537C4C-9A77-4B8C-A458-F2413D56A5DC}" type="slidenum">
              <a:rPr lang="en-GB" smtClean="0"/>
              <a:t>15</a:t>
            </a:fld>
            <a:endParaRPr lang="en-GB"/>
          </a:p>
        </p:txBody>
      </p:sp>
    </p:spTree>
    <p:extLst>
      <p:ext uri="{BB962C8B-B14F-4D97-AF65-F5344CB8AC3E}">
        <p14:creationId xmlns:p14="http://schemas.microsoft.com/office/powerpoint/2010/main" val="2594911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6C37ACD-8BD3-402D-8D71-E1F4B04E1D9F}" type="datetimeFigureOut">
              <a:rPr lang="en-GB" smtClean="0"/>
              <a:t>2018-11-20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2260682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C37ACD-8BD3-402D-8D71-E1F4B04E1D9F}" type="datetimeFigureOut">
              <a:rPr lang="en-GB" smtClean="0"/>
              <a:t>2018-11-20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93300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C37ACD-8BD3-402D-8D71-E1F4B04E1D9F}" type="datetimeFigureOut">
              <a:rPr lang="en-GB" smtClean="0"/>
              <a:t>2018-11-20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286964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C37ACD-8BD3-402D-8D71-E1F4B04E1D9F}" type="datetimeFigureOut">
              <a:rPr lang="en-GB" smtClean="0"/>
              <a:t>2018-11-20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3926749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C37ACD-8BD3-402D-8D71-E1F4B04E1D9F}" type="datetimeFigureOut">
              <a:rPr lang="en-GB" smtClean="0"/>
              <a:t>2018-11-20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35977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6C37ACD-8BD3-402D-8D71-E1F4B04E1D9F}" type="datetimeFigureOut">
              <a:rPr lang="en-GB" smtClean="0"/>
              <a:t>2018-11-20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80255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6C37ACD-8BD3-402D-8D71-E1F4B04E1D9F}" type="datetimeFigureOut">
              <a:rPr lang="en-GB" smtClean="0"/>
              <a:t>2018-11-20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184366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6C37ACD-8BD3-402D-8D71-E1F4B04E1D9F}" type="datetimeFigureOut">
              <a:rPr lang="en-GB" smtClean="0"/>
              <a:t>2018-11-20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23743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37ACD-8BD3-402D-8D71-E1F4B04E1D9F}" type="datetimeFigureOut">
              <a:rPr lang="en-GB" smtClean="0"/>
              <a:t>2018-11-20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3478302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37ACD-8BD3-402D-8D71-E1F4B04E1D9F}" type="datetimeFigureOut">
              <a:rPr lang="en-GB" smtClean="0"/>
              <a:t>2018-11-20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422419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37ACD-8BD3-402D-8D71-E1F4B04E1D9F}" type="datetimeFigureOut">
              <a:rPr lang="en-GB" smtClean="0"/>
              <a:t>2018-11-20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116370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37ACD-8BD3-402D-8D71-E1F4B04E1D9F}" type="datetimeFigureOut">
              <a:rPr lang="en-GB" smtClean="0"/>
              <a:t>2018-11-20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698A2-26DC-468D-A9AC-38AE51A486A1}" type="slidenum">
              <a:rPr lang="en-GB" smtClean="0"/>
              <a:t>‹#›</a:t>
            </a:fld>
            <a:endParaRPr lang="en-GB"/>
          </a:p>
        </p:txBody>
      </p:sp>
    </p:spTree>
    <p:extLst>
      <p:ext uri="{BB962C8B-B14F-4D97-AF65-F5344CB8AC3E}">
        <p14:creationId xmlns:p14="http://schemas.microsoft.com/office/powerpoint/2010/main" val="2278700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1971" y="-1768249"/>
            <a:ext cx="9144000" cy="2387600"/>
          </a:xfrm>
        </p:spPr>
        <p:txBody>
          <a:bodyPr>
            <a:normAutofit/>
          </a:bodyPr>
          <a:lstStyle/>
          <a:p>
            <a:r>
              <a:rPr lang="ar-IQ" sz="3200" b="1" dirty="0" smtClean="0"/>
              <a:t>التظهير</a:t>
            </a:r>
            <a:endParaRPr lang="en-GB" sz="3200" b="1" dirty="0"/>
          </a:p>
        </p:txBody>
      </p:sp>
      <p:sp>
        <p:nvSpPr>
          <p:cNvPr id="3" name="Subtitle 2"/>
          <p:cNvSpPr>
            <a:spLocks noGrp="1"/>
          </p:cNvSpPr>
          <p:nvPr>
            <p:ph type="subTitle" idx="1"/>
          </p:nvPr>
        </p:nvSpPr>
        <p:spPr>
          <a:xfrm>
            <a:off x="1621971" y="619351"/>
            <a:ext cx="9144000" cy="5356905"/>
          </a:xfrm>
        </p:spPr>
        <p:txBody>
          <a:bodyPr/>
          <a:lstStyle/>
          <a:p>
            <a:pPr algn="r"/>
            <a:r>
              <a:rPr lang="ar-IQ" dirty="0" smtClean="0"/>
              <a:t>س/ ما هي انواع التظهير من حيث الاغراض التي يؤديها؟</a:t>
            </a:r>
          </a:p>
          <a:p>
            <a:pPr algn="r"/>
            <a:r>
              <a:rPr lang="ar-IQ" dirty="0" smtClean="0"/>
              <a:t>1-التظهير الناقل للملكية (التظهير التمليكي) وبمقتضاه يتنازل الحامل عن الحق الثابت في الحوالة الى المظهر اليه بمقابل او بدونه.</a:t>
            </a:r>
          </a:p>
          <a:p>
            <a:pPr algn="r"/>
            <a:r>
              <a:rPr lang="ar-IQ" dirty="0" smtClean="0"/>
              <a:t>2-التظهير التوكيلي: وبمقتضاه يخول الحامل (المظهر) الوكيل (المظهر اليه) بالقيام بالاعمال اللازمة لاستيفاء الحق الثابت في الحوالة.</a:t>
            </a:r>
          </a:p>
          <a:p>
            <a:pPr algn="r"/>
            <a:r>
              <a:rPr lang="ar-IQ" dirty="0" smtClean="0"/>
              <a:t>3-التظهير التوثيقي : وبمقتضاه يرهن المظهر اليه الحق الثابت في الحوالة لضمان دين بذمته للمظهر اليه (الدائن المرتهن).</a:t>
            </a:r>
          </a:p>
          <a:p>
            <a:pPr algn="r"/>
            <a:r>
              <a:rPr lang="ar-IQ" b="1" dirty="0" smtClean="0"/>
              <a:t>اولا: التظهير الناقل للملكية (التظهير التمليكي):-</a:t>
            </a:r>
            <a:endParaRPr lang="ar-IQ" b="1" dirty="0"/>
          </a:p>
          <a:p>
            <a:pPr algn="r"/>
            <a:r>
              <a:rPr lang="ar-IQ" dirty="0" smtClean="0"/>
              <a:t>س/ ما هي طرائق انتقال الحق الثابت في الحوالة من حاملها الى الغير؟</a:t>
            </a:r>
          </a:p>
          <a:p>
            <a:pPr algn="r"/>
            <a:r>
              <a:rPr lang="ar-IQ" dirty="0" smtClean="0"/>
              <a:t>1- التظهير (الاسلوب المنصوص عليه في قانون التجارة</a:t>
            </a:r>
          </a:p>
          <a:p>
            <a:pPr algn="r" rtl="1"/>
            <a:r>
              <a:rPr lang="ar-IQ" dirty="0" smtClean="0"/>
              <a:t>. 2-حوالة الحق.</a:t>
            </a:r>
          </a:p>
          <a:p>
            <a:pPr algn="r" rtl="1"/>
            <a:r>
              <a:rPr lang="ar-IQ" dirty="0"/>
              <a:t>3</a:t>
            </a:r>
            <a:r>
              <a:rPr lang="ar-IQ" dirty="0" smtClean="0"/>
              <a:t>-الارث. الوصية.</a:t>
            </a:r>
            <a:endParaRPr lang="en-GB" dirty="0"/>
          </a:p>
        </p:txBody>
      </p:sp>
    </p:spTree>
    <p:extLst>
      <p:ext uri="{BB962C8B-B14F-4D97-AF65-F5344CB8AC3E}">
        <p14:creationId xmlns:p14="http://schemas.microsoft.com/office/powerpoint/2010/main" val="809151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a:xfrm>
            <a:off x="936170" y="1273629"/>
            <a:ext cx="10417629" cy="4903334"/>
          </a:xfrm>
        </p:spPr>
        <p:txBody>
          <a:bodyPr>
            <a:normAutofit lnSpcReduction="10000"/>
          </a:bodyPr>
          <a:lstStyle/>
          <a:p>
            <a:pPr algn="r" rtl="1"/>
            <a:r>
              <a:rPr lang="ar-IQ" dirty="0" smtClean="0"/>
              <a:t>س/ هل يجوز تقديم او تاخير تاريخ التظهير؟</a:t>
            </a:r>
          </a:p>
          <a:p>
            <a:pPr algn="r" rtl="1"/>
            <a:r>
              <a:rPr lang="ar-IQ" dirty="0" smtClean="0"/>
              <a:t>م 61 تنص على الاتي </a:t>
            </a:r>
            <a:r>
              <a:rPr lang="ar-IQ" dirty="0"/>
              <a:t>« </a:t>
            </a:r>
            <a:r>
              <a:rPr lang="ar-SA" dirty="0"/>
              <a:t>لا يجوز تقديم تاريخ التظهير، وإذا حصل اعتبر تزويرا</a:t>
            </a:r>
            <a:r>
              <a:rPr lang="ar-IQ" dirty="0"/>
              <a:t>». انظر م 259 عقوبات بخصوص تاخير التاريخ.</a:t>
            </a:r>
          </a:p>
          <a:p>
            <a:pPr algn="r" rtl="1"/>
            <a:r>
              <a:rPr lang="ar-IQ" dirty="0" smtClean="0"/>
              <a:t>س/ ما هي شروط صحة ذكر تاريخ التظهير؟ ان يكون حقيقيا وجدياً.</a:t>
            </a:r>
          </a:p>
          <a:p>
            <a:pPr algn="r" rtl="1"/>
            <a:r>
              <a:rPr lang="ar-IQ" dirty="0" smtClean="0"/>
              <a:t>ثالثاً: شرط المنع من عمل الاحتجاج؟</a:t>
            </a:r>
          </a:p>
          <a:p>
            <a:pPr algn="r" rtl="1"/>
            <a:r>
              <a:rPr lang="ar-IQ" dirty="0" smtClean="0"/>
              <a:t>س/ ما هو الاثر الذي يترتب على ادراج هذا الشرط؟</a:t>
            </a:r>
          </a:p>
          <a:p>
            <a:pPr algn="r" rtl="1"/>
            <a:r>
              <a:rPr lang="ar-IQ" dirty="0" smtClean="0"/>
              <a:t>1- منع الحامل من عمل الاحتجاج متى ما قرر الرجوع على المظهر.</a:t>
            </a:r>
          </a:p>
          <a:p>
            <a:pPr algn="r" rtl="1"/>
            <a:r>
              <a:rPr lang="ar-IQ" dirty="0" smtClean="0"/>
              <a:t>1-يتحمل المظهر اليه تبعة الاخلال بحكم الشرط (التعويض عن الضرر الذي يصيب المظهر جراء المساس باعتباره المالي).</a:t>
            </a:r>
          </a:p>
          <a:p>
            <a:pPr algn="r" rtl="1"/>
            <a:r>
              <a:rPr lang="ar-IQ" dirty="0" smtClean="0"/>
              <a:t>3- يتحمل المظهر الذي وضع الشرط مصاريف عمل الاحتجاج لانه لو لم يقم الحامل بعمله لوجب على المظهر سحبه.</a:t>
            </a:r>
            <a:endParaRPr lang="en-GB" dirty="0"/>
          </a:p>
          <a:p>
            <a:pPr algn="r" rtl="1"/>
            <a:endParaRPr lang="en-GB" dirty="0"/>
          </a:p>
        </p:txBody>
      </p:sp>
    </p:spTree>
    <p:extLst>
      <p:ext uri="{BB962C8B-B14F-4D97-AF65-F5344CB8AC3E}">
        <p14:creationId xmlns:p14="http://schemas.microsoft.com/office/powerpoint/2010/main" val="747969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840"/>
            <a:ext cx="10515600" cy="821418"/>
          </a:xfrm>
        </p:spPr>
        <p:txBody>
          <a:bodyPr/>
          <a:lstStyle/>
          <a:p>
            <a:pPr algn="ctr"/>
            <a:r>
              <a:rPr lang="ar-IQ" dirty="0"/>
              <a:t>التظهير</a:t>
            </a:r>
            <a:endParaRPr lang="en-GB" dirty="0"/>
          </a:p>
        </p:txBody>
      </p:sp>
      <p:sp>
        <p:nvSpPr>
          <p:cNvPr id="3" name="Content Placeholder 2"/>
          <p:cNvSpPr>
            <a:spLocks noGrp="1"/>
          </p:cNvSpPr>
          <p:nvPr>
            <p:ph idx="1"/>
          </p:nvPr>
        </p:nvSpPr>
        <p:spPr>
          <a:xfrm>
            <a:off x="838200" y="1063625"/>
            <a:ext cx="10635342" cy="5380717"/>
          </a:xfrm>
        </p:spPr>
        <p:txBody>
          <a:bodyPr>
            <a:normAutofit lnSpcReduction="10000"/>
          </a:bodyPr>
          <a:lstStyle/>
          <a:p>
            <a:pPr algn="r" rtl="1"/>
            <a:r>
              <a:rPr lang="ar-IQ" dirty="0" smtClean="0"/>
              <a:t>ما هي الاثار الناشئة عن التظهير؟</a:t>
            </a:r>
          </a:p>
          <a:p>
            <a:pPr algn="r" rtl="1"/>
            <a:r>
              <a:rPr lang="ar-IQ" dirty="0" smtClean="0"/>
              <a:t>1-انتقال جميع الحقوق الناشئة عن الحوالة. وهذا الانتقال يكون مباشراً من الحوالة دون ان يمر بذمة المظهر بخلاف الحوالة. </a:t>
            </a:r>
            <a:r>
              <a:rPr lang="ar-IQ" smtClean="0"/>
              <a:t>ويترتب على هذا لزوم اعمال قاعدة تطهير التظهير من الدفوع الشخصية.</a:t>
            </a:r>
            <a:endParaRPr lang="ar-IQ" dirty="0" smtClean="0"/>
          </a:p>
          <a:p>
            <a:pPr algn="r" rtl="1"/>
            <a:r>
              <a:rPr lang="ar-IQ" dirty="0" smtClean="0"/>
              <a:t>2- التزام المظهر بالضمان.</a:t>
            </a:r>
          </a:p>
          <a:p>
            <a:pPr algn="r" rtl="1"/>
            <a:r>
              <a:rPr lang="ar-IQ" dirty="0"/>
              <a:t>اولاً: انتقال جميع الحقوق الناشئة عن الحوالة.</a:t>
            </a:r>
          </a:p>
          <a:p>
            <a:pPr algn="r" rtl="1"/>
            <a:r>
              <a:rPr lang="ar-IQ" dirty="0" smtClean="0"/>
              <a:t>س/ ما هي خصائص انتقال الحق الثابت في الحوالة:</a:t>
            </a:r>
          </a:p>
          <a:p>
            <a:pPr algn="r" rtl="1"/>
            <a:r>
              <a:rPr lang="ar-IQ" dirty="0" smtClean="0"/>
              <a:t>ا-انتقال فوري.</a:t>
            </a:r>
          </a:p>
          <a:p>
            <a:pPr algn="r" rtl="1"/>
            <a:r>
              <a:rPr lang="ar-IQ" dirty="0" smtClean="0"/>
              <a:t>ب-انتقال نهائي للحقوق غير قابل للنقض او الرجوع عنه.</a:t>
            </a:r>
          </a:p>
          <a:p>
            <a:pPr algn="r" rtl="1"/>
            <a:r>
              <a:rPr lang="ar-IQ" dirty="0" smtClean="0"/>
              <a:t>س/ما هي الحقوق التي تنتقل بالتظهير؟</a:t>
            </a:r>
          </a:p>
          <a:p>
            <a:pPr algn="r" rtl="1"/>
            <a:r>
              <a:rPr lang="ar-IQ" dirty="0" smtClean="0"/>
              <a:t>1-تملك المظهر اليه الحوالة ولا يلزم بالتخلي عنها في غير الاحوال المنصوص عليها في م 56 تجارة.</a:t>
            </a:r>
            <a:endParaRPr lang="en-GB" dirty="0"/>
          </a:p>
        </p:txBody>
      </p:sp>
    </p:spTree>
    <p:extLst>
      <p:ext uri="{BB962C8B-B14F-4D97-AF65-F5344CB8AC3E}">
        <p14:creationId xmlns:p14="http://schemas.microsoft.com/office/powerpoint/2010/main" val="2976809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8761"/>
          </a:xfrm>
        </p:spPr>
        <p:txBody>
          <a:bodyPr/>
          <a:lstStyle/>
          <a:p>
            <a:pPr algn="ctr"/>
            <a:r>
              <a:rPr lang="ar-IQ" dirty="0"/>
              <a:t>التظهير</a:t>
            </a:r>
            <a:endParaRPr lang="en-GB" dirty="0"/>
          </a:p>
        </p:txBody>
      </p:sp>
      <p:sp>
        <p:nvSpPr>
          <p:cNvPr id="3" name="Content Placeholder 2"/>
          <p:cNvSpPr>
            <a:spLocks noGrp="1"/>
          </p:cNvSpPr>
          <p:nvPr>
            <p:ph idx="1"/>
          </p:nvPr>
        </p:nvSpPr>
        <p:spPr>
          <a:xfrm>
            <a:off x="1034142" y="1012371"/>
            <a:ext cx="10319657" cy="5164592"/>
          </a:xfrm>
        </p:spPr>
        <p:txBody>
          <a:bodyPr>
            <a:normAutofit/>
          </a:bodyPr>
          <a:lstStyle/>
          <a:p>
            <a:pPr algn="r" rtl="1"/>
            <a:r>
              <a:rPr lang="ar-IQ" dirty="0" smtClean="0"/>
              <a:t>2- ان يعيد تظهير الحوالة مرة اخرى الى مظهر اخر تظهيراً اسمياً او لحامله او على بياض او تظهير توكيلياً او تأمينياً ما لم يكن ممنوعاً من ذلك بمقتضى شرط.</a:t>
            </a:r>
          </a:p>
          <a:p>
            <a:pPr algn="r" rtl="1"/>
            <a:r>
              <a:rPr lang="ar-IQ" dirty="0" smtClean="0"/>
              <a:t>س/ ما هي صيغ التظهير اذا كانت الحوالة قد الت الى المظهر اليه بتظهير على بياض؟</a:t>
            </a:r>
          </a:p>
          <a:p>
            <a:pPr algn="r" rtl="1"/>
            <a:r>
              <a:rPr lang="ar-IQ" dirty="0" smtClean="0"/>
              <a:t>المادة </a:t>
            </a:r>
            <a:r>
              <a:rPr lang="ar-IQ" dirty="0"/>
              <a:t>(54/ثانياً) </a:t>
            </a:r>
            <a:r>
              <a:rPr lang="ar-IQ" dirty="0" smtClean="0"/>
              <a:t>تقضي بانه </a:t>
            </a:r>
            <a:r>
              <a:rPr lang="ar-SA" dirty="0" smtClean="0"/>
              <a:t>إذا </a:t>
            </a:r>
            <a:r>
              <a:rPr lang="ar-SA" dirty="0"/>
              <a:t>كان التظهير على بياض جاز للحامل ما </a:t>
            </a:r>
            <a:r>
              <a:rPr lang="ar-SA" dirty="0" smtClean="0"/>
              <a:t>يأتي:</a:t>
            </a:r>
            <a:r>
              <a:rPr lang="ar-IQ" dirty="0" smtClean="0"/>
              <a:t>-</a:t>
            </a:r>
            <a:r>
              <a:rPr lang="ar-SA" dirty="0" smtClean="0"/>
              <a:t> </a:t>
            </a:r>
            <a:r>
              <a:rPr lang="ar-SA" dirty="0"/>
              <a:t/>
            </a:r>
            <a:br>
              <a:rPr lang="ar-SA" dirty="0"/>
            </a:br>
            <a:r>
              <a:rPr lang="ar-SA" dirty="0"/>
              <a:t>ا‌- أن يملا البياض بكتابة اسمه </a:t>
            </a:r>
            <a:r>
              <a:rPr lang="ar-IQ" dirty="0" smtClean="0"/>
              <a:t>=</a:t>
            </a:r>
            <a:r>
              <a:rPr lang="ar-IQ" dirty="0" smtClean="0">
                <a:solidFill>
                  <a:srgbClr val="FF0000"/>
                </a:solidFill>
              </a:rPr>
              <a:t>يدخل في الحوالة بوصفه ملتزماً </a:t>
            </a:r>
            <a:r>
              <a:rPr lang="ar-IQ" dirty="0">
                <a:solidFill>
                  <a:srgbClr val="FF0000"/>
                </a:solidFill>
              </a:rPr>
              <a:t>صرفياً بموجب توقيعه</a:t>
            </a:r>
            <a:r>
              <a:rPr lang="ar-IQ" dirty="0"/>
              <a:t>.</a:t>
            </a:r>
          </a:p>
          <a:p>
            <a:pPr algn="r" rtl="1"/>
            <a:r>
              <a:rPr lang="ar-IQ" dirty="0"/>
              <a:t>ب- كتابة </a:t>
            </a:r>
            <a:r>
              <a:rPr lang="ar-SA" dirty="0"/>
              <a:t>اسم شخص </a:t>
            </a:r>
            <a:r>
              <a:rPr lang="ar-SA" dirty="0" smtClean="0"/>
              <a:t>أخر</a:t>
            </a:r>
            <a:r>
              <a:rPr lang="ar-IQ" dirty="0" smtClean="0">
                <a:solidFill>
                  <a:srgbClr val="FF0000"/>
                </a:solidFill>
              </a:rPr>
              <a:t>=</a:t>
            </a:r>
            <a:r>
              <a:rPr lang="ar-SA" dirty="0" smtClean="0">
                <a:solidFill>
                  <a:srgbClr val="FF0000"/>
                </a:solidFill>
              </a:rPr>
              <a:t> </a:t>
            </a:r>
            <a:r>
              <a:rPr lang="ar-IQ" dirty="0">
                <a:solidFill>
                  <a:srgbClr val="FF0000"/>
                </a:solidFill>
              </a:rPr>
              <a:t>يخرج من اطار الالتزام الصرفي لعدم وجود توقيع له على الحوالة</a:t>
            </a:r>
            <a:r>
              <a:rPr lang="ar-IQ" dirty="0"/>
              <a:t>.</a:t>
            </a:r>
            <a:r>
              <a:rPr lang="ar-SA" dirty="0"/>
              <a:t/>
            </a:r>
            <a:br>
              <a:rPr lang="ar-SA" dirty="0"/>
            </a:br>
            <a:r>
              <a:rPr lang="ar-SA" dirty="0"/>
              <a:t>ب‌- أن يظهر الحوالة من جديد على بياض او إلى شخص أخر</a:t>
            </a:r>
            <a:r>
              <a:rPr lang="ar-IQ" dirty="0"/>
              <a:t>=</a:t>
            </a:r>
            <a:r>
              <a:rPr lang="ar-IQ" dirty="0">
                <a:solidFill>
                  <a:srgbClr val="FF0000"/>
                </a:solidFill>
              </a:rPr>
              <a:t>يصبح ملتزماً صرفياً بموجب توقيعه</a:t>
            </a:r>
            <a:r>
              <a:rPr lang="ar-IQ" dirty="0"/>
              <a:t>.</a:t>
            </a:r>
            <a:r>
              <a:rPr lang="ar-SA" dirty="0"/>
              <a:t> </a:t>
            </a:r>
            <a:br>
              <a:rPr lang="ar-SA" dirty="0"/>
            </a:br>
            <a:r>
              <a:rPr lang="ar-SA" dirty="0"/>
              <a:t>ج - أن يسلم الحوالة إلى شخص أخر </a:t>
            </a:r>
            <a:r>
              <a:rPr lang="ar-IQ" dirty="0"/>
              <a:t>بصورة يدوية </a:t>
            </a:r>
            <a:r>
              <a:rPr lang="ar-SA" dirty="0"/>
              <a:t>دون أن يملا البياض ودون أن يظهرها</a:t>
            </a:r>
            <a:r>
              <a:rPr lang="ar-IQ" dirty="0"/>
              <a:t>=</a:t>
            </a:r>
            <a:r>
              <a:rPr lang="ar-SA" dirty="0">
                <a:solidFill>
                  <a:srgbClr val="FF0000"/>
                </a:solidFill>
              </a:rPr>
              <a:t>. </a:t>
            </a:r>
            <a:r>
              <a:rPr lang="ar-IQ" dirty="0">
                <a:solidFill>
                  <a:srgbClr val="FF0000"/>
                </a:solidFill>
              </a:rPr>
              <a:t>يخرج من اطار الالتزام الصرفي لعدم وجود توقيع له على الحوالة</a:t>
            </a:r>
            <a:r>
              <a:rPr lang="ar-IQ" dirty="0"/>
              <a:t>.</a:t>
            </a:r>
            <a:r>
              <a:rPr lang="ar-SA" dirty="0"/>
              <a:t/>
            </a:r>
            <a:br>
              <a:rPr lang="ar-SA" dirty="0"/>
            </a:br>
            <a:endParaRPr lang="en-GB" dirty="0"/>
          </a:p>
          <a:p>
            <a:pPr algn="r" rtl="1"/>
            <a:endParaRPr lang="en-GB" dirty="0"/>
          </a:p>
        </p:txBody>
      </p:sp>
    </p:spTree>
    <p:extLst>
      <p:ext uri="{BB962C8B-B14F-4D97-AF65-F5344CB8AC3E}">
        <p14:creationId xmlns:p14="http://schemas.microsoft.com/office/powerpoint/2010/main" val="3327480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332"/>
          </a:xfrm>
        </p:spPr>
        <p:txBody>
          <a:bodyPr/>
          <a:lstStyle/>
          <a:p>
            <a:pPr algn="ctr"/>
            <a:r>
              <a:rPr lang="ar-IQ" dirty="0"/>
              <a:t>التظهير</a:t>
            </a:r>
            <a:endParaRPr lang="en-GB" dirty="0"/>
          </a:p>
        </p:txBody>
      </p:sp>
      <p:sp>
        <p:nvSpPr>
          <p:cNvPr id="3" name="Content Placeholder 2"/>
          <p:cNvSpPr>
            <a:spLocks noGrp="1"/>
          </p:cNvSpPr>
          <p:nvPr>
            <p:ph idx="1"/>
          </p:nvPr>
        </p:nvSpPr>
        <p:spPr>
          <a:xfrm>
            <a:off x="838200" y="1023257"/>
            <a:ext cx="10515600" cy="5055735"/>
          </a:xfrm>
        </p:spPr>
        <p:txBody>
          <a:bodyPr/>
          <a:lstStyle/>
          <a:p>
            <a:pPr algn="r" rtl="1"/>
            <a:r>
              <a:rPr lang="ar-IQ" dirty="0" smtClean="0"/>
              <a:t>3-حق المظهر اليه في التماس قبول المسحوب عليه.</a:t>
            </a:r>
          </a:p>
          <a:p>
            <a:pPr algn="r" rtl="1"/>
            <a:r>
              <a:rPr lang="ar-IQ" dirty="0" smtClean="0"/>
              <a:t>4-</a:t>
            </a:r>
            <a:r>
              <a:rPr lang="ar-IQ" dirty="0"/>
              <a:t>حق المظهر اليه في التماس </a:t>
            </a:r>
            <a:r>
              <a:rPr lang="ar-IQ" dirty="0" smtClean="0"/>
              <a:t>وفاء الحوالة من المسحوب </a:t>
            </a:r>
            <a:r>
              <a:rPr lang="ar-IQ" dirty="0"/>
              <a:t>عليه</a:t>
            </a:r>
            <a:r>
              <a:rPr lang="ar-IQ" dirty="0" smtClean="0"/>
              <a:t>.</a:t>
            </a:r>
          </a:p>
          <a:p>
            <a:pPr algn="r" rtl="1"/>
            <a:r>
              <a:rPr lang="ar-IQ" dirty="0" smtClean="0"/>
              <a:t>5-حق المظهر اليه في الرجوع على جميع الملتزمين الصرفيين مجتمعين او منفردين عند امتناع المسحوب عليه عن القبول او الوفاء.</a:t>
            </a:r>
          </a:p>
          <a:p>
            <a:pPr algn="r" rtl="1"/>
            <a:r>
              <a:rPr lang="ar-IQ" dirty="0" smtClean="0"/>
              <a:t>6-حق المظهر اليه في التازل عن الحق الثابت في الحوالة الى الغير بمقابل او بدونه.</a:t>
            </a:r>
          </a:p>
          <a:p>
            <a:pPr algn="r" rtl="1"/>
            <a:r>
              <a:rPr lang="ar-IQ" b="1" dirty="0" smtClean="0"/>
              <a:t>قاعدة تطهير التظهير من الدفوع المبنية على اسباب شخصية:-</a:t>
            </a:r>
          </a:p>
          <a:p>
            <a:pPr algn="r" rtl="1"/>
            <a:r>
              <a:rPr lang="ar-IQ" dirty="0" smtClean="0"/>
              <a:t>س/ ما هي العلة التي من اجلها خرج قانون التجارة عن قاعدة الخلافة التي من مقتضاها ان المحال لع يعتبر خلفاً للمحيل؟</a:t>
            </a:r>
          </a:p>
          <a:p>
            <a:pPr algn="r" rtl="1"/>
            <a:endParaRPr lang="en-GB" dirty="0"/>
          </a:p>
        </p:txBody>
      </p:sp>
    </p:spTree>
    <p:extLst>
      <p:ext uri="{BB962C8B-B14F-4D97-AF65-F5344CB8AC3E}">
        <p14:creationId xmlns:p14="http://schemas.microsoft.com/office/powerpoint/2010/main" val="1884733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p:txBody>
          <a:bodyPr/>
          <a:lstStyle/>
          <a:p>
            <a:pPr algn="r" rtl="1"/>
            <a:r>
              <a:rPr lang="ar-IQ" dirty="0" smtClean="0"/>
              <a:t>س/ ما هي شروط تطبيق قاعدة تطهير التظهير من الدفوع الناشئة عن علاقات شخصية؟</a:t>
            </a:r>
          </a:p>
          <a:p>
            <a:pPr algn="r" rtl="1"/>
            <a:r>
              <a:rPr lang="ar-IQ" b="1" dirty="0" smtClean="0"/>
              <a:t>الشرط الاول: ان يكون الحامل قد تلقى الحق من سلفه بطريق التظهير.</a:t>
            </a:r>
          </a:p>
          <a:p>
            <a:pPr algn="r" rtl="1"/>
            <a:r>
              <a:rPr lang="ar-IQ" dirty="0" smtClean="0"/>
              <a:t>لا تسري هذه القاعدة على انتقال الملكية بطريق الارث او الوصية.</a:t>
            </a:r>
          </a:p>
          <a:p>
            <a:pPr algn="r" rtl="1"/>
            <a:r>
              <a:rPr lang="ar-IQ" dirty="0" smtClean="0"/>
              <a:t>لا تسري ايضا بصدد حوالة لحق المدنية واب تظهير يلي عمل احتجاج عدم الوفاء او انقضاء الميعاد القانوني لعمله.</a:t>
            </a:r>
          </a:p>
          <a:p>
            <a:pPr algn="r" rtl="1"/>
            <a:r>
              <a:rPr lang="ar-IQ" dirty="0" smtClean="0"/>
              <a:t>تشمل القاعدة المذكورة التظهير التوثيقي (التأميني) دون التظهير التوكيلي لان المظهر اليه (الوكيل) يكون بمركز المظهر.</a:t>
            </a:r>
          </a:p>
        </p:txBody>
      </p:sp>
    </p:spTree>
    <p:extLst>
      <p:ext uri="{BB962C8B-B14F-4D97-AF65-F5344CB8AC3E}">
        <p14:creationId xmlns:p14="http://schemas.microsoft.com/office/powerpoint/2010/main" val="924102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الشرط الثاني:  ان لا يكون الحامل قد تصرف عند حصوله على الحوالة بنية  الاضرار بالمدعى عليه (الملتزم الصرفي).</a:t>
            </a:r>
          </a:p>
          <a:p>
            <a:pPr algn="r" rtl="1"/>
            <a:r>
              <a:rPr lang="ar-IQ" dirty="0" smtClean="0"/>
              <a:t>س/ وضح المقصود بنية الاضرار بالمدين؟</a:t>
            </a:r>
          </a:p>
          <a:p>
            <a:pPr algn="r" rtl="1"/>
            <a:r>
              <a:rPr lang="ar-IQ" dirty="0" smtClean="0"/>
              <a:t>س/ ما هو نطاق انطباق قاعدة تطهير التظهير؟</a:t>
            </a:r>
          </a:p>
          <a:p>
            <a:pPr algn="r" rtl="1"/>
            <a:r>
              <a:rPr lang="ar-IQ" dirty="0" smtClean="0"/>
              <a:t>1-تشمل القاعدة الدفوع الشخصية بين الملتزم الصرفي بما قبله وبما بعده متى ما انتقلت الحوالة الى حامل حسن النية.</a:t>
            </a:r>
          </a:p>
          <a:p>
            <a:pPr algn="r" rtl="1"/>
            <a:r>
              <a:rPr lang="ar-IQ" dirty="0" smtClean="0"/>
              <a:t>2- لا تشمل هذه </a:t>
            </a:r>
            <a:r>
              <a:rPr lang="ar-IQ" dirty="0" smtClean="0"/>
              <a:t>القاعدة:ا- الدفوع التي يوجهها الملتزم </a:t>
            </a:r>
            <a:r>
              <a:rPr lang="ar-IQ" dirty="0"/>
              <a:t>ل</a:t>
            </a:r>
            <a:r>
              <a:rPr lang="ar-IQ" dirty="0" smtClean="0"/>
              <a:t>لحامل </a:t>
            </a:r>
            <a:r>
              <a:rPr lang="ar-IQ" dirty="0" smtClean="0"/>
              <a:t>الذي تلقى </a:t>
            </a:r>
            <a:r>
              <a:rPr lang="ar-IQ" dirty="0" smtClean="0"/>
              <a:t>منه الحوالة مباشرة.</a:t>
            </a:r>
            <a:endParaRPr lang="ar-IQ" dirty="0" smtClean="0"/>
          </a:p>
          <a:p>
            <a:pPr algn="r" rtl="1"/>
            <a:r>
              <a:rPr lang="ar-IQ" dirty="0" smtClean="0"/>
              <a:t>ب- الدفوع </a:t>
            </a:r>
            <a:r>
              <a:rPr lang="ar-IQ" dirty="0" smtClean="0"/>
              <a:t>الموضوعية: وهي الدفوع التي تتصل بالالتزام الصرفي وتنخر في اساسه.</a:t>
            </a:r>
          </a:p>
          <a:p>
            <a:pPr algn="r" rtl="1"/>
            <a:r>
              <a:rPr lang="ar-IQ" dirty="0" smtClean="0"/>
              <a:t>ويوضح المخطط الاتي نطاق هذه القاعدة</a:t>
            </a:r>
            <a:endParaRPr lang="en-GB" dirty="0"/>
          </a:p>
        </p:txBody>
      </p:sp>
    </p:spTree>
    <p:extLst>
      <p:ext uri="{BB962C8B-B14F-4D97-AF65-F5344CB8AC3E}">
        <p14:creationId xmlns:p14="http://schemas.microsoft.com/office/powerpoint/2010/main" val="3571889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0"/>
            <a:ext cx="10515600" cy="365125"/>
          </a:xfrm>
        </p:spPr>
        <p:txBody>
          <a:bodyPr>
            <a:normAutofit fontScale="90000"/>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337412"/>
              </p:ext>
            </p:extLst>
          </p:nvPr>
        </p:nvGraphicFramePr>
        <p:xfrm>
          <a:off x="914400" y="365125"/>
          <a:ext cx="10548938" cy="599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1204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1046"/>
          </a:xfrm>
        </p:spPr>
        <p:txBody>
          <a:bodyPr>
            <a:normAutofit fontScale="90000"/>
          </a:bodyPr>
          <a:lstStyle/>
          <a:p>
            <a:pPr algn="ctr"/>
            <a:r>
              <a:rPr lang="ar-IQ" dirty="0"/>
              <a:t>التظهير</a:t>
            </a:r>
            <a:endParaRPr lang="en-GB" dirty="0"/>
          </a:p>
        </p:txBody>
      </p:sp>
      <p:sp>
        <p:nvSpPr>
          <p:cNvPr id="3" name="Content Placeholder 2"/>
          <p:cNvSpPr>
            <a:spLocks noGrp="1"/>
          </p:cNvSpPr>
          <p:nvPr>
            <p:ph idx="1"/>
          </p:nvPr>
        </p:nvSpPr>
        <p:spPr>
          <a:xfrm>
            <a:off x="293915" y="1066800"/>
            <a:ext cx="11386456" cy="5110163"/>
          </a:xfrm>
        </p:spPr>
        <p:txBody>
          <a:bodyPr/>
          <a:lstStyle/>
          <a:p>
            <a:pPr algn="r" rtl="1"/>
            <a:r>
              <a:rPr lang="ar-IQ" dirty="0" smtClean="0"/>
              <a:t>ثانياً: التزام المظهر بالضمان:</a:t>
            </a:r>
          </a:p>
          <a:p>
            <a:pPr algn="r" rtl="1"/>
            <a:r>
              <a:rPr lang="ar-IQ" dirty="0" smtClean="0"/>
              <a:t>س/ ما هو </a:t>
            </a:r>
            <a:r>
              <a:rPr lang="ar-IQ" dirty="0" smtClean="0">
                <a:solidFill>
                  <a:srgbClr val="FF0000"/>
                </a:solidFill>
              </a:rPr>
              <a:t>طبيعة</a:t>
            </a:r>
            <a:r>
              <a:rPr lang="ar-IQ" dirty="0" smtClean="0"/>
              <a:t> التزام المظهر؟</a:t>
            </a:r>
          </a:p>
          <a:p>
            <a:pPr algn="r" rtl="1"/>
            <a:r>
              <a:rPr lang="ar-IQ" dirty="0" smtClean="0"/>
              <a:t>1-التزام تبعي: لا يستطيع المظهر اليه الرجوع على المظهر قبل الرجوع على المسحوب عليه.</a:t>
            </a:r>
          </a:p>
          <a:p>
            <a:pPr algn="r" rtl="1"/>
            <a:r>
              <a:rPr lang="ar-IQ" dirty="0" smtClean="0"/>
              <a:t>2-التزام </a:t>
            </a:r>
            <a:r>
              <a:rPr lang="ar-IQ" dirty="0" smtClean="0">
                <a:solidFill>
                  <a:srgbClr val="FF0000"/>
                </a:solidFill>
              </a:rPr>
              <a:t>اصلي تضامني </a:t>
            </a:r>
            <a:r>
              <a:rPr lang="ar-IQ" dirty="0" smtClean="0"/>
              <a:t>مع جميع الملتزمين الصرفيين ولا يستطيع مطالبة الحامل بالرجوع على غيره قبل الرجوع عليه.</a:t>
            </a:r>
          </a:p>
          <a:p>
            <a:pPr algn="r" rtl="1"/>
            <a:r>
              <a:rPr lang="ar-IQ" dirty="0" smtClean="0"/>
              <a:t>س/ ما هو </a:t>
            </a:r>
            <a:r>
              <a:rPr lang="ar-IQ" dirty="0" smtClean="0">
                <a:solidFill>
                  <a:srgbClr val="FF0000"/>
                </a:solidFill>
              </a:rPr>
              <a:t>مدى </a:t>
            </a:r>
            <a:r>
              <a:rPr lang="ar-IQ" dirty="0" smtClean="0"/>
              <a:t>التزام ضمان المظهر؟</a:t>
            </a:r>
          </a:p>
          <a:p>
            <a:pPr algn="r" rtl="1"/>
            <a:r>
              <a:rPr lang="ar-IQ" dirty="0" smtClean="0"/>
              <a:t>يضمن المظهر قبول الحوالة ووفاء قيمتها. (م 55)</a:t>
            </a:r>
          </a:p>
          <a:p>
            <a:pPr algn="r" rtl="1"/>
            <a:r>
              <a:rPr lang="ar-IQ" dirty="0" smtClean="0"/>
              <a:t>بخلاف التزام المحيل في الحوالة المدنية الذي يضمن وجود الحق المحال به </a:t>
            </a:r>
            <a:r>
              <a:rPr lang="ar-IQ" dirty="0" smtClean="0">
                <a:solidFill>
                  <a:srgbClr val="FF0000"/>
                </a:solidFill>
              </a:rPr>
              <a:t>(وقت انشاء الحوالة) </a:t>
            </a:r>
            <a:r>
              <a:rPr lang="ar-IQ" dirty="0" smtClean="0"/>
              <a:t>اذا كانت بعوض.</a:t>
            </a:r>
          </a:p>
          <a:p>
            <a:pPr algn="r" rtl="1"/>
            <a:endParaRPr lang="en-GB" dirty="0"/>
          </a:p>
        </p:txBody>
      </p:sp>
    </p:spTree>
    <p:extLst>
      <p:ext uri="{BB962C8B-B14F-4D97-AF65-F5344CB8AC3E}">
        <p14:creationId xmlns:p14="http://schemas.microsoft.com/office/powerpoint/2010/main" val="3639451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هل يستطيع المظهر اعفاء نفسه من هذين الضمانين (القبول والوفاء)؟</a:t>
            </a:r>
          </a:p>
          <a:p>
            <a:pPr algn="r" rtl="1"/>
            <a:r>
              <a:rPr lang="ar-IQ" dirty="0" smtClean="0"/>
              <a:t>نعم بشروط يدرجه في صيغة التظهير </a:t>
            </a:r>
            <a:r>
              <a:rPr lang="ar-IQ" dirty="0" smtClean="0">
                <a:solidFill>
                  <a:srgbClr val="FF0000"/>
                </a:solidFill>
              </a:rPr>
              <a:t>تقتصر عليه وحده دون غيره من المظهرين اللاحقين</a:t>
            </a:r>
            <a:r>
              <a:rPr lang="ar-IQ" dirty="0" smtClean="0"/>
              <a:t>, وهي1</a:t>
            </a:r>
          </a:p>
          <a:p>
            <a:pPr algn="r" rtl="1"/>
            <a:r>
              <a:rPr lang="ar-IQ" dirty="0" smtClean="0"/>
              <a:t>1-شرط عدم الضمان:</a:t>
            </a:r>
          </a:p>
          <a:p>
            <a:pPr algn="r" rtl="1"/>
            <a:r>
              <a:rPr lang="ar-IQ" dirty="0" smtClean="0"/>
              <a:t>س/ ما هو مضمون بيان حظر التظهير؟ </a:t>
            </a:r>
            <a:endParaRPr lang="ar-IQ" dirty="0"/>
          </a:p>
          <a:p>
            <a:pPr algn="r" rtl="1"/>
            <a:r>
              <a:rPr lang="ar-IQ" dirty="0" smtClean="0"/>
              <a:t>س/ هل ينصرف الى ضمان القبول والوفاء معا؟</a:t>
            </a:r>
          </a:p>
          <a:p>
            <a:pPr algn="r" rtl="1"/>
            <a:r>
              <a:rPr lang="ar-IQ" dirty="0" smtClean="0"/>
              <a:t>-اذا تم تخصيصه بنوع معين من الضمان اقتصر الاعفاء عليه وحده.فالاعفاء من ضمان القبول يمنع الحامل من الرجوع على المشترط قبل حلول ميعاد الاستحقاق.</a:t>
            </a:r>
          </a:p>
          <a:p>
            <a:pPr algn="r" rtl="1"/>
            <a:r>
              <a:rPr lang="ar-IQ" dirty="0" smtClean="0"/>
              <a:t>-اذا اطلق كأن يقول المظهر « لا اضمن» او « لا ترجعوا عليه في جميع الاحوال» شمل ضمان القبول والوفاء معا, وتعذر على الحامل الرجوع على المشترط في جميع الاحوال.</a:t>
            </a:r>
          </a:p>
          <a:p>
            <a:pPr algn="r" rtl="1"/>
            <a:endParaRPr lang="ar-IQ" dirty="0" smtClean="0"/>
          </a:p>
        </p:txBody>
      </p:sp>
    </p:spTree>
    <p:extLst>
      <p:ext uri="{BB962C8B-B14F-4D97-AF65-F5344CB8AC3E}">
        <p14:creationId xmlns:p14="http://schemas.microsoft.com/office/powerpoint/2010/main" val="3193532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كما هي شروط صحة هذا الشرط؟</a:t>
            </a:r>
          </a:p>
          <a:p>
            <a:pPr algn="r" rtl="1"/>
            <a:r>
              <a:rPr lang="ar-IQ" dirty="0" smtClean="0"/>
              <a:t>ان يكون قاطعاً في الدلالة على انصراف نية المظهر الى اعفاء نفسه من الضمان, ولا يستخلص بالظن والاستنتاج.</a:t>
            </a:r>
          </a:p>
          <a:p>
            <a:pPr algn="r" rtl="1"/>
            <a:r>
              <a:rPr lang="ar-IQ" dirty="0" smtClean="0"/>
              <a:t>س/ ما هي اثار هذا الشرط؟</a:t>
            </a:r>
          </a:p>
          <a:p>
            <a:pPr algn="r" rtl="1"/>
            <a:r>
              <a:rPr lang="ar-IQ" dirty="0" smtClean="0"/>
              <a:t>اعفاء المظهر من ضمان القبول او الوفاء على حسب الاحوال. الا ان الاعفاء لا يشمل:</a:t>
            </a:r>
          </a:p>
          <a:p>
            <a:pPr algn="r" rtl="1"/>
            <a:r>
              <a:rPr lang="ar-IQ" b="1" dirty="0" smtClean="0"/>
              <a:t>1-وجود الحق المظهر</a:t>
            </a:r>
            <a:r>
              <a:rPr lang="ar-IQ" dirty="0" smtClean="0"/>
              <a:t>, فلو تبين ان الحق غير موجود اصلاً وقت التظهير بقي المظهر ملزماً بالوفاء.</a:t>
            </a:r>
          </a:p>
          <a:p>
            <a:pPr algn="r" rtl="1"/>
            <a:r>
              <a:rPr lang="ar-IQ" b="1" dirty="0" smtClean="0"/>
              <a:t>2-افعاله الشخصية: </a:t>
            </a:r>
            <a:r>
              <a:rPr lang="ar-IQ" dirty="0" smtClean="0"/>
              <a:t>كأن يعارض لدى المسحوب عليه ملتمساً منه عدم الوفاء.</a:t>
            </a:r>
          </a:p>
          <a:p>
            <a:pPr algn="r" rtl="1"/>
            <a:r>
              <a:rPr lang="ar-IQ" b="1" dirty="0" smtClean="0"/>
              <a:t>الخلاصة</a:t>
            </a:r>
            <a:r>
              <a:rPr lang="ar-IQ" dirty="0" smtClean="0"/>
              <a:t>: ان اثر هذا الشرط  ينصرف الى تقصير التزام المظهر الى مستوى التزام المحيل في حوالة الحق المدنية.</a:t>
            </a:r>
            <a:endParaRPr lang="en-GB" dirty="0"/>
          </a:p>
        </p:txBody>
      </p:sp>
    </p:spTree>
    <p:extLst>
      <p:ext uri="{BB962C8B-B14F-4D97-AF65-F5344CB8AC3E}">
        <p14:creationId xmlns:p14="http://schemas.microsoft.com/office/powerpoint/2010/main" val="2084229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التظهير</a:t>
            </a:r>
            <a:endParaRPr lang="en-GB" dirty="0"/>
          </a:p>
        </p:txBody>
      </p:sp>
      <p:sp>
        <p:nvSpPr>
          <p:cNvPr id="3" name="Content Placeholder 2"/>
          <p:cNvSpPr>
            <a:spLocks noGrp="1"/>
          </p:cNvSpPr>
          <p:nvPr>
            <p:ph idx="1"/>
          </p:nvPr>
        </p:nvSpPr>
        <p:spPr/>
        <p:txBody>
          <a:bodyPr/>
          <a:lstStyle/>
          <a:p>
            <a:pPr algn="r" rtl="1"/>
            <a:r>
              <a:rPr lang="ar-IQ" dirty="0" smtClean="0"/>
              <a:t>  س/ قارن بين انتقال الحق بطريقة الحوالة المدنية والتجارية؟</a:t>
            </a:r>
          </a:p>
          <a:p>
            <a:pPr algn="r" rtl="1"/>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772262364"/>
              </p:ext>
            </p:extLst>
          </p:nvPr>
        </p:nvGraphicFramePr>
        <p:xfrm>
          <a:off x="2100942" y="2362198"/>
          <a:ext cx="8059057" cy="4735286"/>
        </p:xfrm>
        <a:graphic>
          <a:graphicData uri="http://schemas.openxmlformats.org/drawingml/2006/table">
            <a:tbl>
              <a:tblPr firstRow="1" bandRow="1">
                <a:tableStyleId>{5C22544A-7EE6-4342-B048-85BDC9FD1C3A}</a:tableStyleId>
              </a:tblPr>
              <a:tblGrid>
                <a:gridCol w="4051115"/>
                <a:gridCol w="4007942"/>
              </a:tblGrid>
              <a:tr h="538843">
                <a:tc>
                  <a:txBody>
                    <a:bodyPr/>
                    <a:lstStyle/>
                    <a:p>
                      <a:r>
                        <a:rPr lang="ar-IQ" dirty="0" smtClean="0"/>
                        <a:t>الحوالة التجارية</a:t>
                      </a:r>
                      <a:r>
                        <a:rPr lang="ar-IQ" baseline="0" dirty="0" smtClean="0"/>
                        <a:t>                  </a:t>
                      </a:r>
                      <a:endParaRPr lang="en-GB" dirty="0"/>
                    </a:p>
                  </a:txBody>
                  <a:tcPr/>
                </a:tc>
                <a:tc>
                  <a:txBody>
                    <a:bodyPr/>
                    <a:lstStyle/>
                    <a:p>
                      <a:r>
                        <a:rPr lang="ar-IQ" dirty="0" smtClean="0"/>
                        <a:t>حوالة الحق         </a:t>
                      </a:r>
                      <a:endParaRPr lang="en-GB" dirty="0"/>
                    </a:p>
                  </a:txBody>
                  <a:tcPr/>
                </a:tc>
              </a:tr>
              <a:tr h="538843">
                <a:tc>
                  <a:txBody>
                    <a:bodyPr/>
                    <a:lstStyle/>
                    <a:p>
                      <a:pPr algn="r"/>
                      <a:r>
                        <a:rPr lang="ar-IQ" dirty="0" smtClean="0"/>
                        <a:t>1- اسلوب بسيط يكتفى فيه بوضع شرح معين للعملية او حتى مجرد الاكتفاء بالتوقيق</a:t>
                      </a:r>
                      <a:endParaRPr lang="en-GB" dirty="0"/>
                    </a:p>
                  </a:txBody>
                  <a:tcPr/>
                </a:tc>
                <a:tc>
                  <a:txBody>
                    <a:bodyPr/>
                    <a:lstStyle/>
                    <a:p>
                      <a:pPr algn="r"/>
                      <a:r>
                        <a:rPr lang="ar-IQ" dirty="0" smtClean="0"/>
                        <a:t>1- طريقة معقدة</a:t>
                      </a:r>
                      <a:r>
                        <a:rPr lang="ar-IQ" baseline="0" dirty="0" smtClean="0"/>
                        <a:t> تتطلب لنفاذها بحق المحال عليه اعلانها له  قبوله لها</a:t>
                      </a:r>
                      <a:endParaRPr lang="en-GB" dirty="0"/>
                    </a:p>
                  </a:txBody>
                  <a:tcPr/>
                </a:tc>
              </a:tr>
              <a:tr h="538843">
                <a:tc>
                  <a:txBody>
                    <a:bodyPr/>
                    <a:lstStyle/>
                    <a:p>
                      <a:pPr algn="r"/>
                      <a:r>
                        <a:rPr lang="ar-IQ" dirty="0" smtClean="0"/>
                        <a:t>2-يضمن المظهر</a:t>
                      </a:r>
                      <a:r>
                        <a:rPr lang="ar-IQ" baseline="0" dirty="0" smtClean="0"/>
                        <a:t> وجود الحق وقت التظهير وفي ميعاد الاستحقاق</a:t>
                      </a:r>
                      <a:endParaRPr lang="en-GB" dirty="0"/>
                    </a:p>
                  </a:txBody>
                  <a:tcPr/>
                </a:tc>
                <a:tc>
                  <a:txBody>
                    <a:bodyPr/>
                    <a:lstStyle/>
                    <a:p>
                      <a:pPr algn="r" rtl="1"/>
                      <a:r>
                        <a:rPr lang="ar-IQ" dirty="0" smtClean="0"/>
                        <a:t>2-لا يضمن المحيل الا وجود الحق المحال به </a:t>
                      </a:r>
                      <a:r>
                        <a:rPr lang="ar-IQ" dirty="0" smtClean="0">
                          <a:solidFill>
                            <a:srgbClr val="FF0000"/>
                          </a:solidFill>
                        </a:rPr>
                        <a:t>(وقت انشاء الحوالة) </a:t>
                      </a:r>
                      <a:r>
                        <a:rPr lang="ar-IQ" dirty="0" smtClean="0"/>
                        <a:t>هذا اذا كانت بمقابل. اما اذا كانت</a:t>
                      </a:r>
                      <a:r>
                        <a:rPr lang="ar-IQ" baseline="0" dirty="0" smtClean="0"/>
                        <a:t> بدون مقابل (هبة) فلا يضمن اصلا وجود الحق ما لم يتفق على خلاف ذلك</a:t>
                      </a:r>
                      <a:endParaRPr lang="en-GB" dirty="0"/>
                    </a:p>
                  </a:txBody>
                  <a:tcPr/>
                </a:tc>
              </a:tr>
              <a:tr h="538843">
                <a:tc>
                  <a:txBody>
                    <a:bodyPr/>
                    <a:lstStyle/>
                    <a:p>
                      <a:pPr algn="r"/>
                      <a:r>
                        <a:rPr lang="ar-IQ" dirty="0" smtClean="0"/>
                        <a:t>3-يضمن المظهر يسار المسحوب عليه في جميع الاحوال</a:t>
                      </a:r>
                      <a:r>
                        <a:rPr lang="ar-IQ" baseline="0" dirty="0" smtClean="0"/>
                        <a:t> والاوقات.</a:t>
                      </a:r>
                      <a:endParaRPr lang="en-GB" dirty="0"/>
                    </a:p>
                  </a:txBody>
                  <a:tcPr/>
                </a:tc>
                <a:tc>
                  <a:txBody>
                    <a:bodyPr/>
                    <a:lstStyle/>
                    <a:p>
                      <a:pPr algn="r"/>
                      <a:r>
                        <a:rPr lang="ar-IQ" dirty="0" smtClean="0"/>
                        <a:t>3-لا يضمن المحيل يسار المحال عليه ما لم يتفق على خلاف ذلك, وان وجد هذا</a:t>
                      </a:r>
                      <a:r>
                        <a:rPr lang="ar-IQ" baseline="0" dirty="0" smtClean="0"/>
                        <a:t> الاتفاق فانه يضمن هذا اليسار </a:t>
                      </a:r>
                      <a:r>
                        <a:rPr lang="ar-IQ" baseline="0" dirty="0" smtClean="0">
                          <a:solidFill>
                            <a:srgbClr val="FF0000"/>
                          </a:solidFill>
                        </a:rPr>
                        <a:t>وقت ابرام عقد الحوالة لا بعد ذلك.</a:t>
                      </a:r>
                      <a:endParaRPr lang="en-GB" dirty="0">
                        <a:solidFill>
                          <a:srgbClr val="FF0000"/>
                        </a:solidFill>
                      </a:endParaRPr>
                    </a:p>
                  </a:txBody>
                  <a:tcPr/>
                </a:tc>
              </a:tr>
              <a:tr h="538843">
                <a:tc>
                  <a:txBody>
                    <a:bodyPr/>
                    <a:lstStyle/>
                    <a:p>
                      <a:pPr algn="r"/>
                      <a:r>
                        <a:rPr lang="ar-IQ" dirty="0" smtClean="0"/>
                        <a:t>4-التظهير </a:t>
                      </a:r>
                      <a:r>
                        <a:rPr lang="ar-IQ" dirty="0" smtClean="0">
                          <a:solidFill>
                            <a:srgbClr val="FF0000"/>
                          </a:solidFill>
                        </a:rPr>
                        <a:t>يطهر</a:t>
                      </a:r>
                      <a:r>
                        <a:rPr lang="ar-IQ" dirty="0" smtClean="0"/>
                        <a:t> حق الحامل من الدفوع</a:t>
                      </a:r>
                      <a:r>
                        <a:rPr lang="ar-IQ" baseline="0" dirty="0" smtClean="0"/>
                        <a:t> المبنية على علاقات شخصية  بين الملتزمين الصرفين مع بعضهم </a:t>
                      </a:r>
                      <a:endParaRPr lang="en-GB" dirty="0"/>
                    </a:p>
                  </a:txBody>
                  <a:tcPr/>
                </a:tc>
                <a:tc>
                  <a:txBody>
                    <a:bodyPr/>
                    <a:lstStyle/>
                    <a:p>
                      <a:pPr algn="r"/>
                      <a:r>
                        <a:rPr lang="ar-IQ" dirty="0" smtClean="0"/>
                        <a:t>4-ينتقل الحق </a:t>
                      </a:r>
                      <a:r>
                        <a:rPr lang="ar-IQ" dirty="0" smtClean="0">
                          <a:solidFill>
                            <a:srgbClr val="FF0000"/>
                          </a:solidFill>
                        </a:rPr>
                        <a:t>بشوائبة وعيوبه </a:t>
                      </a:r>
                      <a:r>
                        <a:rPr lang="ar-IQ" dirty="0" smtClean="0"/>
                        <a:t>ويستطيع</a:t>
                      </a:r>
                      <a:r>
                        <a:rPr lang="ar-IQ" baseline="0" dirty="0" smtClean="0"/>
                        <a:t> المحال عليه ان يتمسك تجاه المحال له بالدفوع التي يملكها تجاه المحيل</a:t>
                      </a:r>
                      <a:endParaRPr lang="en-GB" dirty="0"/>
                    </a:p>
                  </a:txBody>
                  <a:tcPr/>
                </a:tc>
              </a:tr>
              <a:tr h="538843">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249737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429" y="-277132"/>
            <a:ext cx="10515600" cy="1376589"/>
          </a:xfrm>
        </p:spPr>
        <p:txBody>
          <a:bodyPr/>
          <a:lstStyle/>
          <a:p>
            <a:pPr algn="ctr"/>
            <a:r>
              <a:rPr lang="ar-IQ" dirty="0"/>
              <a:t>التظهير</a:t>
            </a:r>
            <a:endParaRPr lang="en-GB" dirty="0"/>
          </a:p>
        </p:txBody>
      </p:sp>
      <p:sp>
        <p:nvSpPr>
          <p:cNvPr id="3" name="Content Placeholder 2"/>
          <p:cNvSpPr>
            <a:spLocks noGrp="1"/>
          </p:cNvSpPr>
          <p:nvPr>
            <p:ph idx="1"/>
          </p:nvPr>
        </p:nvSpPr>
        <p:spPr>
          <a:xfrm>
            <a:off x="696685" y="824138"/>
            <a:ext cx="10842171" cy="5641975"/>
          </a:xfrm>
        </p:spPr>
        <p:txBody>
          <a:bodyPr/>
          <a:lstStyle/>
          <a:p>
            <a:pPr algn="r" rtl="1"/>
            <a:r>
              <a:rPr lang="ar-IQ" dirty="0" smtClean="0"/>
              <a:t>2- شرط حظر التظهير: </a:t>
            </a:r>
          </a:p>
          <a:p>
            <a:pPr algn="r" rtl="1"/>
            <a:r>
              <a:rPr lang="ar-IQ" dirty="0" smtClean="0"/>
              <a:t>س/ما هو مضمون حظر التظهير؟</a:t>
            </a:r>
          </a:p>
          <a:p>
            <a:pPr algn="r" rtl="1"/>
            <a:r>
              <a:rPr lang="ar-IQ" dirty="0" smtClean="0"/>
              <a:t>س/ما هي اثار ادراج هذا الشرط؟</a:t>
            </a:r>
          </a:p>
          <a:p>
            <a:pPr algn="r" rtl="1"/>
            <a:r>
              <a:rPr lang="ar-IQ" dirty="0" smtClean="0"/>
              <a:t>1-منع المظهر اليه من اعادة تظهير الحوالة مجدداً وقصر مسؤولية الحامل قبله فقط. </a:t>
            </a:r>
            <a:r>
              <a:rPr lang="ar-IQ" smtClean="0"/>
              <a:t>الا ان هذا لا يمنع المظهر اليه من حوالة الحق الثابت في الحوالة بطريق حوالة الحق المدنية لان المنع يقتصر على حظر التظهير في الحوالة التجارية.</a:t>
            </a:r>
            <a:endParaRPr lang="ar-IQ" dirty="0" smtClean="0"/>
          </a:p>
          <a:p>
            <a:pPr algn="r" rtl="1"/>
            <a:r>
              <a:rPr lang="ar-IQ" dirty="0" smtClean="0"/>
              <a:t>2-تقصير مسؤولية المظهر الى حدود مسؤولية المحيل في الحوالة المدنية.</a:t>
            </a:r>
            <a:endParaRPr lang="en-GB" dirty="0"/>
          </a:p>
        </p:txBody>
      </p:sp>
    </p:spTree>
    <p:extLst>
      <p:ext uri="{BB962C8B-B14F-4D97-AF65-F5344CB8AC3E}">
        <p14:creationId xmlns:p14="http://schemas.microsoft.com/office/powerpoint/2010/main" val="875553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286" y="-364218"/>
            <a:ext cx="10515600" cy="1325563"/>
          </a:xfrm>
        </p:spPr>
        <p:txBody>
          <a:bodyPr/>
          <a:lstStyle/>
          <a:p>
            <a:pPr algn="ctr"/>
            <a:r>
              <a:rPr lang="ar-IQ" sz="3200" dirty="0" smtClean="0"/>
              <a:t>التظهير </a:t>
            </a:r>
            <a:endParaRPr lang="en-GB" sz="3200" dirty="0"/>
          </a:p>
        </p:txBody>
      </p:sp>
      <p:sp>
        <p:nvSpPr>
          <p:cNvPr id="3" name="Content Placeholder 2"/>
          <p:cNvSpPr>
            <a:spLocks noGrp="1"/>
          </p:cNvSpPr>
          <p:nvPr>
            <p:ph idx="1"/>
          </p:nvPr>
        </p:nvSpPr>
        <p:spPr>
          <a:xfrm>
            <a:off x="936172" y="639082"/>
            <a:ext cx="10515600" cy="4351338"/>
          </a:xfrm>
        </p:spPr>
        <p:txBody>
          <a:bodyPr/>
          <a:lstStyle/>
          <a:p>
            <a:pPr algn="r"/>
            <a:r>
              <a:rPr lang="ar-IQ" dirty="0" smtClean="0"/>
              <a:t>س/ ماهي صور التظهير التمليكي؟</a:t>
            </a:r>
          </a:p>
          <a:p>
            <a:pPr algn="r" rtl="1"/>
            <a:r>
              <a:rPr lang="ar-IQ" dirty="0" smtClean="0"/>
              <a:t>1-التظهير الاسمي:يرد فيه ذكر لاسم المظهر اليه.</a:t>
            </a:r>
          </a:p>
          <a:p>
            <a:pPr algn="r" rtl="1"/>
            <a:r>
              <a:rPr lang="ar-IQ" dirty="0" smtClean="0"/>
              <a:t>2-التظهير لحامله: يرد فيه ذكر لحامله كأن يقال </a:t>
            </a:r>
            <a:r>
              <a:rPr lang="ar-IQ" dirty="0" smtClean="0">
                <a:solidFill>
                  <a:srgbClr val="FF0000"/>
                </a:solidFill>
              </a:rPr>
              <a:t>«ادفعوا لحامل هذه الحوالة» </a:t>
            </a:r>
            <a:r>
              <a:rPr lang="ar-IQ" dirty="0" smtClean="0"/>
              <a:t>او </a:t>
            </a:r>
            <a:r>
              <a:rPr lang="ar-IQ" dirty="0" smtClean="0">
                <a:solidFill>
                  <a:srgbClr val="FF0000"/>
                </a:solidFill>
              </a:rPr>
              <a:t>«ادفعوا لصاحب هذه الحوالة»</a:t>
            </a:r>
            <a:r>
              <a:rPr lang="ar-IQ" dirty="0" smtClean="0"/>
              <a:t> او </a:t>
            </a:r>
            <a:r>
              <a:rPr lang="ar-IQ" dirty="0" smtClean="0">
                <a:solidFill>
                  <a:srgbClr val="FF0000"/>
                </a:solidFill>
              </a:rPr>
              <a:t>«ادفعوا لمن في جيبه هذه الحوالة»</a:t>
            </a:r>
            <a:r>
              <a:rPr lang="ar-IQ" dirty="0" smtClean="0"/>
              <a:t> او </a:t>
            </a:r>
            <a:r>
              <a:rPr lang="ar-IQ" dirty="0" smtClean="0">
                <a:solidFill>
                  <a:srgbClr val="FF0000"/>
                </a:solidFill>
              </a:rPr>
              <a:t>«ادفعوا لمن ياتي بالحوالة اليكم».</a:t>
            </a:r>
          </a:p>
          <a:p>
            <a:pPr algn="r" rtl="1"/>
            <a:r>
              <a:rPr lang="ar-IQ" dirty="0" smtClean="0"/>
              <a:t>3- التظهير الاسمي: ينتقل الحق الثابت في الحوالة بمجرد توقيع المظهر بدون ذكر اية عبارة, او مجرد ذكر كلمة «ظهرت» +  توقيع المظهر.</a:t>
            </a:r>
          </a:p>
          <a:p>
            <a:pPr algn="r" rtl="1"/>
            <a:r>
              <a:rPr lang="ar-IQ" dirty="0" smtClean="0"/>
              <a:t>س/علل السبب في تزايد ضمان الوفاء بالحوالة بكثرة التظهيرات الواردة عليها؟</a:t>
            </a:r>
          </a:p>
          <a:p>
            <a:pPr algn="r" rtl="1"/>
            <a:r>
              <a:rPr lang="ar-IQ" dirty="0" smtClean="0"/>
              <a:t>س/ ما هي شروط صحة التظهير؟1-الشروط الموضوعية 2- الشروط الشكلية.</a:t>
            </a:r>
          </a:p>
          <a:p>
            <a:pPr algn="r" rtl="1"/>
            <a:endParaRPr lang="en-GB" dirty="0"/>
          </a:p>
        </p:txBody>
      </p:sp>
    </p:spTree>
    <p:extLst>
      <p:ext uri="{BB962C8B-B14F-4D97-AF65-F5344CB8AC3E}">
        <p14:creationId xmlns:p14="http://schemas.microsoft.com/office/powerpoint/2010/main" val="115588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التظهير</a:t>
            </a:r>
            <a:endParaRPr lang="en-GB" dirty="0"/>
          </a:p>
        </p:txBody>
      </p:sp>
      <p:sp>
        <p:nvSpPr>
          <p:cNvPr id="3" name="Content Placeholder 2"/>
          <p:cNvSpPr>
            <a:spLocks noGrp="1"/>
          </p:cNvSpPr>
          <p:nvPr>
            <p:ph idx="1"/>
          </p:nvPr>
        </p:nvSpPr>
        <p:spPr/>
        <p:txBody>
          <a:bodyPr>
            <a:normAutofit fontScale="85000" lnSpcReduction="20000"/>
          </a:bodyPr>
          <a:lstStyle/>
          <a:p>
            <a:pPr algn="r" rtl="1"/>
            <a:r>
              <a:rPr lang="ar-IQ" dirty="0" smtClean="0"/>
              <a:t>س/ ما هي الشروط الموضوعية لصحة التظهير؟</a:t>
            </a:r>
          </a:p>
          <a:p>
            <a:pPr algn="r" rtl="1"/>
            <a:r>
              <a:rPr lang="ar-IQ" b="1" dirty="0" smtClean="0"/>
              <a:t>1-المظهر:</a:t>
            </a:r>
          </a:p>
          <a:p>
            <a:pPr algn="r" rtl="1"/>
            <a:r>
              <a:rPr lang="ar-IQ" dirty="0" smtClean="0"/>
              <a:t>س/ من هو المظهر؟ ومتى تنشأ صعوبة في تحديد شخصه؟</a:t>
            </a:r>
          </a:p>
          <a:p>
            <a:pPr algn="r" rtl="1"/>
            <a:r>
              <a:rPr lang="ar-IQ" dirty="0" smtClean="0"/>
              <a:t>المستفيد ومن يليه من حملة الحوالة المتعاقبين الشرعيين</a:t>
            </a:r>
          </a:p>
          <a:p>
            <a:pPr algn="r" rtl="1"/>
            <a:r>
              <a:rPr lang="ar-IQ" dirty="0" smtClean="0"/>
              <a:t>س/من هو الحامل الشرعي؟</a:t>
            </a:r>
          </a:p>
          <a:p>
            <a:pPr algn="r" rtl="1"/>
            <a:r>
              <a:rPr lang="ar-IQ" dirty="0" smtClean="0"/>
              <a:t>المادة (56) تنص على انه:-</a:t>
            </a:r>
          </a:p>
          <a:p>
            <a:pPr algn="r" rtl="1"/>
            <a:r>
              <a:rPr lang="ar-IQ" dirty="0" smtClean="0"/>
              <a:t> </a:t>
            </a:r>
            <a:r>
              <a:rPr lang="ar-SA" dirty="0"/>
              <a:t>أولا : يعتبر حائز الحوالة حاملها القانوني متى اثبت انه صاحب الحق فيها بتظهيرات غير منقطعة ولو كان أخرها تظهيرا على بياض وتعتبر التظهيرات المشطوبة في هذا الشأن كان لم تكن. وإذا أعقب التظهير على بياض تظهير أخر اعتبر الموقع على هذا التظهير انه هو الذي أل إليه الحق في الحوالة بالتظهير على بياض. </a:t>
            </a:r>
            <a:br>
              <a:rPr lang="ar-SA" dirty="0"/>
            </a:br>
            <a:r>
              <a:rPr lang="ar-SA" dirty="0"/>
              <a:t>ثانيا : إذا فقد شخص حيازة حوالة اثر حادث ما، فلا لزم الحامل بالتخلي عنها متى اثبت حقه فيها طبقا للفقرة (أولا) من هذه المادة. إلا إذا كان قد حصل عليها بسوء نية او ارتكب في سبيل الحصول عليها خطا جسيما.</a:t>
            </a:r>
            <a:endParaRPr lang="en-GB" dirty="0"/>
          </a:p>
          <a:p>
            <a:pPr algn="r" rtl="1"/>
            <a:endParaRPr lang="ar-IQ" dirty="0" smtClean="0"/>
          </a:p>
        </p:txBody>
      </p:sp>
    </p:spTree>
    <p:extLst>
      <p:ext uri="{BB962C8B-B14F-4D97-AF65-F5344CB8AC3E}">
        <p14:creationId xmlns:p14="http://schemas.microsoft.com/office/powerpoint/2010/main" val="2549877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التظهير</a:t>
            </a:r>
            <a:endParaRPr lang="en-GB" dirty="0"/>
          </a:p>
        </p:txBody>
      </p:sp>
      <p:sp>
        <p:nvSpPr>
          <p:cNvPr id="3" name="Content Placeholder 2"/>
          <p:cNvSpPr>
            <a:spLocks noGrp="1"/>
          </p:cNvSpPr>
          <p:nvPr>
            <p:ph idx="1"/>
          </p:nvPr>
        </p:nvSpPr>
        <p:spPr/>
        <p:txBody>
          <a:bodyPr/>
          <a:lstStyle/>
          <a:p>
            <a:pPr algn="r" rtl="1"/>
            <a:r>
              <a:rPr lang="ar-IQ" dirty="0" smtClean="0"/>
              <a:t>ومثال الغش: علم المظهر اليه بان المظهر ليس الحامل القانوني للحوالة.</a:t>
            </a:r>
          </a:p>
          <a:p>
            <a:pPr algn="r" rtl="1"/>
            <a:r>
              <a:rPr lang="ar-IQ" dirty="0" smtClean="0"/>
              <a:t>ومثال الخطأ الجسيم: وجوب العلم من الظروف المحيطة وواقع الحال بان المظهر لا يمكن ان يكون المالك للحق الثابت في الحوالة.</a:t>
            </a:r>
          </a:p>
          <a:p>
            <a:pPr algn="r" rtl="1"/>
            <a:r>
              <a:rPr lang="ar-IQ" dirty="0" smtClean="0"/>
              <a:t>2-المظهر اليه:</a:t>
            </a:r>
          </a:p>
          <a:p>
            <a:pPr algn="r" rtl="1"/>
            <a:r>
              <a:rPr lang="ar-IQ" dirty="0" smtClean="0"/>
              <a:t>س/ من هو المظهر اليه؟ وما هي الشروط الواجب توافرها فيه؟</a:t>
            </a:r>
          </a:p>
          <a:p>
            <a:pPr algn="r" rtl="1"/>
            <a:r>
              <a:rPr lang="ar-IQ" dirty="0" smtClean="0"/>
              <a:t>1- ان يكون شخصاً حقيقياً لا وهمياً.</a:t>
            </a:r>
          </a:p>
          <a:p>
            <a:pPr algn="r" rtl="1"/>
            <a:r>
              <a:rPr lang="ar-IQ" dirty="0" smtClean="0"/>
              <a:t>2- ان يكون شخصاً موجوداً.</a:t>
            </a:r>
          </a:p>
          <a:p>
            <a:pPr algn="r" rtl="1"/>
            <a:r>
              <a:rPr lang="ar-IQ" dirty="0" smtClean="0"/>
              <a:t>س/ هل يجوز تعدد المظهر اليهم؟</a:t>
            </a:r>
            <a:endParaRPr lang="en-GB" dirty="0"/>
          </a:p>
        </p:txBody>
      </p:sp>
    </p:spTree>
    <p:extLst>
      <p:ext uri="{BB962C8B-B14F-4D97-AF65-F5344CB8AC3E}">
        <p14:creationId xmlns:p14="http://schemas.microsoft.com/office/powerpoint/2010/main" val="130542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التظهير</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س/ هل يجوز تظهير الحوالة الى ملتزم صرفي سابق او الى المسحوب عليه؟ وما هي الاثار التي تترتب على ذلك؟</a:t>
            </a:r>
          </a:p>
          <a:p>
            <a:pPr algn="r" rtl="1"/>
            <a:r>
              <a:rPr lang="ar-IQ" dirty="0" smtClean="0"/>
              <a:t>2-الرضا:</a:t>
            </a:r>
          </a:p>
          <a:p>
            <a:pPr algn="r" rtl="1"/>
            <a:r>
              <a:rPr lang="ar-IQ" dirty="0" smtClean="0"/>
              <a:t>س/ هل يشترط توافر الرضا في شخص المظهر فقط ام في شخص المظهر اليه؟ بعبارة اخرى هل يعد التظهير عقداً بين طرفين ام يتم بالارادة المنفردة للمظهر؟</a:t>
            </a:r>
          </a:p>
          <a:p>
            <a:pPr algn="r" rtl="1"/>
            <a:r>
              <a:rPr lang="ar-IQ" dirty="0" smtClean="0"/>
              <a:t>س/ما هي شروط الرضا؟وما الحكم اذا اختلت احد شروطه؟ م 47.</a:t>
            </a:r>
          </a:p>
          <a:p>
            <a:pPr algn="r" rtl="1"/>
            <a:r>
              <a:rPr lang="ar-IQ" dirty="0" smtClean="0"/>
              <a:t>3-المحل:</a:t>
            </a:r>
          </a:p>
          <a:p>
            <a:pPr algn="r" rtl="1"/>
            <a:r>
              <a:rPr lang="ar-IQ" dirty="0" smtClean="0"/>
              <a:t>س/ ما هو محل التظهير؟ حوالة مستجمعة لشرائطها القانونية. ويترتب على هذا:</a:t>
            </a:r>
          </a:p>
          <a:p>
            <a:pPr algn="r" rtl="1"/>
            <a:r>
              <a:rPr lang="ar-IQ" dirty="0" smtClean="0"/>
              <a:t>لا يعد تظهيراً ذلك الذي يرد على:1- حوالة مدنية 2- او تجارية ناقصة 3- او تم بعد عمل احتجاج عدم قبول الحوالة الوفاء بها او بعد انقضاء الميعاد القانوني لعمل الاحتجاج في حالة وردود شرط بالمنع من اجراءه.</a:t>
            </a:r>
            <a:endParaRPr lang="en-GB" dirty="0"/>
          </a:p>
        </p:txBody>
      </p:sp>
    </p:spTree>
    <p:extLst>
      <p:ext uri="{BB962C8B-B14F-4D97-AF65-F5344CB8AC3E}">
        <p14:creationId xmlns:p14="http://schemas.microsoft.com/office/powerpoint/2010/main" val="4274654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التظهير</a:t>
            </a:r>
            <a:endParaRPr lang="en-GB" dirty="0"/>
          </a:p>
        </p:txBody>
      </p:sp>
      <p:sp>
        <p:nvSpPr>
          <p:cNvPr id="3" name="Content Placeholder 2"/>
          <p:cNvSpPr>
            <a:spLocks noGrp="1"/>
          </p:cNvSpPr>
          <p:nvPr>
            <p:ph idx="1"/>
          </p:nvPr>
        </p:nvSpPr>
        <p:spPr/>
        <p:txBody>
          <a:bodyPr/>
          <a:lstStyle/>
          <a:p>
            <a:pPr algn="r" rtl="1"/>
            <a:r>
              <a:rPr lang="ar-IQ" dirty="0" smtClean="0"/>
              <a:t>س/ ما هي الشروط الواجب توافرها في محل التظهير؟</a:t>
            </a:r>
          </a:p>
          <a:p>
            <a:pPr algn="r" rtl="1"/>
            <a:r>
              <a:rPr lang="ar-IQ" dirty="0" smtClean="0"/>
              <a:t>1-ان لا يوجد شرط في الحوالة يمنع من تظهيرها.</a:t>
            </a:r>
          </a:p>
          <a:p>
            <a:pPr algn="r" rtl="1"/>
            <a:r>
              <a:rPr lang="ar-IQ" dirty="0" smtClean="0"/>
              <a:t>2-ان يكون التظهير مطلقا غير معلق على شرط, </a:t>
            </a:r>
            <a:r>
              <a:rPr lang="ar-IQ" dirty="0" smtClean="0">
                <a:solidFill>
                  <a:srgbClr val="FF0000"/>
                </a:solidFill>
              </a:rPr>
              <a:t>والا بطل الشرط وصح التظهير</a:t>
            </a:r>
            <a:r>
              <a:rPr lang="ar-IQ" dirty="0" smtClean="0"/>
              <a:t>: مثاله ان يقال» ظهرت هذه الحوالة الى... </a:t>
            </a:r>
            <a:r>
              <a:rPr lang="ar-IQ" dirty="0" smtClean="0">
                <a:solidFill>
                  <a:srgbClr val="FF0000"/>
                </a:solidFill>
              </a:rPr>
              <a:t>ان عاد والدي من السفر ووافق على الصفقة</a:t>
            </a:r>
            <a:r>
              <a:rPr lang="ar-IQ" dirty="0" smtClean="0"/>
              <a:t>»-شرط واقف, او «ظهرت هذه الحوالة الى... </a:t>
            </a:r>
            <a:r>
              <a:rPr lang="ar-IQ" dirty="0" smtClean="0">
                <a:solidFill>
                  <a:srgbClr val="FF0000"/>
                </a:solidFill>
              </a:rPr>
              <a:t>ما لم يعترض والدي على الصفقة</a:t>
            </a:r>
            <a:r>
              <a:rPr lang="ar-IQ" dirty="0" smtClean="0"/>
              <a:t>»- شرط فاسخ.</a:t>
            </a:r>
          </a:p>
          <a:p>
            <a:pPr algn="r" rtl="1"/>
            <a:r>
              <a:rPr lang="ar-IQ" dirty="0" smtClean="0"/>
              <a:t>3- ان ينصب التظهير على الحق الثابت (</a:t>
            </a:r>
            <a:r>
              <a:rPr lang="ar-IQ" dirty="0" smtClean="0">
                <a:solidFill>
                  <a:srgbClr val="FF0000"/>
                </a:solidFill>
              </a:rPr>
              <a:t>بالكامل</a:t>
            </a:r>
            <a:r>
              <a:rPr lang="ar-IQ" dirty="0" smtClean="0"/>
              <a:t>) والا </a:t>
            </a:r>
            <a:r>
              <a:rPr lang="ar-IQ" dirty="0" smtClean="0">
                <a:solidFill>
                  <a:srgbClr val="FF0000"/>
                </a:solidFill>
              </a:rPr>
              <a:t>بطل التظهير</a:t>
            </a:r>
            <a:r>
              <a:rPr lang="ar-IQ" dirty="0" smtClean="0"/>
              <a:t>. ولكن اذا كان المظهر </a:t>
            </a:r>
            <a:r>
              <a:rPr lang="ar-IQ" dirty="0" smtClean="0">
                <a:solidFill>
                  <a:srgbClr val="FF0000"/>
                </a:solidFill>
              </a:rPr>
              <a:t>قد استوفى جزءاً من مبلغ الحوالة </a:t>
            </a:r>
            <a:r>
              <a:rPr lang="ar-IQ" dirty="0" smtClean="0"/>
              <a:t>جاز له ان يظهر للغير </a:t>
            </a:r>
            <a:r>
              <a:rPr lang="ar-IQ" dirty="0" smtClean="0">
                <a:solidFill>
                  <a:srgbClr val="FF0000"/>
                </a:solidFill>
              </a:rPr>
              <a:t>الجزء المتبقي</a:t>
            </a:r>
            <a:r>
              <a:rPr lang="ar-IQ" dirty="0" smtClean="0"/>
              <a:t>.</a:t>
            </a:r>
          </a:p>
          <a:p>
            <a:pPr algn="r" rtl="1"/>
            <a:r>
              <a:rPr lang="ar-IQ" dirty="0" smtClean="0"/>
              <a:t>5- السبب:</a:t>
            </a:r>
          </a:p>
          <a:p>
            <a:pPr algn="r" rtl="1"/>
            <a:r>
              <a:rPr lang="ar-IQ" dirty="0" smtClean="0"/>
              <a:t>س/ ما هو سبب التظهير؟ وما هي شروط صحته؟</a:t>
            </a:r>
            <a:endParaRPr lang="en-GB" dirty="0"/>
          </a:p>
        </p:txBody>
      </p:sp>
    </p:spTree>
    <p:extLst>
      <p:ext uri="{BB962C8B-B14F-4D97-AF65-F5344CB8AC3E}">
        <p14:creationId xmlns:p14="http://schemas.microsoft.com/office/powerpoint/2010/main" val="3117305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التظهير</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ما هي الشروط الشكلية لصحة التظهير؟</a:t>
            </a:r>
          </a:p>
          <a:p>
            <a:pPr algn="r" rtl="1"/>
            <a:r>
              <a:rPr lang="ar-IQ" dirty="0" smtClean="0"/>
              <a:t>1-الكتابة (م53) على الورقة او الوصلة المرفقة بها.</a:t>
            </a:r>
          </a:p>
          <a:p>
            <a:pPr algn="r" rtl="1"/>
            <a:r>
              <a:rPr lang="ar-IQ" dirty="0" smtClean="0"/>
              <a:t>2- بيانات معينة تختلف باختلاف شكل التظهير:</a:t>
            </a:r>
          </a:p>
          <a:p>
            <a:pPr algn="r" rtl="1"/>
            <a:r>
              <a:rPr lang="ar-IQ" dirty="0" smtClean="0"/>
              <a:t>3- توقيع المظهر او بصمة ابهامه بحضور شخصين او امام موظف مختص.</a:t>
            </a:r>
          </a:p>
          <a:p>
            <a:pPr algn="r" rtl="1"/>
            <a:r>
              <a:rPr lang="ar-IQ" dirty="0" smtClean="0"/>
              <a:t>س/ هل يشترط لصحة التظهير ايراد عبارة معينة او ان يذكر اسم المظهر اليه؟</a:t>
            </a:r>
          </a:p>
          <a:p>
            <a:pPr algn="r" rtl="1"/>
            <a:r>
              <a:rPr lang="ar-IQ" dirty="0" smtClean="0"/>
              <a:t> المادة (53) تنص على الاتي:-</a:t>
            </a:r>
          </a:p>
          <a:p>
            <a:pPr algn="r" rtl="1"/>
            <a:r>
              <a:rPr lang="ar-IQ" dirty="0" smtClean="0"/>
              <a:t>«</a:t>
            </a:r>
            <a:r>
              <a:rPr lang="ar-SA" dirty="0" smtClean="0"/>
              <a:t>ثانيا </a:t>
            </a:r>
            <a:r>
              <a:rPr lang="ar-SA" dirty="0"/>
              <a:t>: يجوز ألا يذكر في التظهير اسم المستفيد. كما يجوز أن يقتصر على توقيع المظهر (التظهير على بياض). ويشترط لصحة التظهير في هذه الحالة الأخيرة أن يكون على ظهر الحوالة او على ظهر الورقة المتصلة بها. </a:t>
            </a:r>
            <a:br>
              <a:rPr lang="ar-SA" dirty="0"/>
            </a:br>
            <a:r>
              <a:rPr lang="ar-SA" dirty="0"/>
              <a:t>ثالثا : يعتبر التظهير (للحامل) </a:t>
            </a:r>
            <a:r>
              <a:rPr lang="ar-SA" dirty="0" smtClean="0"/>
              <a:t>تظهيرا</a:t>
            </a:r>
            <a:r>
              <a:rPr lang="ar-IQ" dirty="0" smtClean="0"/>
              <a:t>ً</a:t>
            </a:r>
            <a:r>
              <a:rPr lang="ar-SA" dirty="0" smtClean="0"/>
              <a:t> </a:t>
            </a:r>
            <a:r>
              <a:rPr lang="ar-SA" dirty="0"/>
              <a:t>على </a:t>
            </a:r>
            <a:r>
              <a:rPr lang="ar-SA" dirty="0" smtClean="0"/>
              <a:t>بياض</a:t>
            </a:r>
            <a:r>
              <a:rPr lang="ar-IQ" dirty="0" smtClean="0"/>
              <a:t>»</a:t>
            </a:r>
            <a:r>
              <a:rPr lang="ar-SA" dirty="0" smtClean="0"/>
              <a:t>.</a:t>
            </a:r>
            <a:endParaRPr lang="en-GB" dirty="0"/>
          </a:p>
          <a:p>
            <a:pPr algn="r" rtl="1"/>
            <a:endParaRPr lang="en-GB" dirty="0"/>
          </a:p>
        </p:txBody>
      </p:sp>
    </p:spTree>
    <p:extLst>
      <p:ext uri="{BB962C8B-B14F-4D97-AF65-F5344CB8AC3E}">
        <p14:creationId xmlns:p14="http://schemas.microsoft.com/office/powerpoint/2010/main" val="2513126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البيانات الاختيارية المقترنة بالتظهير:</a:t>
            </a:r>
          </a:p>
          <a:p>
            <a:pPr algn="r" rtl="1"/>
            <a:r>
              <a:rPr lang="ar-IQ" dirty="0" smtClean="0"/>
              <a:t>س/ ما هو وجه الفرق بين البيانات الاختيارية التي يضعها الساحب وتلك التي يضعها المظهر؟</a:t>
            </a:r>
          </a:p>
          <a:p>
            <a:pPr algn="r" rtl="1"/>
            <a:r>
              <a:rPr lang="ar-IQ" dirty="0" smtClean="0"/>
              <a:t>اولاً: بيان وصول القيمة: يراجع ما سلف بيانه عن هذا الشرط؟</a:t>
            </a:r>
          </a:p>
          <a:p>
            <a:pPr algn="r" rtl="1"/>
            <a:r>
              <a:rPr lang="ar-IQ" dirty="0" smtClean="0"/>
              <a:t>ثانياً: بيان تاريخ التظهير:</a:t>
            </a:r>
          </a:p>
          <a:p>
            <a:pPr algn="r" rtl="1"/>
            <a:r>
              <a:rPr lang="ar-IQ" dirty="0" smtClean="0"/>
              <a:t>س/ هل يفرض القانون على المظهر بيان تاريخ التظهير؟</a:t>
            </a:r>
          </a:p>
          <a:p>
            <a:pPr algn="r" rtl="1"/>
            <a:r>
              <a:rPr lang="ar-IQ" dirty="0" smtClean="0"/>
              <a:t>س/ما هي الفوائد القانونية التي يحققها بيان تاريخ التظهير؟</a:t>
            </a:r>
          </a:p>
          <a:p>
            <a:pPr algn="r" rtl="1"/>
            <a:r>
              <a:rPr lang="ar-IQ" dirty="0" smtClean="0"/>
              <a:t>(1) تحديد اهلية المظهر(2) تحديد ما اذا كان يمر عند التظهير بفترة الريبة. (3) اي تظهير </a:t>
            </a:r>
            <a:r>
              <a:rPr lang="ar-IQ" dirty="0" smtClean="0">
                <a:solidFill>
                  <a:srgbClr val="FF0000"/>
                </a:solidFill>
              </a:rPr>
              <a:t>لاحق لعمل الاحتجاج </a:t>
            </a:r>
            <a:r>
              <a:rPr lang="ar-IQ" dirty="0" smtClean="0"/>
              <a:t>او انقضاء الميعاد القانوني لاجراءه (عند ورود شرط الرجوع بدون مصاريف) </a:t>
            </a:r>
            <a:r>
              <a:rPr lang="ar-IQ" dirty="0" smtClean="0">
                <a:solidFill>
                  <a:srgbClr val="FF0000"/>
                </a:solidFill>
              </a:rPr>
              <a:t>لا ينتج الا اثار حوالة الحق</a:t>
            </a:r>
            <a:r>
              <a:rPr lang="ar-IQ" dirty="0" smtClean="0"/>
              <a:t>.</a:t>
            </a:r>
            <a:endParaRPr lang="en-GB" dirty="0"/>
          </a:p>
        </p:txBody>
      </p:sp>
    </p:spTree>
    <p:extLst>
      <p:ext uri="{BB962C8B-B14F-4D97-AF65-F5344CB8AC3E}">
        <p14:creationId xmlns:p14="http://schemas.microsoft.com/office/powerpoint/2010/main" val="1758695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2064</Words>
  <Application>Microsoft Office PowerPoint</Application>
  <PresentationFormat>Widescreen</PresentationFormat>
  <Paragraphs>157</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التظهير</vt:lpstr>
      <vt:lpstr>التظهير</vt:lpstr>
      <vt:lpstr>التظهير </vt:lpstr>
      <vt:lpstr>التظهير</vt:lpstr>
      <vt:lpstr>التظهير</vt:lpstr>
      <vt:lpstr>التظهير</vt:lpstr>
      <vt:lpstr>التظهير</vt:lpstr>
      <vt:lpstr>التظهير</vt:lpstr>
      <vt:lpstr>التظهير</vt:lpstr>
      <vt:lpstr>التظهير</vt:lpstr>
      <vt:lpstr>التظهير</vt:lpstr>
      <vt:lpstr>التظهير</vt:lpstr>
      <vt:lpstr>التظهير</vt:lpstr>
      <vt:lpstr>التظهير</vt:lpstr>
      <vt:lpstr>التظهير</vt:lpstr>
      <vt:lpstr>PowerPoint Presentation</vt:lpstr>
      <vt:lpstr>التظهير</vt:lpstr>
      <vt:lpstr>التظهير</vt:lpstr>
      <vt:lpstr>التظهير</vt:lpstr>
      <vt:lpstr>التظهير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التظهير</dc:title>
  <dc:creator>R</dc:creator>
  <cp:lastModifiedBy>R</cp:lastModifiedBy>
  <cp:revision>26</cp:revision>
  <dcterms:created xsi:type="dcterms:W3CDTF">2018-11-12T16:27:02Z</dcterms:created>
  <dcterms:modified xsi:type="dcterms:W3CDTF">2018-11-20T19:39:46Z</dcterms:modified>
</cp:coreProperties>
</file>