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03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55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72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84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7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8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23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5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7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43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5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D08A-2AC9-4330-B6D9-2191CB39D9A9}" type="datetimeFigureOut">
              <a:rPr lang="en-GB" smtClean="0"/>
              <a:t>2018-10-13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C403-296A-4BC1-A394-F9D9D85F7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4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8" y="262392"/>
            <a:ext cx="8958943" cy="1152751"/>
          </a:xfrm>
        </p:spPr>
        <p:txBody>
          <a:bodyPr>
            <a:normAutofit/>
          </a:bodyPr>
          <a:lstStyle/>
          <a:p>
            <a:r>
              <a:rPr lang="ar-IQ" sz="4000" dirty="0" smtClean="0"/>
              <a:t>البيانات الاختيارية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1741714"/>
            <a:ext cx="9176656" cy="3897086"/>
          </a:xfrm>
        </p:spPr>
        <p:txBody>
          <a:bodyPr/>
          <a:lstStyle/>
          <a:p>
            <a:pPr algn="r" rtl="1"/>
            <a:r>
              <a:rPr lang="ar-IQ" sz="2800" dirty="0" smtClean="0"/>
              <a:t>س/وضح المقصود بالبيانات الاختيارية وميز بينها وبين البيانات الالزامية؟</a:t>
            </a:r>
          </a:p>
          <a:p>
            <a:pPr algn="r" rtl="1"/>
            <a:r>
              <a:rPr lang="ar-IQ" dirty="0" smtClean="0"/>
              <a:t>ج/1- الالزامية واردة على سبيل الحصر. 2- مصدرها نص القانون. 3- ينشأ بنشوءها الالتزام الصرفي وينعدم بانتفاءها.4- مقررة على سبيل الحصر, خلافا للبيانات الاختيارية.</a:t>
            </a:r>
            <a:endParaRPr lang="ar-IQ" dirty="0"/>
          </a:p>
          <a:p>
            <a:pPr algn="r" rtl="1"/>
            <a:r>
              <a:rPr lang="ar-IQ" b="1" dirty="0" smtClean="0"/>
              <a:t>البيان الاول: وصول القيمة: </a:t>
            </a:r>
            <a:r>
              <a:rPr lang="ar-IQ" dirty="0" smtClean="0"/>
              <a:t>بمعنى</a:t>
            </a:r>
            <a:r>
              <a:rPr lang="ar-IQ" b="1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ذكر سبب الالتزام</a:t>
            </a:r>
            <a:r>
              <a:rPr lang="ar-IQ" dirty="0" smtClean="0"/>
              <a:t>.</a:t>
            </a:r>
            <a:endParaRPr lang="ar-IQ" b="1" dirty="0" smtClean="0"/>
          </a:p>
          <a:p>
            <a:pPr algn="r" rtl="1"/>
            <a:r>
              <a:rPr lang="ar-IQ" dirty="0" smtClean="0"/>
              <a:t>س/ هل يتطلب القانون ذكر سبب الالتزام في الحوالة التجارية؟</a:t>
            </a:r>
          </a:p>
          <a:p>
            <a:pPr algn="r" rtl="1"/>
            <a:r>
              <a:rPr lang="ar-IQ" dirty="0" smtClean="0"/>
              <a:t>س/ ما هي الفوائد االقانونية التي تترتب على ذكر سبب الالتزام؟</a:t>
            </a:r>
          </a:p>
          <a:p>
            <a:pPr algn="r" rtl="1"/>
            <a:r>
              <a:rPr lang="ar-IQ" dirty="0" smtClean="0"/>
              <a:t>1- التعرف على مشروعية سبب انشاء الحوالة.</a:t>
            </a:r>
          </a:p>
          <a:p>
            <a:pPr algn="r" rtl="1"/>
            <a:r>
              <a:rPr lang="ar-IQ" dirty="0" smtClean="0"/>
              <a:t>2-تمكين حامل الحوالة من الاستفادة من بعض الامتيازات التي يقررها القانون تنتج عن العلاقات التي كانت سببا في انشاء او تداول السفتجة.</a:t>
            </a:r>
          </a:p>
        </p:txBody>
      </p:sp>
    </p:spTree>
    <p:extLst>
      <p:ext uri="{BB962C8B-B14F-4D97-AF65-F5344CB8AC3E}">
        <p14:creationId xmlns:p14="http://schemas.microsoft.com/office/powerpoint/2010/main" val="394812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وضح الفرق بين شرط </a:t>
            </a:r>
            <a:r>
              <a:rPr lang="ar-IQ" dirty="0" smtClean="0">
                <a:solidFill>
                  <a:srgbClr val="FF0000"/>
                </a:solidFill>
              </a:rPr>
              <a:t>المنع</a:t>
            </a:r>
            <a:r>
              <a:rPr lang="ar-IQ" dirty="0" smtClean="0"/>
              <a:t> من عمل الاحتجاج </a:t>
            </a:r>
            <a:r>
              <a:rPr lang="ar-IQ" dirty="0" smtClean="0">
                <a:solidFill>
                  <a:srgbClr val="FF0000"/>
                </a:solidFill>
              </a:rPr>
              <a:t>والاعفاء</a:t>
            </a:r>
            <a:r>
              <a:rPr lang="ar-IQ" dirty="0" smtClean="0"/>
              <a:t> منه؟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695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البيان الثاني: شرط التوطين: </a:t>
            </a:r>
            <a:r>
              <a:rPr lang="ar-IQ" dirty="0" smtClean="0"/>
              <a:t>بمعنى الموقع الجغرافي الذي يتم فيه اداء مبلغ الحوالة (م 43 و 77)</a:t>
            </a:r>
          </a:p>
          <a:p>
            <a:pPr algn="r" rtl="1"/>
            <a:r>
              <a:rPr lang="ar-IQ" dirty="0" smtClean="0"/>
              <a:t>س/ ما هي الصور التي يتخذها شرط التوطين؟</a:t>
            </a:r>
          </a:p>
          <a:p>
            <a:pPr algn="r" rtl="1"/>
            <a:r>
              <a:rPr lang="ar-IQ" dirty="0" smtClean="0"/>
              <a:t>1- التوطين الكلي (التام) وفيه يعين الساحب مكان الاداء والشخص الذي سيتولى الوفاء بمبلغ الحوالة.</a:t>
            </a:r>
          </a:p>
          <a:p>
            <a:pPr algn="r" rtl="1"/>
            <a:r>
              <a:rPr lang="ar-IQ" dirty="0" smtClean="0"/>
              <a:t>2-التوطين الناقص (غير التام): وفيه يعين الساحب مكان الاداء بدون تحديد شخص الموفي</a:t>
            </a:r>
          </a:p>
          <a:p>
            <a:pPr algn="r" rtl="1"/>
            <a:r>
              <a:rPr lang="ar-IQ" dirty="0" smtClean="0"/>
              <a:t>3- التوطين الجزئي تعيين مكان الوفاء بدون تحديد شخص الموفي= هنا </a:t>
            </a:r>
            <a:r>
              <a:rPr lang="ar-IQ" dirty="0" smtClean="0"/>
              <a:t>يتولى </a:t>
            </a:r>
            <a:r>
              <a:rPr lang="ar-IQ" dirty="0" smtClean="0"/>
              <a:t>المسحوب عليه عند قبوله للحوالة تعيينه.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64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 البيان الثالث: شرط الفائدة:</a:t>
            </a:r>
          </a:p>
          <a:p>
            <a:pPr algn="r" rtl="1"/>
            <a:r>
              <a:rPr lang="ar-IQ" dirty="0" smtClean="0"/>
              <a:t>س/ هل يجوز ايراد شرط الفائدة في الحوالة التجارية؟</a:t>
            </a:r>
          </a:p>
          <a:p>
            <a:pPr algn="r" rtl="1"/>
            <a:r>
              <a:rPr lang="ar-IQ" dirty="0" smtClean="0"/>
              <a:t>القاعدة العامة: عدم جواز ايراد شرط الفائدة:</a:t>
            </a:r>
          </a:p>
          <a:p>
            <a:pPr algn="r" rtl="1"/>
            <a:r>
              <a:rPr lang="ar-IQ" dirty="0" smtClean="0"/>
              <a:t>الاستثناء: جواز ايراد الشرط المذكور بشروط (م44):-</a:t>
            </a:r>
          </a:p>
          <a:p>
            <a:pPr algn="r" rtl="1"/>
            <a:r>
              <a:rPr lang="ar-IQ" dirty="0" smtClean="0"/>
              <a:t>1- ان يدرج الشرط من قبل الساحب فقط.</a:t>
            </a:r>
          </a:p>
          <a:p>
            <a:pPr algn="r" rtl="1"/>
            <a:r>
              <a:rPr lang="ar-IQ" dirty="0" smtClean="0"/>
              <a:t>2- ان يكون ذلك في الحوالة واجبة الاداء لدى الاطلاع او بعد مضي مدة معينة من الاطلاع.</a:t>
            </a:r>
          </a:p>
          <a:p>
            <a:pPr algn="r" rtl="1"/>
            <a:r>
              <a:rPr lang="ar-IQ" dirty="0" smtClean="0"/>
              <a:t>3-ان يحدد سعر الفائدة والا بطل الشرط وصحت السفتجة.</a:t>
            </a:r>
          </a:p>
        </p:txBody>
      </p:sp>
    </p:spTree>
    <p:extLst>
      <p:ext uri="{BB962C8B-B14F-4D97-AF65-F5344CB8AC3E}">
        <p14:creationId xmlns:p14="http://schemas.microsoft.com/office/powerpoint/2010/main" val="328781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ما الحكم لو تجاوز سعر الفائدة المحدد الحد المقرر قانونا (7%)؟</a:t>
            </a:r>
          </a:p>
          <a:p>
            <a:pPr algn="r" rtl="1"/>
            <a:r>
              <a:rPr lang="ar-IQ" dirty="0" smtClean="0"/>
              <a:t>س/ ما هو مبدا سريان الفائدة؟</a:t>
            </a:r>
          </a:p>
          <a:p>
            <a:pPr algn="r" rtl="1"/>
            <a:r>
              <a:rPr lang="ar-IQ" dirty="0" smtClean="0"/>
              <a:t>ج/ من تاريخ انشاءها الى حين حلول ميعاد استحقاقها.</a:t>
            </a:r>
          </a:p>
          <a:p>
            <a:pPr algn="r" rtl="1"/>
            <a:endParaRPr lang="ar-IQ" dirty="0"/>
          </a:p>
          <a:p>
            <a:pPr algn="r" rtl="1"/>
            <a:r>
              <a:rPr lang="ar-IQ" b="1" dirty="0" smtClean="0"/>
              <a:t>البيان الرابع: شرط عدم الضمان (الجزاف):</a:t>
            </a:r>
          </a:p>
          <a:p>
            <a:pPr algn="r" rtl="1"/>
            <a:r>
              <a:rPr lang="ar-IQ" dirty="0" smtClean="0"/>
              <a:t>س/ ما هو مدى التزام الملتزم الصرفي بالضمان؟</a:t>
            </a:r>
          </a:p>
          <a:p>
            <a:pPr algn="r" rtl="1"/>
            <a:r>
              <a:rPr lang="ar-IQ" dirty="0" smtClean="0"/>
              <a:t>ج/ ضمان القبول والوفاء.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45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س/هل يحق للملتزم الصرف ان يعفي نفسه من ضمان القبول والوفاء معا؟</a:t>
            </a:r>
          </a:p>
          <a:p>
            <a:pPr algn="r" rtl="1"/>
            <a:r>
              <a:rPr lang="ar-IQ" dirty="0" smtClean="0"/>
              <a:t>1-بالنسبة للساحب: له الحق في ان يعفي نفسه من ضمان القبول دون ضمان الوفاء (م 50).</a:t>
            </a:r>
          </a:p>
          <a:p>
            <a:pPr algn="r" rtl="1"/>
            <a:r>
              <a:rPr lang="ar-IQ" dirty="0" smtClean="0"/>
              <a:t>2-بالنسبة لبقية الملتزمين الصرفيينك لهم الحق في اعفاء انفسهم من </a:t>
            </a:r>
            <a:r>
              <a:rPr lang="ar-IQ" dirty="0" smtClean="0"/>
              <a:t>ضمان القبول والوفاء معا.</a:t>
            </a:r>
          </a:p>
          <a:p>
            <a:pPr algn="r" rtl="1"/>
            <a:r>
              <a:rPr lang="ar-IQ" dirty="0" smtClean="0"/>
              <a:t>س/ ما هي شروط صحة ادراج شرط الجزاف؟</a:t>
            </a:r>
          </a:p>
          <a:p>
            <a:pPr algn="r" rtl="1"/>
            <a:r>
              <a:rPr lang="ar-IQ" dirty="0" smtClean="0"/>
              <a:t>1- ان يدرج في الحوالة ذاتها.</a:t>
            </a:r>
          </a:p>
          <a:p>
            <a:pPr algn="r" rtl="1"/>
            <a:r>
              <a:rPr lang="ar-IQ" dirty="0" smtClean="0"/>
              <a:t>2-ان يتضمن الشرط اية عبارة تفيد معنى الاعفاء من الضمان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6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اذا اطلق الساحب عبارة الاعفاء من الضمان كأن يقول «لا اضمن» او «لا ترجعوا علي»= انصرف الاعفاء الى ضمان القبول دون الوفاء.</a:t>
            </a:r>
          </a:p>
          <a:p>
            <a:pPr algn="r" rtl="1"/>
            <a:r>
              <a:rPr lang="ar-IQ" dirty="0" smtClean="0"/>
              <a:t>-اذا خص الساحب الشرط بعدم ضمان الوفاء= عد الشرط باطلا وصحت الحوالة.</a:t>
            </a:r>
          </a:p>
          <a:p>
            <a:pPr algn="r" rtl="1"/>
            <a:r>
              <a:rPr lang="ar-IQ" dirty="0" smtClean="0"/>
              <a:t>-اذا اطلق الملتزم الصرفي عبارة الاعفاء </a:t>
            </a:r>
            <a:r>
              <a:rPr lang="ar-IQ" dirty="0" smtClean="0"/>
              <a:t>كأن يقول «لا اضمن» او «لا ترجعوا علي»= انصرف الاعفاء من ضمان القبول والوفاء لانه يملك اعفاء نفسه منهما.</a:t>
            </a:r>
          </a:p>
          <a:p>
            <a:pPr algn="r" rtl="1"/>
            <a:r>
              <a:rPr lang="ar-IQ" dirty="0" smtClean="0"/>
              <a:t>-اذا خص الملتزم الصرفي الشرط بالاعفاء من القبول فقط= بقي ضامنا للوفاء.</a:t>
            </a:r>
          </a:p>
        </p:txBody>
      </p:sp>
    </p:spTree>
    <p:extLst>
      <p:ext uri="{BB962C8B-B14F-4D97-AF65-F5344CB8AC3E}">
        <p14:creationId xmlns:p14="http://schemas.microsoft.com/office/powerpoint/2010/main" val="227576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ما هو نطاق سريان شرط عدم الضمان؟</a:t>
            </a:r>
            <a:endParaRPr lang="en-GB" dirty="0" smtClean="0"/>
          </a:p>
          <a:p>
            <a:pPr algn="r" rtl="1"/>
            <a:r>
              <a:rPr lang="ar-IQ" dirty="0" smtClean="0"/>
              <a:t>1- اذا كان الساحب قد وضع شرط عدم الضمان=</a:t>
            </a:r>
            <a:r>
              <a:rPr lang="ar-IQ" dirty="0" smtClean="0">
                <a:solidFill>
                  <a:srgbClr val="FF0000"/>
                </a:solidFill>
              </a:rPr>
              <a:t>استفاد بقية الملتزمين الصرفيين منه </a:t>
            </a:r>
            <a:r>
              <a:rPr lang="ar-IQ" dirty="0" smtClean="0"/>
              <a:t>انطلاقا من </a:t>
            </a:r>
            <a:r>
              <a:rPr lang="ar-IQ" dirty="0" smtClean="0">
                <a:solidFill>
                  <a:srgbClr val="FF0000"/>
                </a:solidFill>
              </a:rPr>
              <a:t>مبدا ان الشرط الذي يضعه الساحب يعد عنصرا من عناصر الحوالة والالتزام الصرفي فيستفيد منه الجميع.</a:t>
            </a:r>
          </a:p>
          <a:p>
            <a:pPr algn="r" rtl="1"/>
            <a:r>
              <a:rPr lang="ar-IQ" dirty="0" smtClean="0"/>
              <a:t>ب-اذا وضع الشرط احد الملتزمين الصرفيين= استفاد منه </a:t>
            </a:r>
            <a:r>
              <a:rPr lang="ar-IQ" dirty="0" smtClean="0">
                <a:solidFill>
                  <a:srgbClr val="FF0000"/>
                </a:solidFill>
              </a:rPr>
              <a:t>وحده</a:t>
            </a:r>
            <a:r>
              <a:rPr lang="ar-IQ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23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وضح المقصود بشرط الاعفاء من عمل الاحتجاج؟ وما هي مبررات فرضه؟</a:t>
            </a:r>
          </a:p>
          <a:p>
            <a:pPr algn="r" rtl="1"/>
            <a:r>
              <a:rPr lang="ar-IQ" dirty="0" smtClean="0"/>
              <a:t>ج/شرط يضعه الملتزم الصرفي يمنع فيه الحامل من عمل الاحتجاج لدى الكاتب العدل والذي يعد  ل</a:t>
            </a:r>
            <a:r>
              <a:rPr lang="ar-IQ" dirty="0" smtClean="0">
                <a:solidFill>
                  <a:srgbClr val="FF0000"/>
                </a:solidFill>
              </a:rPr>
              <a:t>اثبات امتناع المسحوب عليه عن القبول او الوفاء </a:t>
            </a:r>
            <a:r>
              <a:rPr lang="ar-IQ" dirty="0" smtClean="0"/>
              <a:t>وهو</a:t>
            </a:r>
            <a:r>
              <a:rPr lang="ar-IQ" dirty="0" smtClean="0">
                <a:solidFill>
                  <a:srgbClr val="FF0000"/>
                </a:solidFill>
              </a:rPr>
              <a:t> شرط للرجوع على الملتزم الصرفي ومخاصمته امام القضاء عند الاقتضاء.</a:t>
            </a:r>
          </a:p>
          <a:p>
            <a:pPr algn="r" rtl="1"/>
            <a:r>
              <a:rPr lang="ar-IQ" dirty="0" smtClean="0"/>
              <a:t>س/ ما هي الاثار السلبية التي تترتب على عمل الاحتجاج؟</a:t>
            </a:r>
          </a:p>
          <a:p>
            <a:pPr algn="r" rtl="1"/>
            <a:r>
              <a:rPr lang="ar-IQ" dirty="0" smtClean="0"/>
              <a:t>1- كلفة مالية يتحملها الملتزم.2- ينطوي على تشويه بسمعته المالية 3- يسقط حق الحامل في الرجوع عند عدم عمله في مواعيد قصيرة (يومي العمل التاليين لاستحقاق الحوالة).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90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البيانات الاختيارية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س/ما هي شروط صحة ادراج شرط الاعفاء من عمل الاحتجاج؟ (م 105)</a:t>
            </a:r>
          </a:p>
          <a:p>
            <a:pPr algn="r" rtl="1"/>
            <a:r>
              <a:rPr lang="ar-IQ" dirty="0" smtClean="0"/>
              <a:t>1- الكتابة على الحوالة ذاتها بعبارة تقطع في شرط الاعفاء من عمل الاحتجاج.</a:t>
            </a:r>
          </a:p>
          <a:p>
            <a:pPr algn="r" rtl="1"/>
            <a:r>
              <a:rPr lang="ar-IQ" dirty="0" smtClean="0"/>
              <a:t>2-توقيع الملتزم الصرفي على الشرط ان ورد مستقلا عن متن الحوالة.</a:t>
            </a:r>
          </a:p>
          <a:p>
            <a:pPr algn="r" rtl="1"/>
            <a:r>
              <a:rPr lang="ar-IQ" dirty="0" smtClean="0"/>
              <a:t>س/ ما هو النطاق الموضوعي لهذا الشرط, وهل يجوز تخصيصه بنوع معين من الاحتجاجات؟</a:t>
            </a:r>
          </a:p>
          <a:p>
            <a:pPr algn="r" rtl="1"/>
            <a:r>
              <a:rPr lang="ar-IQ" dirty="0" smtClean="0"/>
              <a:t>س/</a:t>
            </a:r>
            <a:r>
              <a:rPr lang="ar-IQ" dirty="0" smtClean="0"/>
              <a:t> س/ ما هو النطاق الشخصي لهذا الشرط؟</a:t>
            </a:r>
          </a:p>
          <a:p>
            <a:pPr algn="r" rtl="1"/>
            <a:r>
              <a:rPr lang="ar-IQ" dirty="0" smtClean="0"/>
              <a:t>س/ ما هو الجزاء الذي يترتب على انتهاك الحامل للشرط المتقدم؟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621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743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  <vt:lpstr>البيانات الاختيارية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البيانات الاختيارية</dc:title>
  <dc:creator>R</dc:creator>
  <cp:lastModifiedBy>R</cp:lastModifiedBy>
  <cp:revision>10</cp:revision>
  <dcterms:created xsi:type="dcterms:W3CDTF">2018-10-13T15:42:46Z</dcterms:created>
  <dcterms:modified xsi:type="dcterms:W3CDTF">2018-10-13T17:38:03Z</dcterms:modified>
</cp:coreProperties>
</file>