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6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15/06/1435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15/06/1435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15/06/1435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15/06/1435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15/06/1435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15/06/1435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15/06/1435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15/06/1435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15/06/1435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15/06/1435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15/06/1435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15/06/1435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0"/>
            <a:ext cx="8892480" cy="7171194"/>
          </a:xfrm>
          <a:prstGeom prst="rect">
            <a:avLst/>
          </a:prstGeom>
          <a:noFill/>
        </p:spPr>
        <p:txBody>
          <a:bodyPr wrap="square" rtlCol="1">
            <a:spAutoFit/>
          </a:bodyPr>
          <a:lstStyle/>
          <a:p>
            <a:pPr algn="ctr"/>
            <a:r>
              <a:rPr lang="ar-IQ" sz="6000" b="1" u="sng" dirty="0" smtClean="0">
                <a:solidFill>
                  <a:srgbClr val="FF0000"/>
                </a:solidFill>
              </a:rPr>
              <a:t>التزامات المقاول</a:t>
            </a:r>
            <a:r>
              <a:rPr lang="ar-IQ" sz="3200" dirty="0" smtClean="0"/>
              <a:t/>
            </a:r>
            <a:br>
              <a:rPr lang="ar-IQ" sz="3200" dirty="0" smtClean="0"/>
            </a:br>
            <a:r>
              <a:rPr lang="ar-IQ" sz="3200" dirty="0" smtClean="0"/>
              <a:t>يلتزم المقاول </a:t>
            </a:r>
            <a:r>
              <a:rPr lang="ar-IQ" sz="4400" b="1" dirty="0" smtClean="0"/>
              <a:t>قِبَلَ</a:t>
            </a:r>
            <a:r>
              <a:rPr lang="ar-IQ" sz="3200" dirty="0" smtClean="0"/>
              <a:t> ربَّ العمل بثلاثة التزامات، </a:t>
            </a:r>
            <a:r>
              <a:rPr lang="ar-IQ" sz="3200" dirty="0" err="1" smtClean="0"/>
              <a:t>وهي:</a:t>
            </a:r>
            <a:r>
              <a:rPr lang="ar-IQ" sz="3200" dirty="0" smtClean="0"/>
              <a:t/>
            </a:r>
            <a:br>
              <a:rPr lang="ar-IQ" sz="3200" dirty="0" smtClean="0"/>
            </a:br>
            <a:r>
              <a:rPr lang="ar-IQ" sz="3200" dirty="0" err="1" smtClean="0"/>
              <a:t>1.</a:t>
            </a:r>
            <a:r>
              <a:rPr lang="ar-IQ" sz="3200" dirty="0" smtClean="0"/>
              <a:t> الالتزام بانجاز العمل المتفق عليه.</a:t>
            </a:r>
          </a:p>
          <a:p>
            <a:r>
              <a:rPr lang="ar-IQ" sz="3200" dirty="0" err="1" smtClean="0"/>
              <a:t>2.</a:t>
            </a:r>
            <a:r>
              <a:rPr lang="ar-IQ" sz="3200" dirty="0" smtClean="0"/>
              <a:t> الالتزام بتسليم العمل بعد انجازه.</a:t>
            </a:r>
          </a:p>
          <a:p>
            <a:r>
              <a:rPr lang="ar-IQ" sz="3200" dirty="0" err="1" smtClean="0"/>
              <a:t>3.</a:t>
            </a:r>
            <a:r>
              <a:rPr lang="ar-IQ" sz="3200" dirty="0" smtClean="0"/>
              <a:t> الالتزام بضمان العمل بعد تسليمه.</a:t>
            </a:r>
          </a:p>
          <a:p>
            <a:endParaRPr lang="ar-IQ" sz="3200" dirty="0" smtClean="0"/>
          </a:p>
          <a:p>
            <a:r>
              <a:rPr lang="ar-IQ" sz="3200" dirty="0" smtClean="0"/>
              <a:t>م  </a:t>
            </a:r>
            <a:r>
              <a:rPr lang="ar-IQ" sz="3200" dirty="0" err="1" smtClean="0"/>
              <a:t>864: (</a:t>
            </a:r>
            <a:r>
              <a:rPr lang="ar-IQ" sz="3200" dirty="0" smtClean="0"/>
              <a:t>(المقاولة عقد به يتعهد احد الطرفين ان يصنع شيئاً او يؤدي عملا لقاء </a:t>
            </a:r>
            <a:r>
              <a:rPr lang="ar-IQ" sz="4000" b="1" dirty="0" smtClean="0"/>
              <a:t>اجر</a:t>
            </a:r>
            <a:r>
              <a:rPr lang="ar-IQ" sz="3200" dirty="0" smtClean="0"/>
              <a:t> يتعهد به الطرف </a:t>
            </a:r>
            <a:r>
              <a:rPr lang="ar-IQ" sz="3200" dirty="0" err="1" smtClean="0"/>
              <a:t>الاخر )).</a:t>
            </a:r>
            <a:endParaRPr lang="ar-IQ" sz="3200" dirty="0" smtClean="0"/>
          </a:p>
          <a:p>
            <a:endParaRPr lang="ar-IQ" sz="3200" dirty="0" smtClean="0"/>
          </a:p>
          <a:p>
            <a:pPr marL="342900" indent="-342900">
              <a:buAutoNum type="arabicPeriod"/>
            </a:pPr>
            <a:r>
              <a:rPr lang="ar-IQ" sz="3200" dirty="0" smtClean="0"/>
              <a:t>طريقة انجاز العمل</a:t>
            </a:r>
          </a:p>
          <a:p>
            <a:pPr marL="342900" indent="-342900"/>
            <a:r>
              <a:rPr lang="ar-IQ" sz="3200" dirty="0" smtClean="0"/>
              <a:t> فإذا خالف المقاول عمل او تقاليد العمل وجب عليه </a:t>
            </a:r>
            <a:r>
              <a:rPr lang="ar-IQ" sz="3200" dirty="0" err="1" smtClean="0"/>
              <a:t>الجزاء.</a:t>
            </a:r>
            <a:r>
              <a:rPr lang="ar-IQ" sz="3200" dirty="0" smtClean="0"/>
              <a:t> ويعتبر مخالفة هذه الشروط بحد ذاتها هي بمثابة الخطأ.</a:t>
            </a:r>
          </a:p>
          <a:p>
            <a:endParaRPr lang="ar-IQ"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9512" y="0"/>
            <a:ext cx="8964488" cy="6555641"/>
          </a:xfrm>
          <a:prstGeom prst="rect">
            <a:avLst/>
          </a:prstGeom>
          <a:noFill/>
        </p:spPr>
        <p:txBody>
          <a:bodyPr wrap="square" rtlCol="1">
            <a:spAutoFit/>
          </a:bodyPr>
          <a:lstStyle/>
          <a:p>
            <a:pPr algn="ctr"/>
            <a:r>
              <a:rPr lang="ar-IQ" sz="4800" b="1" u="sng" dirty="0" smtClean="0">
                <a:solidFill>
                  <a:srgbClr val="FF0000"/>
                </a:solidFill>
              </a:rPr>
              <a:t>العناية اللازمة في انجاز العمل</a:t>
            </a:r>
          </a:p>
          <a:p>
            <a:pPr marL="342900" indent="-342900" algn="just">
              <a:buAutoNum type="arabicParenBoth"/>
            </a:pPr>
            <a:r>
              <a:rPr lang="ar-IQ" sz="3600" dirty="0" smtClean="0"/>
              <a:t>اذا كانت المقاولة التزاماً بتحقيق </a:t>
            </a:r>
            <a:r>
              <a:rPr lang="ar-IQ" sz="3600" dirty="0" err="1" smtClean="0"/>
              <a:t>غاية </a:t>
            </a:r>
            <a:r>
              <a:rPr lang="ar-IQ" sz="3600" dirty="0" smtClean="0"/>
              <a:t>:اقامة بناء او ترميمه او هدمه فلا يبرأ المقاول من التزامه </a:t>
            </a:r>
            <a:r>
              <a:rPr lang="ar-IQ" sz="3600" dirty="0" err="1" smtClean="0"/>
              <a:t>الا</a:t>
            </a:r>
            <a:r>
              <a:rPr lang="ar-IQ" sz="3600" dirty="0" smtClean="0"/>
              <a:t> اذا تحققت الغاية وأنجز العمل </a:t>
            </a:r>
            <a:r>
              <a:rPr lang="ar-IQ" sz="3600" dirty="0" err="1" smtClean="0"/>
              <a:t>المطلوب.</a:t>
            </a:r>
            <a:r>
              <a:rPr lang="ar-IQ" sz="3600" dirty="0" smtClean="0"/>
              <a:t> </a:t>
            </a:r>
          </a:p>
          <a:p>
            <a:pPr marL="342900" indent="-342900" algn="just"/>
            <a:endParaRPr lang="ar-IQ" sz="3600" dirty="0" smtClean="0"/>
          </a:p>
          <a:p>
            <a:pPr marL="342900" indent="-342900" algn="just"/>
            <a:r>
              <a:rPr lang="ar-IQ" sz="3600" dirty="0" smtClean="0"/>
              <a:t>ونلاحظ هنا انه لا يوجد اي دور لإثبات ان المقاول قد بذل في سبيل القيام به عناية الشخص المعتاد فما دام العمل لم يتم انجازه فأن المقاول يكون </a:t>
            </a:r>
            <a:r>
              <a:rPr lang="ar-IQ" sz="3600" dirty="0" err="1" smtClean="0"/>
              <a:t>مسؤولا</a:t>
            </a:r>
            <a:r>
              <a:rPr lang="ar-IQ" sz="3600" dirty="0" smtClean="0"/>
              <a:t> قِبَلَ ربَّ العمل ولا تنتفي مسؤوليته </a:t>
            </a:r>
            <a:r>
              <a:rPr lang="ar-IQ" sz="4000" b="1" dirty="0" smtClean="0">
                <a:solidFill>
                  <a:srgbClr val="FF0000"/>
                </a:solidFill>
              </a:rPr>
              <a:t>إلاَّ اذا اثبت السبب الأجنبي وانتفاء مسؤوليته في هذه الحالة انما تتأتى من نفي العلاقة السببية لا من نفي </a:t>
            </a:r>
            <a:r>
              <a:rPr lang="ar-IQ" sz="4000" b="1" dirty="0" err="1" smtClean="0">
                <a:solidFill>
                  <a:srgbClr val="FF0000"/>
                </a:solidFill>
              </a:rPr>
              <a:t>ألخطأ.</a:t>
            </a:r>
            <a:r>
              <a:rPr lang="ar-IQ" sz="4000" b="1" dirty="0" smtClean="0">
                <a:solidFill>
                  <a:srgbClr val="FF0000"/>
                </a:solidFill>
              </a:rPr>
              <a:t> </a:t>
            </a:r>
            <a:endParaRPr lang="ar-IQ" sz="40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620688"/>
            <a:ext cx="9144000" cy="4154984"/>
          </a:xfrm>
          <a:prstGeom prst="rect">
            <a:avLst/>
          </a:prstGeom>
          <a:noFill/>
        </p:spPr>
        <p:txBody>
          <a:bodyPr wrap="square" rtlCol="1">
            <a:spAutoFit/>
          </a:bodyPr>
          <a:lstStyle/>
          <a:p>
            <a:pPr algn="just"/>
            <a:r>
              <a:rPr lang="ar-IQ" sz="4400" dirty="0" smtClean="0"/>
              <a:t>(2) اذا كانت المقاولة التزاماً ببذل عناية، كعلاج مريض او ادارة عمل او المرافعة في قضية ما، فأن المطلوب من المقاول، في هذه الحالة، هو بذل عناية الشخص المعتاد في انجاز العمل المعهود به </a:t>
            </a:r>
            <a:r>
              <a:rPr lang="ar-IQ" sz="4400" dirty="0" err="1" smtClean="0"/>
              <a:t>اليه </a:t>
            </a:r>
            <a:r>
              <a:rPr lang="ar-IQ" sz="4400" dirty="0" smtClean="0"/>
              <a:t>(المادة 251 مدني عراقي</a:t>
            </a:r>
            <a:r>
              <a:rPr lang="ar-IQ" sz="4400" dirty="0" err="1" smtClean="0"/>
              <a:t>)</a:t>
            </a:r>
            <a:endParaRPr lang="ar-IQ" sz="4400" dirty="0" smtClean="0"/>
          </a:p>
          <a:p>
            <a:pPr algn="just"/>
            <a:endParaRPr lang="ar-IQ" sz="4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0"/>
            <a:ext cx="9144000" cy="5755422"/>
          </a:xfrm>
          <a:prstGeom prst="rect">
            <a:avLst/>
          </a:prstGeom>
          <a:noFill/>
        </p:spPr>
        <p:txBody>
          <a:bodyPr wrap="square" rtlCol="1">
            <a:spAutoFit/>
          </a:bodyPr>
          <a:lstStyle/>
          <a:p>
            <a:pPr algn="ctr"/>
            <a:r>
              <a:rPr lang="ar-IQ" sz="4000" b="1" u="sng" dirty="0" smtClean="0">
                <a:solidFill>
                  <a:srgbClr val="FF0000"/>
                </a:solidFill>
              </a:rPr>
              <a:t>اثر تقديم المادة على مستوى العناية التي يبذلها المقاول </a:t>
            </a:r>
          </a:p>
          <a:p>
            <a:pPr algn="just"/>
            <a:r>
              <a:rPr lang="ar-IQ" sz="3200" b="1" dirty="0" smtClean="0">
                <a:solidFill>
                  <a:srgbClr val="FF0000"/>
                </a:solidFill>
              </a:rPr>
              <a:t>اولا: اذا قدم المقاول مادة العمل كلها او بعضها</a:t>
            </a:r>
          </a:p>
          <a:p>
            <a:pPr marL="342900" indent="-342900" algn="just">
              <a:buAutoNum type="arabicPeriod"/>
            </a:pPr>
            <a:r>
              <a:rPr lang="ar-IQ" sz="3200" dirty="0" smtClean="0"/>
              <a:t>اذا قدم المقاول مادة العمل كلها او بعضها وكان للمادة قيمة محسوسة، فأن العقد يكون </a:t>
            </a:r>
            <a:r>
              <a:rPr lang="ar-IQ" sz="3200" dirty="0" err="1" smtClean="0"/>
              <a:t>استصناعاً</a:t>
            </a:r>
            <a:r>
              <a:rPr lang="ar-IQ" sz="3200" dirty="0" smtClean="0"/>
              <a:t> (مزيج من بيع ومقاولة) سواء أكانت المادة اكثر من قيمة العمل او المادة اقل من قيمة </a:t>
            </a:r>
            <a:r>
              <a:rPr lang="ar-IQ" sz="3200" dirty="0" err="1" smtClean="0"/>
              <a:t>العمل.</a:t>
            </a:r>
            <a:r>
              <a:rPr lang="ar-IQ" sz="3200" dirty="0" smtClean="0"/>
              <a:t> وفي هذه الحالة يقع البيع على المادة وتسري احكامه فيما يتعلق </a:t>
            </a:r>
            <a:r>
              <a:rPr lang="ar-IQ" sz="3200" dirty="0" err="1" smtClean="0"/>
              <a:t>بها.</a:t>
            </a:r>
            <a:r>
              <a:rPr lang="ar-IQ" sz="3200" dirty="0" smtClean="0"/>
              <a:t> وتقع المقاولة على العمل وتنطبق احكامها </a:t>
            </a:r>
            <a:r>
              <a:rPr lang="ar-IQ" sz="3200" dirty="0" err="1" smtClean="0"/>
              <a:t>عليه.</a:t>
            </a:r>
            <a:r>
              <a:rPr lang="ar-IQ" sz="3200" dirty="0" smtClean="0"/>
              <a:t> </a:t>
            </a:r>
          </a:p>
          <a:p>
            <a:pPr marL="342900" indent="-342900" algn="just">
              <a:buAutoNum type="arabicPeriod"/>
            </a:pPr>
            <a:endParaRPr lang="ar-IQ" sz="3200" dirty="0" smtClean="0"/>
          </a:p>
          <a:p>
            <a:pPr marL="342900" indent="-342900" algn="just"/>
            <a:r>
              <a:rPr lang="ar-IQ" sz="3200" dirty="0" err="1" smtClean="0"/>
              <a:t>2.</a:t>
            </a:r>
            <a:r>
              <a:rPr lang="ar-IQ" sz="3200" dirty="0" smtClean="0"/>
              <a:t> يكون المقاول </a:t>
            </a:r>
            <a:r>
              <a:rPr lang="ar-IQ" sz="3200" b="1" dirty="0" err="1" smtClean="0"/>
              <a:t>مسؤولاً</a:t>
            </a:r>
            <a:r>
              <a:rPr lang="ar-IQ" sz="3200" b="1" dirty="0" smtClean="0"/>
              <a:t> </a:t>
            </a:r>
            <a:r>
              <a:rPr lang="ar-IQ" sz="3200" dirty="0" smtClean="0"/>
              <a:t>عن جودة المادة وعليه ضمانها لرب العمل اذا كانت مقدمة من </a:t>
            </a:r>
            <a:r>
              <a:rPr lang="ar-IQ" sz="3200" dirty="0" err="1" smtClean="0"/>
              <a:t>قبله </a:t>
            </a:r>
            <a:r>
              <a:rPr lang="ar-IQ" sz="3200" dirty="0" smtClean="0"/>
              <a:t>(المادة 866 مدني عراقي</a:t>
            </a:r>
            <a:r>
              <a:rPr lang="ar-IQ" sz="3200" dirty="0" err="1" smtClean="0"/>
              <a:t>)</a:t>
            </a:r>
            <a:endParaRPr lang="ar-IQ"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0"/>
            <a:ext cx="9144000" cy="6863417"/>
          </a:xfrm>
          <a:prstGeom prst="rect">
            <a:avLst/>
          </a:prstGeom>
          <a:noFill/>
        </p:spPr>
        <p:txBody>
          <a:bodyPr wrap="square" rtlCol="1">
            <a:spAutoFit/>
          </a:bodyPr>
          <a:lstStyle/>
          <a:p>
            <a:pPr algn="ctr"/>
            <a:r>
              <a:rPr lang="ar-IQ" sz="4000" b="1" dirty="0" smtClean="0">
                <a:solidFill>
                  <a:srgbClr val="FF0000"/>
                </a:solidFill>
              </a:rPr>
              <a:t>ثانياً: اذا قدم ربَّ العمل المادة واقتصر المقاول على تقديم عمله فحسب </a:t>
            </a:r>
          </a:p>
          <a:p>
            <a:pPr marL="342900" indent="-342900" algn="just">
              <a:buAutoNum type="arabicPeriod"/>
            </a:pPr>
            <a:r>
              <a:rPr lang="ar-IQ" sz="3600" dirty="0" smtClean="0"/>
              <a:t>يجب على المقاول في هذه الحالة ان </a:t>
            </a:r>
            <a:r>
              <a:rPr lang="ar-IQ" sz="4000" b="1" dirty="0" smtClean="0"/>
              <a:t>يحافظ</a:t>
            </a:r>
            <a:r>
              <a:rPr lang="ar-IQ" sz="3600" dirty="0" smtClean="0"/>
              <a:t> على المادة المسلمة اليه من ربِّ العمل وان يبذل في ذلك عناية الشخص المعتاد؛ وذلك لان يده عليها يد امانة وليست يد ضمان، </a:t>
            </a:r>
            <a:r>
              <a:rPr lang="ar-IQ" sz="3600" dirty="0" err="1" smtClean="0"/>
              <a:t>والا</a:t>
            </a:r>
            <a:r>
              <a:rPr lang="ar-IQ" sz="3600" dirty="0" smtClean="0"/>
              <a:t> كان المقاول مسؤولا عن هلاكها او تلفها او ضياعها او سرقنها </a:t>
            </a:r>
          </a:p>
          <a:p>
            <a:pPr marL="342900" indent="-342900" algn="just">
              <a:buAutoNum type="arabicPeriod"/>
            </a:pPr>
            <a:endParaRPr lang="ar-IQ" sz="3600" dirty="0" smtClean="0"/>
          </a:p>
          <a:p>
            <a:pPr marL="342900" indent="-342900" algn="just">
              <a:buAutoNum type="arabicPeriod"/>
            </a:pPr>
            <a:endParaRPr lang="ar-IQ" sz="3600" dirty="0" smtClean="0"/>
          </a:p>
          <a:p>
            <a:pPr marL="342900" indent="-342900" algn="just"/>
            <a:r>
              <a:rPr lang="ar-IQ" sz="3600" dirty="0" smtClean="0"/>
              <a:t>وإذا احتاج حفظ هذا المواد الى نفقات فعلى المقاول ان يتحملها وذلك لأنها تعتبر جزءاً من النفقات العامة  التي ادخلها في حسابه عند تقدير الاجر.</a:t>
            </a:r>
            <a:endParaRPr lang="ar-IQ"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0"/>
            <a:ext cx="9144000" cy="5632311"/>
          </a:xfrm>
          <a:prstGeom prst="rect">
            <a:avLst/>
          </a:prstGeom>
          <a:noFill/>
        </p:spPr>
        <p:txBody>
          <a:bodyPr wrap="square" rtlCol="1">
            <a:spAutoFit/>
          </a:bodyPr>
          <a:lstStyle/>
          <a:p>
            <a:pPr algn="just"/>
            <a:r>
              <a:rPr lang="ar-IQ" sz="4000" dirty="0" err="1" smtClean="0"/>
              <a:t>3.</a:t>
            </a:r>
            <a:r>
              <a:rPr lang="ar-IQ" sz="4000" dirty="0" smtClean="0"/>
              <a:t> يجب على المقاول ان يستخدم المادة طبقا </a:t>
            </a:r>
            <a:r>
              <a:rPr lang="ar-IQ" sz="4000" dirty="0" err="1" smtClean="0"/>
              <a:t>لاصول</a:t>
            </a:r>
            <a:r>
              <a:rPr lang="ar-IQ" sz="4000" dirty="0" smtClean="0"/>
              <a:t> </a:t>
            </a:r>
            <a:r>
              <a:rPr lang="ar-IQ" sz="4000" dirty="0" err="1" smtClean="0"/>
              <a:t>الفن.</a:t>
            </a:r>
            <a:r>
              <a:rPr lang="ar-IQ" sz="4000" dirty="0" smtClean="0"/>
              <a:t> ويستعمل القدر اللازم </a:t>
            </a:r>
            <a:r>
              <a:rPr lang="ar-IQ" sz="4000" dirty="0" err="1" smtClean="0"/>
              <a:t>منها </a:t>
            </a:r>
            <a:r>
              <a:rPr lang="ar-IQ" sz="4000" dirty="0" smtClean="0"/>
              <a:t>، ويعيد الباقي الى رب العمل.</a:t>
            </a:r>
          </a:p>
          <a:p>
            <a:pPr algn="just"/>
            <a:endParaRPr lang="ar-IQ" sz="4000" dirty="0" smtClean="0"/>
          </a:p>
          <a:p>
            <a:pPr algn="just"/>
            <a:endParaRPr lang="ar-IQ" sz="4000" dirty="0" smtClean="0"/>
          </a:p>
          <a:p>
            <a:pPr algn="just"/>
            <a:r>
              <a:rPr lang="ar-IQ" sz="4000" dirty="0" err="1" smtClean="0"/>
              <a:t>4.</a:t>
            </a:r>
            <a:r>
              <a:rPr lang="ar-IQ" sz="4000" dirty="0" smtClean="0"/>
              <a:t> </a:t>
            </a:r>
            <a:r>
              <a:rPr lang="ar-IQ" sz="4000" dirty="0" err="1" smtClean="0"/>
              <a:t>واذا</a:t>
            </a:r>
            <a:r>
              <a:rPr lang="ar-IQ" sz="4000" dirty="0" smtClean="0"/>
              <a:t> اكتشف المقاول في اثناء عمله ان بالمادة عيباً لا تصلح معها للغرض المقصود، وجب على المقاول ان يخطر رب العمل فوراً بذلك </a:t>
            </a:r>
            <a:r>
              <a:rPr lang="ar-IQ" sz="4000" dirty="0" err="1" smtClean="0"/>
              <a:t>والا</a:t>
            </a:r>
            <a:r>
              <a:rPr lang="ar-IQ" sz="4000" dirty="0" smtClean="0"/>
              <a:t> كان مسؤولا عنها بسبب </a:t>
            </a:r>
            <a:r>
              <a:rPr lang="ar-IQ" sz="4000" dirty="0" err="1" smtClean="0"/>
              <a:t>الاهمال.</a:t>
            </a:r>
            <a:r>
              <a:rPr lang="ar-IQ" sz="4000" dirty="0" smtClean="0"/>
              <a:t> </a:t>
            </a:r>
            <a:endParaRPr lang="ar-IQ"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51520" y="188640"/>
            <a:ext cx="8892480" cy="6186309"/>
          </a:xfrm>
          <a:prstGeom prst="rect">
            <a:avLst/>
          </a:prstGeom>
          <a:noFill/>
        </p:spPr>
        <p:txBody>
          <a:bodyPr wrap="square" rtlCol="1">
            <a:spAutoFit/>
          </a:bodyPr>
          <a:lstStyle/>
          <a:p>
            <a:pPr algn="ctr"/>
            <a:r>
              <a:rPr lang="ar-IQ" sz="4400" b="1" dirty="0" smtClean="0">
                <a:solidFill>
                  <a:srgbClr val="FF0000"/>
                </a:solidFill>
              </a:rPr>
              <a:t>نص المادة 661 من التقنين المدني </a:t>
            </a:r>
            <a:r>
              <a:rPr lang="ar-IQ" sz="4400" b="1" dirty="0" err="1" smtClean="0">
                <a:solidFill>
                  <a:srgbClr val="FF0000"/>
                </a:solidFill>
              </a:rPr>
              <a:t>المصريَّ:</a:t>
            </a:r>
            <a:r>
              <a:rPr lang="ar-IQ" sz="4400" b="1" dirty="0" smtClean="0">
                <a:solidFill>
                  <a:srgbClr val="FF0000"/>
                </a:solidFill>
              </a:rPr>
              <a:t> </a:t>
            </a:r>
          </a:p>
          <a:p>
            <a:pPr marL="342900" indent="-342900" algn="just">
              <a:buAutoNum type="arabicPeriod"/>
            </a:pPr>
            <a:r>
              <a:rPr lang="ar-IQ" sz="4400" dirty="0" smtClean="0"/>
              <a:t>يجوز للمقاول انْ يَكَلَّ تنفيذ العمل في جملته او في جزء منه الى مقاول من الباطن اذا لم يمنعه من ذلك شرط في العقد او لم تكن طبيعة العمل تفترض الاعتماد على كفايته الشخصية.</a:t>
            </a:r>
          </a:p>
          <a:p>
            <a:pPr marL="342900" indent="-342900" algn="just">
              <a:buAutoNum type="arabicPeriod"/>
            </a:pPr>
            <a:endParaRPr lang="ar-IQ" sz="4400" dirty="0" smtClean="0"/>
          </a:p>
          <a:p>
            <a:pPr marL="342900" indent="-342900" algn="just">
              <a:buAutoNum type="arabicPeriod"/>
            </a:pPr>
            <a:endParaRPr lang="ar-IQ" sz="4400" dirty="0" smtClean="0"/>
          </a:p>
          <a:p>
            <a:pPr marL="342900" indent="-342900" algn="just">
              <a:buAutoNum type="arabicPeriod"/>
            </a:pPr>
            <a:r>
              <a:rPr lang="ar-IQ" sz="4400" dirty="0" smtClean="0"/>
              <a:t>ولكنه يبقى في هذه الحالة </a:t>
            </a:r>
            <a:r>
              <a:rPr lang="ar-IQ" sz="4400" dirty="0" err="1" smtClean="0"/>
              <a:t>مسؤولاً</a:t>
            </a:r>
            <a:r>
              <a:rPr lang="ar-IQ" sz="4400" dirty="0" smtClean="0"/>
              <a:t> عن المقاول من الباطن قبل ربَّ العمل </a:t>
            </a:r>
            <a:endParaRPr lang="ar-IQ" sz="4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0"/>
            <a:ext cx="9144000" cy="6740307"/>
          </a:xfrm>
          <a:prstGeom prst="rect">
            <a:avLst/>
          </a:prstGeom>
          <a:noFill/>
        </p:spPr>
        <p:txBody>
          <a:bodyPr wrap="square" rtlCol="1">
            <a:spAutoFit/>
          </a:bodyPr>
          <a:lstStyle/>
          <a:p>
            <a:pPr algn="ctr"/>
            <a:r>
              <a:rPr lang="ar-IQ" sz="3600" b="1" dirty="0" smtClean="0">
                <a:solidFill>
                  <a:srgbClr val="FF0000"/>
                </a:solidFill>
              </a:rPr>
              <a:t>ملاحظة حول التزام المقاول بالمحافظة على الاشياء المسلمة </a:t>
            </a:r>
            <a:r>
              <a:rPr lang="ar-IQ" sz="3600" b="1" dirty="0" err="1" smtClean="0">
                <a:solidFill>
                  <a:srgbClr val="FF0000"/>
                </a:solidFill>
              </a:rPr>
              <a:t>اليه:</a:t>
            </a:r>
            <a:endParaRPr lang="ar-IQ" sz="3600" b="1" dirty="0" smtClean="0">
              <a:solidFill>
                <a:srgbClr val="FF0000"/>
              </a:solidFill>
            </a:endParaRPr>
          </a:p>
          <a:p>
            <a:pPr marL="342900" indent="-342900" algn="just">
              <a:buAutoNum type="arabicPeriod"/>
            </a:pPr>
            <a:r>
              <a:rPr lang="ar-IQ" sz="3600" dirty="0" smtClean="0"/>
              <a:t>التزام المقاول بالمحافظة على الاشياء المسلمة اليه هو التزام بوسيلة وليسَ التزام </a:t>
            </a:r>
            <a:r>
              <a:rPr lang="ar-IQ" sz="3600" dirty="0" err="1" smtClean="0"/>
              <a:t>بنتيجة.</a:t>
            </a:r>
            <a:r>
              <a:rPr lang="ar-IQ" sz="3600" dirty="0" smtClean="0"/>
              <a:t> ولذلك فلا يتطلب منه سوى ان يبذل قدرا معينا من العناية في سبيل هذه المحافظة.</a:t>
            </a:r>
          </a:p>
          <a:p>
            <a:pPr marL="342900" indent="-342900" algn="just">
              <a:buAutoNum type="arabicPeriod"/>
            </a:pPr>
            <a:endParaRPr lang="ar-IQ" sz="3600" dirty="0" smtClean="0"/>
          </a:p>
          <a:p>
            <a:pPr marL="342900" indent="-342900" algn="just">
              <a:buAutoNum type="arabicPeriod"/>
            </a:pPr>
            <a:endParaRPr lang="ar-IQ" sz="3600" dirty="0" smtClean="0"/>
          </a:p>
          <a:p>
            <a:pPr marL="342900" indent="-342900" algn="just">
              <a:buAutoNum type="arabicPeriod"/>
            </a:pPr>
            <a:r>
              <a:rPr lang="ar-IQ" sz="3600" dirty="0" smtClean="0"/>
              <a:t>ولما كان التزام المقاول بالمحافظة على الاشياء المسلمة اليه ليس مقصودا لذاته، وإنما هو التزام تابع لالتزامه بالعمل، وكان هذا العمل يتم في مقابل وليس مجانا بالطبع، فأن المقاول يلتزم بأن يبذل في المحافظة على الاشياء المسلمة اليه عناية الشخص المعتاد.</a:t>
            </a:r>
            <a:endParaRPr lang="ar-IQ" sz="36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517</Words>
  <Application>Microsoft Office PowerPoint</Application>
  <PresentationFormat>عرض على الشاشة (3:4)‏</PresentationFormat>
  <Paragraphs>37</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DELL</dc:creator>
  <cp:lastModifiedBy>DELL</cp:lastModifiedBy>
  <cp:revision>20</cp:revision>
  <dcterms:created xsi:type="dcterms:W3CDTF">2014-04-08T18:16:03Z</dcterms:created>
  <dcterms:modified xsi:type="dcterms:W3CDTF">2014-04-15T07:14:43Z</dcterms:modified>
</cp:coreProperties>
</file>