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2E0A543-B475-438E-B704-EA1DE2D27950}" type="datetimeFigureOut">
              <a:rPr lang="en-US" smtClean="0"/>
              <a:pPr/>
              <a:t>2017-03-19</a:t>
            </a:fld>
            <a:endParaRPr lang="en-US"/>
          </a:p>
        </p:txBody>
      </p:sp>
      <p:sp>
        <p:nvSpPr>
          <p:cNvPr id="16" name="Slide Number Placeholder 15"/>
          <p:cNvSpPr>
            <a:spLocks noGrp="1"/>
          </p:cNvSpPr>
          <p:nvPr>
            <p:ph type="sldNum" sz="quarter" idx="11"/>
          </p:nvPr>
        </p:nvSpPr>
        <p:spPr/>
        <p:txBody>
          <a:bodyPr/>
          <a:lstStyle/>
          <a:p>
            <a:fld id="{3BC93E39-9AB8-43DB-9FF9-3BBDD3B706F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0A543-B475-438E-B704-EA1DE2D27950}" type="datetimeFigureOut">
              <a:rPr lang="en-US" smtClean="0"/>
              <a:pPr/>
              <a:t>2017-03-19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93E39-9AB8-43DB-9FF9-3BBDD3B706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0A543-B475-438E-B704-EA1DE2D27950}" type="datetimeFigureOut">
              <a:rPr lang="en-US" smtClean="0"/>
              <a:pPr/>
              <a:t>2017-03-19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93E39-9AB8-43DB-9FF9-3BBDD3B706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2E0A543-B475-438E-B704-EA1DE2D27950}" type="datetimeFigureOut">
              <a:rPr lang="en-US" smtClean="0"/>
              <a:pPr/>
              <a:t>2017-03-19</a:t>
            </a:fld>
            <a:endParaRPr lang="en-US"/>
          </a:p>
        </p:txBody>
      </p:sp>
      <p:sp>
        <p:nvSpPr>
          <p:cNvPr id="15" name="Slide Number Placeholder 14"/>
          <p:cNvSpPr>
            <a:spLocks noGrp="1"/>
          </p:cNvSpPr>
          <p:nvPr>
            <p:ph type="sldNum" sz="quarter" idx="15"/>
          </p:nvPr>
        </p:nvSpPr>
        <p:spPr/>
        <p:txBody>
          <a:bodyPr/>
          <a:lstStyle>
            <a:lvl1pPr algn="ctr">
              <a:defRPr/>
            </a:lvl1pPr>
          </a:lstStyle>
          <a:p>
            <a:fld id="{3BC93E39-9AB8-43DB-9FF9-3BBDD3B706F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E0A543-B475-438E-B704-EA1DE2D27950}" type="datetimeFigureOut">
              <a:rPr lang="en-US" smtClean="0"/>
              <a:pPr/>
              <a:t>2017-03-19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93E39-9AB8-43DB-9FF9-3BBDD3B706F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E0A543-B475-438E-B704-EA1DE2D27950}" type="datetimeFigureOut">
              <a:rPr lang="en-US" smtClean="0"/>
              <a:pPr/>
              <a:t>2017-03-19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93E39-9AB8-43DB-9FF9-3BBDD3B706F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BC93E39-9AB8-43DB-9FF9-3BBDD3B706F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2E0A543-B475-438E-B704-EA1DE2D27950}" type="datetimeFigureOut">
              <a:rPr lang="en-US" smtClean="0"/>
              <a:pPr/>
              <a:t>2017-03-19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2E0A543-B475-438E-B704-EA1DE2D27950}" type="datetimeFigureOut">
              <a:rPr lang="en-US" smtClean="0"/>
              <a:pPr/>
              <a:t>2017-03-19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C93E39-9AB8-43DB-9FF9-3BBDD3B706F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0A543-B475-438E-B704-EA1DE2D27950}" type="datetimeFigureOut">
              <a:rPr lang="en-US" smtClean="0"/>
              <a:pPr/>
              <a:t>2017-03-19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C93E39-9AB8-43DB-9FF9-3BBDD3B706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2E0A543-B475-438E-B704-EA1DE2D27950}" type="datetimeFigureOut">
              <a:rPr lang="en-US" smtClean="0"/>
              <a:pPr/>
              <a:t>2017-03-19</a:t>
            </a:fld>
            <a:endParaRPr lang="en-US"/>
          </a:p>
        </p:txBody>
      </p:sp>
      <p:sp>
        <p:nvSpPr>
          <p:cNvPr id="9" name="Slide Number Placeholder 8"/>
          <p:cNvSpPr>
            <a:spLocks noGrp="1"/>
          </p:cNvSpPr>
          <p:nvPr>
            <p:ph type="sldNum" sz="quarter" idx="15"/>
          </p:nvPr>
        </p:nvSpPr>
        <p:spPr/>
        <p:txBody>
          <a:bodyPr/>
          <a:lstStyle/>
          <a:p>
            <a:fld id="{3BC93E39-9AB8-43DB-9FF9-3BBDD3B706F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2E0A543-B475-438E-B704-EA1DE2D27950}" type="datetimeFigureOut">
              <a:rPr lang="en-US" smtClean="0"/>
              <a:pPr/>
              <a:t>2017-03-19</a:t>
            </a:fld>
            <a:endParaRPr lang="en-US"/>
          </a:p>
        </p:txBody>
      </p:sp>
      <p:sp>
        <p:nvSpPr>
          <p:cNvPr id="9" name="Slide Number Placeholder 8"/>
          <p:cNvSpPr>
            <a:spLocks noGrp="1"/>
          </p:cNvSpPr>
          <p:nvPr>
            <p:ph type="sldNum" sz="quarter" idx="11"/>
          </p:nvPr>
        </p:nvSpPr>
        <p:spPr/>
        <p:txBody>
          <a:bodyPr/>
          <a:lstStyle/>
          <a:p>
            <a:fld id="{3BC93E39-9AB8-43DB-9FF9-3BBDD3B706F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2E0A543-B475-438E-B704-EA1DE2D27950}" type="datetimeFigureOut">
              <a:rPr lang="en-US" smtClean="0"/>
              <a:pPr/>
              <a:t>2017-03-19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BC93E39-9AB8-43DB-9FF9-3BBDD3B706F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267200"/>
            <a:ext cx="8077200" cy="533400"/>
          </a:xfrm>
        </p:spPr>
        <p:txBody>
          <a:bodyPr/>
          <a:lstStyle/>
          <a:p>
            <a:r>
              <a:rPr lang="ar-IQ" dirty="0" smtClean="0"/>
              <a:t>طبقاً لقانون العقوبات الصادرعام 1992 والنافذ عام 1994</a:t>
            </a:r>
            <a:endParaRPr lang="en-US" dirty="0"/>
          </a:p>
        </p:txBody>
      </p:sp>
      <p:sp>
        <p:nvSpPr>
          <p:cNvPr id="2" name="Title 1"/>
          <p:cNvSpPr>
            <a:spLocks noGrp="1"/>
          </p:cNvSpPr>
          <p:nvPr>
            <p:ph type="ctrTitle"/>
          </p:nvPr>
        </p:nvSpPr>
        <p:spPr>
          <a:xfrm>
            <a:off x="457200" y="2057400"/>
            <a:ext cx="8305800" cy="1357532"/>
          </a:xfrm>
        </p:spPr>
        <p:txBody>
          <a:bodyPr/>
          <a:lstStyle/>
          <a:p>
            <a:pPr algn="ctr"/>
            <a:r>
              <a:rPr lang="ar-IQ" dirty="0">
                <a:solidFill>
                  <a:schemeClr val="accent4">
                    <a:lumMod val="75000"/>
                  </a:schemeClr>
                </a:solidFill>
                <a:cs typeface="Arabic11 BT" pitchFamily="2" charset="-78"/>
              </a:rPr>
              <a:t>الاتجاهات الحديثة في قانون العقوبات الفرنسي</a:t>
            </a:r>
            <a:endParaRPr lang="en-US" dirty="0">
              <a:solidFill>
                <a:schemeClr val="accent4">
                  <a:lumMod val="75000"/>
                </a:schemeClr>
              </a:solidFill>
              <a:cs typeface="Arabic11 BT"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lstStyle/>
          <a:p>
            <a:pPr algn="just" rtl="1"/>
            <a:r>
              <a:rPr lang="ar-SA" dirty="0" smtClean="0"/>
              <a:t>سلك المشرع الفرنسي مسلكاً محموداً عندما أشار إلى تشديد العقوبة في حالة وقوع جريمة على الشاهد والمجنى عليه في الجريمة والمدعي المدني وقد ربط المشرع تشديد العقاب للغرض من ارتكاب الجريمة ضد هؤلاء ، هو أما منعهم من كشف الجريمة أو تقديم الشكوى أو من الإدلاء بشهادة أمام القضاء</a:t>
            </a:r>
            <a:r>
              <a:rPr lang="ar-IQ" baseline="30000" dirty="0" smtClean="0"/>
              <a:t>.</a:t>
            </a:r>
          </a:p>
          <a:p>
            <a:pPr algn="just" rtl="1"/>
            <a:endParaRPr lang="en-US" dirty="0" smtClean="0"/>
          </a:p>
          <a:p>
            <a:pPr algn="just" rtl="1"/>
            <a:r>
              <a:rPr lang="ar-SA" dirty="0" smtClean="0"/>
              <a:t>وهذا النص نتمنى ان يأخذ به المشرع العراقي ضمن الاسباب العامة او الخاصة لتشديد العقوبة ليسهم ذلك في حماية الشهود والمدعين بالحق المدني خاصة وان المجتمع العراقي يطغى عليه الطابع العشائري الذي يلجأ فيه الافراد الى تهديد الشهود فنص التجريم الخاص بتهديد الشهود غير كاف مالم يعالج المشرع تشديد العقوبة عند وقوع جرائم الاعتداء على الحياة او سلامة الجسم التي تقع على الشهود او المدعين بالحق الشخصي او المجنى عليهم لسبب من الاسباب المتقدم ذكرها .</a:t>
            </a:r>
            <a:endParaRPr lang="en-US" dirty="0" smtClean="0"/>
          </a:p>
          <a:p>
            <a:pPr algn="just" rtl="1"/>
            <a:endParaRPr lang="en-US" dirty="0"/>
          </a:p>
        </p:txBody>
      </p:sp>
      <p:sp>
        <p:nvSpPr>
          <p:cNvPr id="3" name="Title 2"/>
          <p:cNvSpPr>
            <a:spLocks noGrp="1"/>
          </p:cNvSpPr>
          <p:nvPr>
            <p:ph type="title"/>
          </p:nvPr>
        </p:nvSpPr>
        <p:spPr>
          <a:xfrm>
            <a:off x="457200" y="152400"/>
            <a:ext cx="8229600" cy="304800"/>
          </a:xfrm>
        </p:spPr>
        <p:txBody>
          <a:bodyPr>
            <a:normAutofit fontScale="90000"/>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noAutofit/>
          </a:bodyPr>
          <a:lstStyle/>
          <a:p>
            <a:pPr marL="457200" lvl="8" indent="-55563" algn="just" rtl="1"/>
            <a:r>
              <a:rPr lang="ar-SA" sz="2000" dirty="0" smtClean="0">
                <a:solidFill>
                  <a:srgbClr val="FFFF00"/>
                </a:solidFill>
              </a:rPr>
              <a:t>في مجال التجريم فإن المشرع الفرنسي عالج (الجنايات ضد الإنسانية) وأدخلها وعاقبت عليها في المواد (211 – إلى المادة 213 – 5) وتشمل (جريمة ابادة الجنس)اذ تأتي إبادة الجنس على رأس قائمة الجنايات</a:t>
            </a:r>
            <a:r>
              <a:rPr lang="ar-SA" sz="2000" dirty="0" smtClean="0"/>
              <a:t> وقد عرفها المشرع الفرنسي</a:t>
            </a:r>
            <a:r>
              <a:rPr lang="ar-IQ" sz="2000" dirty="0" smtClean="0"/>
              <a:t> (</a:t>
            </a:r>
            <a:r>
              <a:rPr lang="ar-SA" sz="2000" dirty="0" smtClean="0"/>
              <a:t>بأنها كل فعل يتم تنفيذاً لخطة متفق عليها تهدف إلى الإبادة الكلية أو الجزئية لمجموعة قومية أو عرقية أو ينتمي لجنس معين أو لديانة معينة أو لمجموعة محددة وفقاً لأي معيار آخر عشوائي وتقع الجريمة بارتكاب أحد الأفعال الآتية : 1- القتل العمد.2- الاعتداء الجسيم على سلامة الجسم أو القتل أو وضع المجموعة المشار اليها في ظروف الحياة تؤدي إلى إبادتها كلياً أو جزئياً وتقع كذلك باتخاذ اجراءات تعوق التناسل أو نقل الأطفال بالقوة إلى أماكن أخرى وتعاقب المادة (211 – 2) من القانون النافذ الجناة بالسجن المؤبد.</a:t>
            </a:r>
            <a:endParaRPr lang="en-US" sz="2000" dirty="0" smtClean="0"/>
          </a:p>
          <a:p>
            <a:pPr algn="just" rtl="1"/>
            <a:r>
              <a:rPr lang="ar-SA" sz="2000" dirty="0" smtClean="0">
                <a:solidFill>
                  <a:srgbClr val="FFFF00"/>
                </a:solidFill>
              </a:rPr>
              <a:t>وكذلك جريمة الاضطهاد باعتبارها من الجرائم المضادة للإنسانية </a:t>
            </a:r>
            <a:r>
              <a:rPr lang="ar-SA" sz="2000" dirty="0" smtClean="0"/>
              <a:t>التي أشارت إليها المادة (212 – 1) من قانون العقوبات الفرنسي النافذ والتي تتكون من العديد من الأفعال منها (النفي وضع الأفراد في حالة العبودية أو النقل على نحو مستمر لبعض الأفراد أو الخطف ومن ثم اتخاذهم بعد الخطف فضلاً عن التعذيب والأعمال غير الإنسانية وتتفق هذه الجريمة مع جريمة إبادة الجنس في الباعث المحرك اليها وهو (سياسي عرقي ديني)</a:t>
            </a:r>
            <a:r>
              <a:rPr lang="ar-SA" sz="2000" baseline="30000" dirty="0" smtClean="0"/>
              <a:t> </a:t>
            </a:r>
            <a:r>
              <a:rPr lang="ar-SA" sz="2000" dirty="0" smtClean="0"/>
              <a:t> ، وفقاً لخطة مدروسة وتتميز هذه الجريمة بأنها تمارس ضد مجموعة من المدنيين وأنها لا تهدف إلى إبادتهم مباشرة كما هو الحال في جريمة ابادة الجنس بل ممارسة الاضطهاد ضدهم بصورة مستمرة</a:t>
            </a:r>
            <a:r>
              <a:rPr lang="ar-SA" sz="2000" baseline="30000" dirty="0" smtClean="0"/>
              <a:t> </a:t>
            </a:r>
            <a:r>
              <a:rPr lang="ar-IQ" sz="2000" baseline="30000" dirty="0" smtClean="0"/>
              <a:t>،</a:t>
            </a:r>
            <a:r>
              <a:rPr lang="ar-SA" sz="2000" baseline="30000" dirty="0" smtClean="0"/>
              <a:t> </a:t>
            </a:r>
            <a:r>
              <a:rPr lang="ar-SA" sz="2000" dirty="0" smtClean="0"/>
              <a:t>ويعاقب عن هذه الجريمة كما هو الحال في جريمة الاضطهاد بالسجن المؤبد، واوجد نظاماً خاصاً بعدم تقادم الدعوى الجنائية ولا العقوبات المحكوم بها في مجال الجرائم ضد الانسانية (المادة/213/5).</a:t>
            </a:r>
            <a:endParaRPr lang="en-US" sz="2000" dirty="0" smtClean="0"/>
          </a:p>
        </p:txBody>
      </p:sp>
      <p:sp>
        <p:nvSpPr>
          <p:cNvPr id="3" name="Title 2"/>
          <p:cNvSpPr>
            <a:spLocks noGrp="1"/>
          </p:cNvSpPr>
          <p:nvPr>
            <p:ph type="title"/>
          </p:nvPr>
        </p:nvSpPr>
        <p:spPr>
          <a:xfrm>
            <a:off x="457200" y="152400"/>
            <a:ext cx="8229600" cy="304800"/>
          </a:xfrm>
        </p:spPr>
        <p:txBody>
          <a:bodyPr>
            <a:normAutofit fontScale="90000"/>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lstStyle/>
          <a:p>
            <a:pPr algn="just" rtl="1"/>
            <a:r>
              <a:rPr lang="ar-SA" sz="3600" dirty="0" smtClean="0"/>
              <a:t>ونص المشرع الفرنسي في المادة (313 – 5) عقوبات على </a:t>
            </a:r>
            <a:r>
              <a:rPr lang="ar-SA" sz="3600" dirty="0" smtClean="0">
                <a:solidFill>
                  <a:srgbClr val="FFFF00"/>
                </a:solidFill>
              </a:rPr>
              <a:t>الصور الخاصة بالاستيلاء على الخدمات والأموال دون دفع مقابل </a:t>
            </a:r>
            <a:r>
              <a:rPr lang="ar-SA" sz="3600" dirty="0" smtClean="0"/>
              <a:t>وهي تشمل تناول الشراب والطعام ،والحصول على الوقود من أماكن توزيعه دون مقابل والانتقال لسيارات الاجرة </a:t>
            </a:r>
            <a:endParaRPr lang="en-US" sz="3600" dirty="0" smtClean="0"/>
          </a:p>
          <a:p>
            <a:pPr algn="just" rtl="1"/>
            <a:r>
              <a:rPr lang="ar-SA" sz="3200" dirty="0" smtClean="0">
                <a:solidFill>
                  <a:srgbClr val="FFFF00"/>
                </a:solidFill>
              </a:rPr>
              <a:t>هنا </a:t>
            </a:r>
            <a:r>
              <a:rPr lang="ar-IQ" sz="3200" dirty="0" smtClean="0">
                <a:solidFill>
                  <a:srgbClr val="FFFF00"/>
                </a:solidFill>
              </a:rPr>
              <a:t>يلاحظ </a:t>
            </a:r>
            <a:r>
              <a:rPr lang="ar-SA" sz="3200" dirty="0" smtClean="0">
                <a:solidFill>
                  <a:srgbClr val="FFFF00"/>
                </a:solidFill>
              </a:rPr>
              <a:t>أن </a:t>
            </a:r>
            <a:r>
              <a:rPr lang="ar-SA" sz="3200" dirty="0" smtClean="0">
                <a:solidFill>
                  <a:srgbClr val="FFFF00"/>
                </a:solidFill>
              </a:rPr>
              <a:t>المشرع </a:t>
            </a:r>
            <a:r>
              <a:rPr lang="ar-IQ" sz="3200" dirty="0" smtClean="0">
                <a:solidFill>
                  <a:srgbClr val="FFFF00"/>
                </a:solidFill>
              </a:rPr>
              <a:t>العراقي </a:t>
            </a:r>
            <a:r>
              <a:rPr lang="ar-SA" sz="3200" dirty="0" smtClean="0">
                <a:solidFill>
                  <a:srgbClr val="FFFF00"/>
                </a:solidFill>
              </a:rPr>
              <a:t>يعتبرها </a:t>
            </a:r>
            <a:r>
              <a:rPr lang="ar-SA" sz="3200" dirty="0" smtClean="0">
                <a:solidFill>
                  <a:srgbClr val="FFFF00"/>
                </a:solidFill>
              </a:rPr>
              <a:t>من الجرائم الملحقة بالسرقة إلا أن </a:t>
            </a:r>
            <a:r>
              <a:rPr lang="ar-SA" sz="3200" dirty="0" smtClean="0">
                <a:solidFill>
                  <a:srgbClr val="FFFF00"/>
                </a:solidFill>
              </a:rPr>
              <a:t>المشرع</a:t>
            </a:r>
            <a:r>
              <a:rPr lang="ar-IQ" sz="3200" dirty="0" smtClean="0">
                <a:solidFill>
                  <a:srgbClr val="FFFF00"/>
                </a:solidFill>
              </a:rPr>
              <a:t> الفرنسي</a:t>
            </a:r>
            <a:r>
              <a:rPr lang="ar-SA" sz="3200" dirty="0" smtClean="0">
                <a:solidFill>
                  <a:srgbClr val="FFFF00"/>
                </a:solidFill>
              </a:rPr>
              <a:t> </a:t>
            </a:r>
            <a:r>
              <a:rPr lang="ar-SA" sz="3200" dirty="0" smtClean="0">
                <a:solidFill>
                  <a:srgbClr val="FFFF00"/>
                </a:solidFill>
              </a:rPr>
              <a:t>ألحقها بجريمة النصب فجعلها من الجرائم الملحقة بها اذ يستخدم الجاني الحيلة والمهارة أو الغش بصفة عامة ليصل إلى غايته رغم علمه المسبق أنه يستحيل عليه دفع مقابل الخدمة التي يريد الحصول عليها</a:t>
            </a:r>
            <a:endParaRPr lang="en-US" sz="3200" dirty="0">
              <a:solidFill>
                <a:srgbClr val="FFFF00"/>
              </a:solidFill>
            </a:endParaRPr>
          </a:p>
        </p:txBody>
      </p:sp>
      <p:sp>
        <p:nvSpPr>
          <p:cNvPr id="3" name="Title 2"/>
          <p:cNvSpPr>
            <a:spLocks noGrp="1"/>
          </p:cNvSpPr>
          <p:nvPr>
            <p:ph type="title"/>
          </p:nvPr>
        </p:nvSpPr>
        <p:spPr>
          <a:xfrm>
            <a:off x="457200" y="152400"/>
            <a:ext cx="8229600" cy="228600"/>
          </a:xfrm>
        </p:spPr>
        <p:txBody>
          <a:bodyPr>
            <a:normAutofit fontScale="90000"/>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lstStyle/>
          <a:p>
            <a:pPr algn="just" rtl="1"/>
            <a:r>
              <a:rPr lang="ar-SA" dirty="0" smtClean="0"/>
              <a:t>عالج المشرع الفرنسي في المادة (421 -7) </a:t>
            </a:r>
            <a:r>
              <a:rPr lang="ar-SA" dirty="0" smtClean="0"/>
              <a:t>عقوبات</a:t>
            </a:r>
            <a:r>
              <a:rPr lang="ar-IQ" dirty="0" smtClean="0"/>
              <a:t> </a:t>
            </a:r>
            <a:r>
              <a:rPr lang="ar-SA" dirty="0" smtClean="0">
                <a:solidFill>
                  <a:srgbClr val="FFFF00"/>
                </a:solidFill>
              </a:rPr>
              <a:t>الإرهاب </a:t>
            </a:r>
            <a:r>
              <a:rPr lang="ar-SA" dirty="0" smtClean="0">
                <a:solidFill>
                  <a:srgbClr val="FFFF00"/>
                </a:solidFill>
              </a:rPr>
              <a:t>البيئي </a:t>
            </a:r>
            <a:r>
              <a:rPr lang="ar-SA" dirty="0" smtClean="0"/>
              <a:t>عندما يكون على صلة بمشروع إجرامي فردي أو جماعي يهدف إلى إحداث اضطراب جسيم في النظام العام عن طريق التخويف أو بث الرعب </a:t>
            </a:r>
            <a:r>
              <a:rPr lang="ar-IQ" dirty="0" smtClean="0"/>
              <a:t>عن طريق </a:t>
            </a:r>
            <a:r>
              <a:rPr lang="ar-SA" dirty="0" smtClean="0"/>
              <a:t>كل </a:t>
            </a:r>
            <a:r>
              <a:rPr lang="ar-SA" dirty="0" smtClean="0"/>
              <a:t>فعل يدخل في الهواء أو على الأرض أو في باطن الأرض أو في المياه بما فيها البحر الاقليمي بوضع مادة تؤدي إلى تعرض صحة الإنسان أو الحيوان أو البيئة الطبيعية للخطر. وهذا يعني أنها من </a:t>
            </a:r>
            <a:r>
              <a:rPr lang="ar-SA" dirty="0" smtClean="0">
                <a:solidFill>
                  <a:srgbClr val="FFFF00"/>
                </a:solidFill>
              </a:rPr>
              <a:t>الجرائم الشكلية لم يستلزم للعقاب عليها أن يحدث ضرر معين</a:t>
            </a:r>
            <a:r>
              <a:rPr lang="ar-SA" dirty="0" smtClean="0"/>
              <a:t>، وهذا الاتجاه محمود ايضاً ويجب على المشرع العراقي ان يأخذ به ليغطي كافة الافعال التي تشكل اضراراً بالبيئة وعدم الاكتفاء بالنصوص العامة الواردة في قانون العقوبات التي تعالج انواعاً من الجرائم المذكورة </a:t>
            </a:r>
            <a:endParaRPr lang="en-US" dirty="0"/>
          </a:p>
        </p:txBody>
      </p:sp>
      <p:sp>
        <p:nvSpPr>
          <p:cNvPr id="3" name="Title 2"/>
          <p:cNvSpPr>
            <a:spLocks noGrp="1"/>
          </p:cNvSpPr>
          <p:nvPr>
            <p:ph type="title"/>
          </p:nvPr>
        </p:nvSpPr>
        <p:spPr>
          <a:xfrm>
            <a:off x="457200" y="152400"/>
            <a:ext cx="8229600" cy="228600"/>
          </a:xfrm>
        </p:spPr>
        <p:txBody>
          <a:bodyPr>
            <a:normAutofit fontScale="90000"/>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rmAutofit fontScale="92500" lnSpcReduction="10000"/>
          </a:bodyPr>
          <a:lstStyle/>
          <a:p>
            <a:pPr algn="just" rtl="1"/>
            <a:r>
              <a:rPr lang="ar-SA" sz="3000" dirty="0" smtClean="0">
                <a:solidFill>
                  <a:srgbClr val="FFFF00"/>
                </a:solidFill>
              </a:rPr>
              <a:t>وفي نطاق جريمة شهادة الزور جعل المشرع الفرنسي الاعفاء منها شاملاً لمرحلة التحقيق والمحاكمة بعد أن كانت قاصرة على المحاكمة و جوز استثناءً إعفاء الجاني من العقاب إذا عدل من شهادته مختاراً قبل نهاية الاجراءات في مرحلة التحقيق أو المحاكمة</a:t>
            </a:r>
            <a:r>
              <a:rPr lang="ar-IQ" sz="3000" dirty="0" smtClean="0">
                <a:solidFill>
                  <a:srgbClr val="FFFF00"/>
                </a:solidFill>
              </a:rPr>
              <a:t> وفقا للمادة / 434-13</a:t>
            </a:r>
            <a:endParaRPr lang="en-US" sz="3000" dirty="0" smtClean="0">
              <a:solidFill>
                <a:srgbClr val="FFFF00"/>
              </a:solidFill>
            </a:endParaRPr>
          </a:p>
          <a:p>
            <a:pPr algn="just" rtl="1"/>
            <a:r>
              <a:rPr lang="ar-SA" dirty="0" smtClean="0"/>
              <a:t>وهذا خلاف الاتجاه الذي أخذ به المشرع العراقي في المادة ( 256) التي نصت على ان ((يعد عذرا مخففا 1- رجوع الشاهد عن اقوال الزور وتقرير الحقيقة في دعوى قبل صدور الحكم في موضوعها او في تحقيق قبل صدور قرار موضوعي من سلطة التحقيق واذا كان التحقيق في جريمة فقبل صدور قرار بعدم المحاكمة 2- اذاكان قول الحقيقة يعرض الشاهد لخطر جسيم يمس حريته او شرفه او يعرض لهذا الخطر زوجه او احد اصوله او فروعه او اخواته واخوانه )) ، وبالتالي فان المشرع العراقي عد رجوع الشاهد عن اقواله عذراً مخففاً ولم يجعله مانعاً من موانع العقاب وكان على المشرع ان يجعل رجوع الشاهد عن شهادة الزور مانعا من موانع العقاب ليدفع ذلك الشاهد الى الرجوع عن قوله اذ ان بقاء مسؤولية الشاهد حتى وان كانت مخففه بالعذر القانوني تجعله يتردد قبل اقدامه على الرجوع عن اقواله بسبب المسؤولية الجزائية المؤكدة التي ستترتب عليه</a:t>
            </a:r>
            <a:endParaRPr lang="en-US" dirty="0" smtClean="0"/>
          </a:p>
          <a:p>
            <a:pPr algn="just" rtl="1"/>
            <a:endParaRPr lang="en-US" dirty="0"/>
          </a:p>
        </p:txBody>
      </p:sp>
      <p:sp>
        <p:nvSpPr>
          <p:cNvPr id="3" name="Title 2"/>
          <p:cNvSpPr>
            <a:spLocks noGrp="1"/>
          </p:cNvSpPr>
          <p:nvPr>
            <p:ph type="title"/>
          </p:nvPr>
        </p:nvSpPr>
        <p:spPr>
          <a:xfrm>
            <a:off x="457200" y="152400"/>
            <a:ext cx="8229600" cy="152400"/>
          </a:xfrm>
        </p:spPr>
        <p:txBody>
          <a:bodyPr>
            <a:normAutofit fontScale="90000"/>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867400"/>
          </a:xfrm>
        </p:spPr>
        <p:txBody>
          <a:bodyPr>
            <a:normAutofit lnSpcReduction="10000"/>
          </a:bodyPr>
          <a:lstStyle/>
          <a:p>
            <a:pPr algn="just" rtl="1"/>
            <a:r>
              <a:rPr lang="ar-SA" dirty="0" smtClean="0"/>
              <a:t>ومن أجل مواجهة الجرائم الناشئة عن استخدام الحاسوب وشبكاته وأجهزة المعلوماتية الحديثة </a:t>
            </a:r>
            <a:r>
              <a:rPr lang="ar-SA" sz="3200" dirty="0" smtClean="0">
                <a:solidFill>
                  <a:srgbClr val="FFFF00"/>
                </a:solidFill>
              </a:rPr>
              <a:t>لابد أن يعدل قانون العقوبات العراقي نص المادة/439 التي تتعلق بجريمة السرقة ويستبدل كلمة مال في كل جرائم الأموال ليحل محلها مصطلح (شيء) الوارد في المادة/ 379 من قانون العقوبات الفرنسي</a:t>
            </a:r>
            <a:r>
              <a:rPr lang="ar-SA" dirty="0" smtClean="0"/>
              <a:t>، إذ فسر جانب من الفقه والقضاء الفرنسي ذلك اللفظ بانها تشمل الاشياء ذات الطبيعة المادية وغير المادية والاشياء ذات القيمة المالية وغير المعنوية ، فهو لفظ اكثر شمولاً من لفظ مال الوارد في القانون العراقي ، اذ يعد كل مال شئ ، ولكن لايعد كل شئ مالاً، وبهذا التعديل نستطيع أن نحمي المعلومات والبرامج ومُجمل المعطيات التي يتعامل بها الحاسوب وأجهزة المعلوماتية وشبكات الحاسوب ومنها الانترنت سواء كانت (صور أم رسوم أم كتابات أم أصوات أم مزيجاً من كل ذلك) من دون الحاجة الى اصدار قانون خاص بالمعلوماتية خاصة فيما يتعلق بجرائم الاموال، بحيث تسري الأحكام الواردة في السرقة والاتلاف والاحتيال وخيانة الأمانة في النصوص النافذة على الجرائم التي يستعمل فيها الحاسوب وشبكاته كأداة لارتكاب </a:t>
            </a:r>
            <a:r>
              <a:rPr lang="ar-IQ" dirty="0" smtClean="0"/>
              <a:t>الجريمة</a:t>
            </a:r>
            <a:r>
              <a:rPr lang="ar-SA" dirty="0" smtClean="0"/>
              <a:t>.</a:t>
            </a:r>
            <a:r>
              <a:rPr lang="en-US" dirty="0" smtClean="0"/>
              <a:t> </a:t>
            </a:r>
            <a:endParaRPr lang="en-US" dirty="0"/>
          </a:p>
        </p:txBody>
      </p:sp>
      <p:sp>
        <p:nvSpPr>
          <p:cNvPr id="3" name="Title 2"/>
          <p:cNvSpPr>
            <a:spLocks noGrp="1"/>
          </p:cNvSpPr>
          <p:nvPr>
            <p:ph type="title"/>
          </p:nvPr>
        </p:nvSpPr>
        <p:spPr>
          <a:xfrm>
            <a:off x="457200" y="152400"/>
            <a:ext cx="8229600" cy="228600"/>
          </a:xfrm>
        </p:spPr>
        <p:txBody>
          <a:bodyPr>
            <a:normAutofit fontScale="90000"/>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Low" rtl="1"/>
            <a:r>
              <a:rPr lang="ar-SA" dirty="0" smtClean="0">
                <a:cs typeface="Arabic11 BT" pitchFamily="2" charset="-78"/>
              </a:rPr>
              <a:t>من </a:t>
            </a:r>
            <a:r>
              <a:rPr lang="ar-SA" dirty="0" smtClean="0">
                <a:cs typeface="Arabic11 BT" pitchFamily="2" charset="-78"/>
              </a:rPr>
              <a:t>الملاحظات التي تسجل على احكام القسم العام من قانون العقوبات ماجاء في المادة/35 من قانون العقوبات العراقي الذي </a:t>
            </a:r>
            <a:r>
              <a:rPr lang="ar-SA" dirty="0" smtClean="0">
                <a:solidFill>
                  <a:srgbClr val="FFFF00"/>
                </a:solidFill>
                <a:cs typeface="Arabic11 BT" pitchFamily="2" charset="-78"/>
              </a:rPr>
              <a:t>حدد صور الركن المعنوي</a:t>
            </a:r>
            <a:r>
              <a:rPr lang="ar-SA" dirty="0" smtClean="0">
                <a:cs typeface="Arabic11 BT" pitchFamily="2" charset="-78"/>
              </a:rPr>
              <a:t> للجريمة غير العمدية بقوله: (تكون الجريمة غير عمدية إذا وقعت النتيجة الاجرامية بسبب خطأ الفاعل سواءً كان هذا الخطأ إهمالاً أو رعونة أو عدم انتباه أو عدم احتياط أو عدم مراعاة الأنظمة والقوانين والأوامر)، في حين ان صور الخطأ الأربعة الأولى هي صورة لنوع واحد من الخطأ وهو الإهمال أو التقصير وكان بالإمكان الاقتصار على عبارة واحدة منها </a:t>
            </a:r>
            <a:r>
              <a:rPr lang="ar-IQ" dirty="0" smtClean="0">
                <a:cs typeface="Arabic11 BT" pitchFamily="2" charset="-78"/>
              </a:rPr>
              <a:t>من </a:t>
            </a:r>
            <a:r>
              <a:rPr lang="ar-SA" dirty="0" smtClean="0">
                <a:cs typeface="Arabic11 BT" pitchFamily="2" charset="-78"/>
              </a:rPr>
              <a:t>دون أن يحدد النص الصور الأخرى التي هي في حقيقتها متداخلة مع أنها تعبر عن نشاط واحد إيجابي أو سلبي جوهره عدم اتخاذ الفاعل ما ينبغي عليه اتخاذه من الحيطة أو الحذر كي يحول دون وقوع النتيجة</a:t>
            </a:r>
            <a:r>
              <a:rPr lang="ar-IQ" baseline="30000" dirty="0" smtClean="0">
                <a:cs typeface="Arabic11 BT" pitchFamily="2" charset="-78"/>
              </a:rPr>
              <a:t>.</a:t>
            </a:r>
            <a:endParaRPr lang="en-US" dirty="0" smtClean="0">
              <a:cs typeface="Arabic11 BT" pitchFamily="2" charset="-78"/>
            </a:endParaRPr>
          </a:p>
          <a:p>
            <a:pPr algn="justLow" rtl="1"/>
            <a:r>
              <a:rPr lang="ar-SA" sz="2800" dirty="0" smtClean="0">
                <a:solidFill>
                  <a:srgbClr val="FFFF00"/>
                </a:solidFill>
                <a:cs typeface="Arabic11 BT" pitchFamily="2" charset="-78"/>
              </a:rPr>
              <a:t>وهذا ما يخالف اتجاه المشرع الفرنسي حين عرف الركن المعنوي للجريمة اذ جاء نص المادة (120 / 3) من قانون العقوبات الفرنسي مقننة للركن المعنوي للجرائم بالقول: (لا جناية ولا جنحة دون تعمد ارتكابها ومع ذلك وفي حالة ما إذا نص القانون على ذلك تتوافر الجنحة في حالة عدم الاحتياط أو الإهمال أو تعريض شخص الغير عمداً للخطر ولا تقوم المخالفة في حالة القوة القاهرة)، وبذلك فإن المشرع الفرنسي قد اكتفى بصورتين تقليديتين هما عدم الاحتياط والإهمال للمقارنة بصوره الخمسة المذكورة في القانون الفرنسي القديم وهي الرعونة وعدم الانتباه وعدم مراعاة اللوائح.</a:t>
            </a:r>
            <a:endParaRPr lang="en-US" sz="2800" dirty="0" smtClean="0">
              <a:solidFill>
                <a:srgbClr val="FFFF00"/>
              </a:solidFill>
              <a:cs typeface="Arabic11 BT" pitchFamily="2" charset="-78"/>
            </a:endParaRPr>
          </a:p>
          <a:p>
            <a:pPr algn="justLow" rtl="1"/>
            <a:endParaRPr lang="en-US" dirty="0"/>
          </a:p>
        </p:txBody>
      </p:sp>
      <p:sp>
        <p:nvSpPr>
          <p:cNvPr id="2" name="Title 1"/>
          <p:cNvSpPr>
            <a:spLocks noGrp="1"/>
          </p:cNvSpPr>
          <p:nvPr>
            <p:ph type="title"/>
          </p:nvPr>
        </p:nvSpPr>
        <p:spPr/>
        <p:txBody>
          <a:bodyPr>
            <a:normAutofit/>
          </a:bodyPr>
          <a:lstStyle/>
          <a:p>
            <a:pPr algn="ctr"/>
            <a:r>
              <a:rPr lang="ar-IQ" dirty="0" smtClean="0"/>
              <a:t>في بعض المبادئ العامة لقانون العقوبات</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72000"/>
          </a:xfrm>
        </p:spPr>
        <p:txBody>
          <a:bodyPr/>
          <a:lstStyle/>
          <a:p>
            <a:pPr algn="just" rtl="1"/>
            <a:r>
              <a:rPr lang="ar-SA" dirty="0" smtClean="0"/>
              <a:t>واتجه المشرع الجنائي الفرنسي اتجاهاً محموداً عندما جعل </a:t>
            </a:r>
            <a:r>
              <a:rPr lang="ar-SA" dirty="0" smtClean="0">
                <a:solidFill>
                  <a:srgbClr val="FFFF00"/>
                </a:solidFill>
              </a:rPr>
              <a:t>التحريض على الجريمة، جريمة مستقلة</a:t>
            </a:r>
            <a:r>
              <a:rPr lang="ar-SA" dirty="0" smtClean="0"/>
              <a:t>، فكما هو معلوم بأن التحريض صورة من صور الاشتراك وان الشريك يستمد اجرامه من إجرام الفاعل الأصلي فإذا لم تتحقق الجريمة محل التحريض لا يمكن في الغالب معاقبة المحرض إذا لم تتحقق الجريمة</a:t>
            </a:r>
            <a:r>
              <a:rPr lang="ar-IQ" dirty="0" smtClean="0"/>
              <a:t>،</a:t>
            </a:r>
            <a:r>
              <a:rPr lang="ar-SA" dirty="0" smtClean="0"/>
              <a:t> وقد اقترح ا</a:t>
            </a:r>
            <a:r>
              <a:rPr lang="ar-IQ" dirty="0" smtClean="0"/>
              <a:t>لمشرعين الفرنسيين</a:t>
            </a:r>
            <a:r>
              <a:rPr lang="ar-SA" dirty="0" smtClean="0"/>
              <a:t> أن يبقى المحرض معاقباً على تحريضه ولكن على أساس كون ما صدر منه جريمة مستقلة يقرر لها عقوبة مخ</a:t>
            </a:r>
            <a:r>
              <a:rPr lang="ar-IQ" dirty="0" smtClean="0"/>
              <a:t>صصة</a:t>
            </a:r>
            <a:r>
              <a:rPr lang="ar-SA" dirty="0" smtClean="0"/>
              <a:t> </a:t>
            </a:r>
            <a:r>
              <a:rPr lang="ar-IQ" dirty="0" smtClean="0"/>
              <a:t>و</a:t>
            </a:r>
            <a:r>
              <a:rPr lang="ar-SA" dirty="0" smtClean="0"/>
              <a:t>هو</a:t>
            </a:r>
            <a:r>
              <a:rPr lang="ar-IQ" dirty="0" smtClean="0"/>
              <a:t> ما </a:t>
            </a:r>
            <a:r>
              <a:rPr lang="ar-SA" dirty="0" smtClean="0"/>
              <a:t> منصوص عليه في المادة (24/ ف2) من قانون العقوبات السويسري</a:t>
            </a:r>
            <a:r>
              <a:rPr lang="ar-IQ" dirty="0" smtClean="0"/>
              <a:t>، ويخالف تماما مانصوص عليه في المادة/ 48 عقوبات عراقي</a:t>
            </a:r>
            <a:endParaRPr lang="en-US" dirty="0"/>
          </a:p>
        </p:txBody>
      </p:sp>
      <p:sp>
        <p:nvSpPr>
          <p:cNvPr id="3" name="Title 2"/>
          <p:cNvSpPr>
            <a:spLocks noGrp="1"/>
          </p:cNvSpPr>
          <p:nvPr>
            <p:ph type="title"/>
          </p:nvPr>
        </p:nvSpPr>
        <p:spPr>
          <a:xfrm>
            <a:off x="457200" y="152400"/>
            <a:ext cx="8229600" cy="2286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lstStyle/>
          <a:p>
            <a:pPr algn="just" rtl="1"/>
            <a:r>
              <a:rPr lang="ar-SA" dirty="0" smtClean="0"/>
              <a:t>ويختلف </a:t>
            </a:r>
            <a:r>
              <a:rPr lang="ar-SA" dirty="0" smtClean="0">
                <a:solidFill>
                  <a:srgbClr val="FFFF00"/>
                </a:solidFill>
              </a:rPr>
              <a:t>التنظيم القانوني لموانع المسؤولية الجزائية وأسباب الاباحة</a:t>
            </a:r>
            <a:r>
              <a:rPr lang="ar-SA" dirty="0" smtClean="0"/>
              <a:t> في قانون العقوبات العراقي عنه في قانون العقوبات الفرنسي فعندما صدر قانون العقوبات الفرنسي الجديد جاء عنوان الفصل الثاني من الباب الثاني من الكتاب الأول تحت عنوان أسباب عدم المسؤولية المادة (122 – 1) وما بعدها ليضم تحت لواءه أسباب الإباحة وموانع المسؤولية وليبدأ صدر المواد السابق الاشارة اليها بالجملة الآتية (لا يُسأل جزائياً)</a:t>
            </a:r>
            <a:endParaRPr lang="ar-IQ" dirty="0" smtClean="0"/>
          </a:p>
          <a:p>
            <a:pPr algn="just" rtl="1"/>
            <a:r>
              <a:rPr lang="ar-SA" dirty="0" smtClean="0"/>
              <a:t> وكما هو معلوم ان اسباب الاباحة لاتترتب عليها اثار مدنية او جزائية على عكس موانع المسؤولية الجزائية اذ يبقى الشخص مسؤول مدنياً عن فعله</a:t>
            </a:r>
            <a:r>
              <a:rPr lang="ar-IQ" dirty="0" smtClean="0"/>
              <a:t>، ففي العراق يستعمل المشرع مصطلح (لاجريمة) في المواد من 29 ومابعدها في معرض حديثه عن اسباب الاباحة،</a:t>
            </a:r>
            <a:r>
              <a:rPr lang="ar-SA" dirty="0" smtClean="0"/>
              <a:t> ولعل ابقاء الحال على  ماهو عليه في القانون العراقي هو افضل من اتجاه المشرع الفرنسي.</a:t>
            </a:r>
            <a:endParaRPr lang="en-US" dirty="0" smtClean="0"/>
          </a:p>
          <a:p>
            <a:pPr algn="just" rtl="1"/>
            <a:endParaRPr lang="en-US" dirty="0"/>
          </a:p>
        </p:txBody>
      </p:sp>
      <p:sp>
        <p:nvSpPr>
          <p:cNvPr id="3" name="Title 2"/>
          <p:cNvSpPr>
            <a:spLocks noGrp="1"/>
          </p:cNvSpPr>
          <p:nvPr>
            <p:ph type="title"/>
          </p:nvPr>
        </p:nvSpPr>
        <p:spPr>
          <a:xfrm>
            <a:off x="457200" y="152400"/>
            <a:ext cx="8229600" cy="3048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normAutofit fontScale="77500" lnSpcReduction="20000"/>
          </a:bodyPr>
          <a:lstStyle/>
          <a:p>
            <a:pPr algn="just" rtl="1"/>
            <a:r>
              <a:rPr lang="ar-SA" sz="3100" dirty="0" smtClean="0"/>
              <a:t>ولم يأخذ المشرع العراقي </a:t>
            </a:r>
            <a:r>
              <a:rPr lang="ar-SA" sz="3100" dirty="0" smtClean="0">
                <a:solidFill>
                  <a:srgbClr val="FFFF00"/>
                </a:solidFill>
              </a:rPr>
              <a:t>بفكرة الجهل بالقانون</a:t>
            </a:r>
            <a:r>
              <a:rPr lang="ar-SA" sz="3100" dirty="0" smtClean="0"/>
              <a:t> </a:t>
            </a:r>
            <a:r>
              <a:rPr lang="ar-IQ" sz="3100" dirty="0" smtClean="0"/>
              <a:t>للشخص الوطني </a:t>
            </a:r>
            <a:r>
              <a:rPr lang="ar-SA" sz="3100" dirty="0" smtClean="0"/>
              <a:t>إلا في حالة القوة القاهرة </a:t>
            </a:r>
            <a:r>
              <a:rPr lang="ar-IQ" sz="3100" dirty="0" smtClean="0"/>
              <a:t>، </a:t>
            </a:r>
            <a:r>
              <a:rPr lang="ar-SA" sz="3100" dirty="0" smtClean="0"/>
              <a:t>واخذ بها للشخص الاجنبي وخلال مدة معينه  وذلك في المادة (37) منه التي نصت على ان (( 1- ليس لأحد ان يحتج بجهله بأحكام هذا القانون او أي قانون عقابي آخر مالم يكن قد تعذر علمه بالقانون الذي يعاقب على الجريمة بسبب قوة قاهرة 2- للمحكمة ان تعفو من العقاب الاجنبي الذي يرتكب جريمة خلال سبعة ايام على الاكثر تمضي من تاريخ قدومه الى العراق اذ ثبت جهله بالقانون وكان قانون محل اقامته لايعاقب عليها ))</a:t>
            </a:r>
            <a:endParaRPr lang="ar-IQ" sz="3100" dirty="0" smtClean="0"/>
          </a:p>
          <a:p>
            <a:pPr algn="just" rtl="1"/>
            <a:r>
              <a:rPr lang="ar-SA" sz="3100" dirty="0" smtClean="0"/>
              <a:t>وقد جاءت المادة (122 – 3) من قانون العقوبات الفرنسي آخذةً بنظرية الغلط في القانون معبرة عن ذلك بالقول: (لا يُسأل جنائياً الشخص الذي يثبت أنه اعتقد نتيجة غلط في القانون لم يكن بوسعه تفاديه إنما قام به يتفق وصحيح القانون).وبذلك يتضح ان المشرع الفرنسي توسع بهذه الفكرة وجعلها غير مقيدة بقيد زمني او موضوعي سوى ان الشخص لايكون بوسعه تفادي الوقوع في الغلط وهذه عبارة مبهمة تثير اللبس ونرى ان الابقاء على ما نص عليه قانون العقوبات العراقي هو الافضل لكونه الانسب في تحقيق الاستقرار القانوني للأوضاع وعدم الاستهتار بحقوق الافراد سيما وان هذا النص اذا ما اخذ به في التشريع العراقي سيثير مشاكل كثيرة ومنها ان هناك نسبة كبيرة من الاشخاص لاتجيد القراءة والكتابة مما يتيح لهم التمسك بفكرة الجهل بالقانون .</a:t>
            </a:r>
            <a:endParaRPr lang="en-US" sz="3100" dirty="0" smtClean="0"/>
          </a:p>
          <a:p>
            <a:pPr algn="just" rtl="1"/>
            <a:endParaRPr lang="en-US" dirty="0"/>
          </a:p>
        </p:txBody>
      </p:sp>
      <p:sp>
        <p:nvSpPr>
          <p:cNvPr id="3" name="Title 2"/>
          <p:cNvSpPr>
            <a:spLocks noGrp="1"/>
          </p:cNvSpPr>
          <p:nvPr>
            <p:ph type="title"/>
          </p:nvPr>
        </p:nvSpPr>
        <p:spPr>
          <a:xfrm>
            <a:off x="457200" y="152400"/>
            <a:ext cx="8229600" cy="3048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noAutofit/>
          </a:bodyPr>
          <a:lstStyle/>
          <a:p>
            <a:pPr algn="just" rtl="1"/>
            <a:r>
              <a:rPr lang="ar-SA" sz="2000" dirty="0" smtClean="0"/>
              <a:t>اقر المشرع العراقي في المادة (42) </a:t>
            </a:r>
            <a:r>
              <a:rPr lang="ar-SA" sz="2000" dirty="0" smtClean="0">
                <a:solidFill>
                  <a:srgbClr val="FFFF00"/>
                </a:solidFill>
              </a:rPr>
              <a:t>بفكرة الدفاع الشرعي وجعلها شاملة للأشخاص والأموال </a:t>
            </a:r>
            <a:r>
              <a:rPr lang="ar-SA" sz="2000" dirty="0" smtClean="0"/>
              <a:t>في حين أخذ المشرع الفرنسي في قانون العقوبات المادة (122 – 5) بفكرة الدفاع الشرعي عن الأموال والأشخاص في الفقرة الثانية من المادة المذكورة، إذ نصت المادة (122 – 5) على ان ((لا يُسأل جنائياً الشخص الذي يوجد أمام اعتداء غير مشروع موجه نحوه أو نحو غيره، فيرتكب في نفس الوقت فعلاً تتطلبه ضرورة الدفاع الشرعي عن نفسه أو عن غيره، إلا إذا اختل التناسب بين وسائل الدفاع وجسامته، والاعتداء)) ونصت المادة (122-2 ) منه على ان ((ولا يُسأل جنائياً الشخص الذي يريد منع تنفيذ جناية أو جنحة ضد المال </a:t>
            </a:r>
            <a:r>
              <a:rPr lang="ar-IQ" sz="2000" dirty="0" smtClean="0"/>
              <a:t>و</a:t>
            </a:r>
            <a:r>
              <a:rPr lang="ar-SA" sz="2000" dirty="0" smtClean="0"/>
              <a:t>يرتكب فعلاً من أفعال الدفاع، غير القتل العمد، طالما إن هذا الفعل ضروري للهدف المراد تحقيقه، وطالما ان الوسائل المستخدمة تتناسب مع جسامة الجريمة))</a:t>
            </a:r>
            <a:r>
              <a:rPr lang="ar-SA" sz="2000" baseline="30000" dirty="0" smtClean="0"/>
              <a:t> </a:t>
            </a:r>
            <a:r>
              <a:rPr lang="ar-IQ" sz="2000" baseline="30000" dirty="0" smtClean="0"/>
              <a:t>.</a:t>
            </a:r>
            <a:endParaRPr lang="en-US" sz="2000" dirty="0" smtClean="0"/>
          </a:p>
          <a:p>
            <a:pPr algn="just" rtl="1"/>
            <a:r>
              <a:rPr lang="ar-IQ" sz="2000" dirty="0" smtClean="0"/>
              <a:t>يلاحظ</a:t>
            </a:r>
            <a:r>
              <a:rPr lang="ar-SA" sz="2000" dirty="0" smtClean="0"/>
              <a:t> </a:t>
            </a:r>
            <a:r>
              <a:rPr lang="ar-IQ" sz="2000" dirty="0" smtClean="0"/>
              <a:t>ان </a:t>
            </a:r>
            <a:r>
              <a:rPr lang="ar-SA" sz="2000" dirty="0" smtClean="0"/>
              <a:t>المشرع الفرنسي لا يحبذ الدفاع الشرعي عن الأموال والدليل على ذلك صد</a:t>
            </a:r>
            <a:r>
              <a:rPr lang="ar-IQ" sz="2000" dirty="0" smtClean="0"/>
              <a:t>ر</a:t>
            </a:r>
            <a:r>
              <a:rPr lang="ar-SA" sz="2000" dirty="0" smtClean="0"/>
              <a:t> وعجز المادة المشار اليها</a:t>
            </a:r>
            <a:r>
              <a:rPr lang="ar-IQ" sz="2000" dirty="0" smtClean="0"/>
              <a:t>،</a:t>
            </a:r>
            <a:r>
              <a:rPr lang="ar-SA" sz="2000" dirty="0" smtClean="0"/>
              <a:t> ففي صدرها يحدد مهمة المدافع بإيقاف تنفيذ جناية أو جنحة ضد المال وفي عجزها حينما تحدث عن شرط التناسب أوضح أن الوسائل المستخدمة للدفاع من طبيعة متناسبة مع طبيعة وجسامة الجريمة، </a:t>
            </a:r>
            <a:r>
              <a:rPr lang="ar-IQ" sz="2000" dirty="0" smtClean="0"/>
              <a:t>كما </a:t>
            </a:r>
            <a:r>
              <a:rPr lang="ar-SA" sz="2000" dirty="0" smtClean="0"/>
              <a:t>استبعد المشرع صراحة القتل العمد كوسيلة للدفاع الشرعي عن الأموال كما استبعد  ملحقات المنزل من حالة الدفاع الشرعي بخلاف ما كان عليه ال</a:t>
            </a:r>
            <a:r>
              <a:rPr lang="ar-IQ" sz="2000" dirty="0" smtClean="0"/>
              <a:t>ح</a:t>
            </a:r>
            <a:r>
              <a:rPr lang="ar-SA" sz="2000" dirty="0" smtClean="0"/>
              <a:t>ال في التقسيم الملغي،وهذا الاتجاه محمود لان الدفاع عن الاموال لايستلزم القتل فحق الانسان في الحياة اكبر من حق الانسان في التملك </a:t>
            </a:r>
            <a:endParaRPr lang="ar-IQ" sz="2000" dirty="0" smtClean="0"/>
          </a:p>
          <a:p>
            <a:pPr algn="just" rtl="1"/>
            <a:r>
              <a:rPr lang="ar-IQ" sz="2000" dirty="0" smtClean="0"/>
              <a:t>ويفضل ان </a:t>
            </a:r>
            <a:r>
              <a:rPr lang="ar-SA" sz="2000" dirty="0" smtClean="0"/>
              <a:t>يجيز</a:t>
            </a:r>
            <a:r>
              <a:rPr lang="ar-IQ" sz="2000" dirty="0" smtClean="0"/>
              <a:t> المشرع العراقي</a:t>
            </a:r>
            <a:r>
              <a:rPr lang="ar-SA" sz="2000" dirty="0" smtClean="0"/>
              <a:t> الدفاع الشرعي عن الاموال في حدود دفع الخطر</a:t>
            </a:r>
            <a:r>
              <a:rPr lang="ar-IQ" sz="2000" dirty="0" smtClean="0"/>
              <a:t>،</a:t>
            </a:r>
            <a:r>
              <a:rPr lang="ar-SA" sz="2000" dirty="0" smtClean="0"/>
              <a:t> أي تهديد الشخص المعتدي دون ان يتعدى ذلك الى اباحة قتله دفاعا عن المال الا اذا اقترن الاعتداء على الاموال بالاعتداء </a:t>
            </a:r>
            <a:r>
              <a:rPr lang="ar-IQ" sz="2000" dirty="0" smtClean="0"/>
              <a:t>على</a:t>
            </a:r>
            <a:r>
              <a:rPr lang="ar-SA" sz="2000" dirty="0" smtClean="0"/>
              <a:t> النفس .</a:t>
            </a:r>
            <a:endParaRPr lang="en-US" sz="2000" dirty="0" smtClean="0"/>
          </a:p>
          <a:p>
            <a:pPr algn="just">
              <a:buNone/>
            </a:pPr>
            <a:endParaRPr lang="en-US" sz="2000" dirty="0"/>
          </a:p>
        </p:txBody>
      </p:sp>
      <p:sp>
        <p:nvSpPr>
          <p:cNvPr id="3" name="Title 2"/>
          <p:cNvSpPr>
            <a:spLocks noGrp="1"/>
          </p:cNvSpPr>
          <p:nvPr>
            <p:ph type="title"/>
          </p:nvPr>
        </p:nvSpPr>
        <p:spPr>
          <a:xfrm>
            <a:off x="457200" y="152400"/>
            <a:ext cx="8229600" cy="1524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normAutofit fontScale="92500" lnSpcReduction="10000"/>
          </a:bodyPr>
          <a:lstStyle/>
          <a:p>
            <a:pPr algn="just" rtl="1"/>
            <a:r>
              <a:rPr lang="ar-SA" sz="3000" dirty="0" smtClean="0">
                <a:solidFill>
                  <a:srgbClr val="FFFF00"/>
                </a:solidFill>
              </a:rPr>
              <a:t>منح المشرع الفرنسي القاضي سلطات واسعة في مجال تفريد العقاب </a:t>
            </a:r>
            <a:r>
              <a:rPr lang="ar-SA" dirty="0" smtClean="0"/>
              <a:t>إذ منحه هذه السلطة في المادة (132 – 24) والتي نصت على أنه (في الحدود المقررة في القانون يطبق القضاء العقوبات ويحدد نظامها تبعاً لظروف ارتكاب الجريمة وشخصية الجاني).</a:t>
            </a:r>
            <a:endParaRPr lang="en-US" dirty="0" smtClean="0"/>
          </a:p>
          <a:p>
            <a:pPr algn="just" rtl="1"/>
            <a:r>
              <a:rPr lang="ar-SA" dirty="0" smtClean="0"/>
              <a:t>ولهذا فإن المشرع ركز على معيار مزدوج لتحديد المعاملة العقابية للجريمة متمثلاً في ظروف الجريمة وشخصية الجاني وذلك خلافاً للتشريعات العقابية في كندا والولايات المتحدة الأمريكية حيث تؤكد النصوص الحديثة على معيار موضوعي لتحديد العقوبة متمثلاً في جسامة الضرر الناتج عن الجريمة والخطر المتولد عنها.</a:t>
            </a:r>
            <a:endParaRPr lang="ar-IQ" dirty="0" smtClean="0"/>
          </a:p>
          <a:p>
            <a:pPr algn="just" rtl="1"/>
            <a:r>
              <a:rPr lang="ar-SA" dirty="0" smtClean="0"/>
              <a:t>وفي مجال العقوبة بالغرامة نصت المادة (132 – 120) (عندما تكون الغرامة هي العقوبة المقررة للجريمة يمكن للقاضي أن يحكم بغرامة تقل عن المبلغ المقرر للجريمة) كذلك المادة (132 – 24) تنص على أنه (عندما يحكم القضاء بعقوبة الغرامة فإنه يحدد مبلغها اخذ بنظر اعتباره فضلاً عن ظروف ارتكاب الجريمة وأحوال الفاعل دخل والتزامات فاعل الجريمة) بينما نلاحظ ان المشرع العراقي قد حدد الغرامات بشكل شبه مقيد بموجب قانون تعديل الغرامات لسنة 2008</a:t>
            </a:r>
            <a:endParaRPr lang="en-US" dirty="0"/>
          </a:p>
        </p:txBody>
      </p:sp>
      <p:sp>
        <p:nvSpPr>
          <p:cNvPr id="3" name="Title 2"/>
          <p:cNvSpPr>
            <a:spLocks noGrp="1"/>
          </p:cNvSpPr>
          <p:nvPr>
            <p:ph type="title"/>
          </p:nvPr>
        </p:nvSpPr>
        <p:spPr>
          <a:xfrm>
            <a:off x="381000" y="0"/>
            <a:ext cx="8229600" cy="228600"/>
          </a:xfrm>
        </p:spPr>
        <p:txBody>
          <a:bodyPr>
            <a:normAutofit fontScale="90000"/>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normAutofit/>
          </a:bodyPr>
          <a:lstStyle/>
          <a:p>
            <a:pPr algn="just" rtl="1"/>
            <a:r>
              <a:rPr lang="ar-SA" dirty="0" smtClean="0">
                <a:solidFill>
                  <a:srgbClr val="FFFF00"/>
                </a:solidFill>
              </a:rPr>
              <a:t>فيما يخص مسؤولية الاشخاص المعنوية</a:t>
            </a:r>
            <a:r>
              <a:rPr lang="ar-SA" dirty="0" smtClean="0"/>
              <a:t> نصت المادة (80) من قانون العقوبات العراق</a:t>
            </a:r>
            <a:r>
              <a:rPr lang="ar-IQ" dirty="0" smtClean="0"/>
              <a:t>ي</a:t>
            </a:r>
            <a:r>
              <a:rPr lang="ar-SA" dirty="0" smtClean="0"/>
              <a:t> على المساواة في الغرامة بين الشخص الطبيعي والمعنوي وبذلك لايحقق عدالة العقوبة لان الاشخاص المعنوية اموالها اكثر بكثير من اموال الافراد وهذا ما لايحقق الردع العام من ارتكاب جرائم مستقبلا من قبل الاشخاص المعنوية وكان من الافضل ان يقرر مبلغا من الغرامة يزيد بأربع او خمس اضعاف المبلغ المقرر بحق الافراد وما يلاحظ عند دراسة القانون الفرنسي نجد بأنه قد قرر فرض الغرامة على الشخص المعنوي بنسبة لا تتجاوز خمس أضعاف الغرامة التي تفرض على الشخص الطبيعي وهذا الاتجاه اتجاه محمود وهو الأمر الذي لم يأخذ به المشرع العراقي في المادة (80) من قانون العقوبات</a:t>
            </a:r>
            <a:r>
              <a:rPr lang="ar-IQ" dirty="0" smtClean="0"/>
              <a:t>.</a:t>
            </a:r>
            <a:endParaRPr lang="en-US" dirty="0"/>
          </a:p>
        </p:txBody>
      </p:sp>
      <p:sp>
        <p:nvSpPr>
          <p:cNvPr id="3" name="Title 2"/>
          <p:cNvSpPr>
            <a:spLocks noGrp="1"/>
          </p:cNvSpPr>
          <p:nvPr>
            <p:ph type="title"/>
          </p:nvPr>
        </p:nvSpPr>
        <p:spPr>
          <a:xfrm>
            <a:off x="457200" y="152400"/>
            <a:ext cx="8229600" cy="228600"/>
          </a:xfrm>
        </p:spPr>
        <p:txBody>
          <a:bodyPr>
            <a:normAutofit fontScale="90000"/>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rtl="1"/>
            <a:r>
              <a:rPr lang="ar-SA" dirty="0" smtClean="0"/>
              <a:t>في نطاق الاحكام الموضوعية الخاصة أحل المشرع الفرنسي في قانون العقوبات عبارة الاعتداء على حياة الانسان محل القتل العمد والقتل الخطأ فأضحى القتل العمد يعبر عنه بالاعتداء العمدي على الحياة والقتل غير العمد بالاعتداء غير العمدي على الحياة، كذلك حل الاعتداء على سلامة جسم وعقل الإنسان محل الجرح والضرب العمدي وغير العمدي كذلك قد حل الاعتداء العمدي محل الجرح والضرب والتعدي الخفيف.</a:t>
            </a:r>
            <a:r>
              <a:rPr lang="ar-SA" baseline="30000" dirty="0" smtClean="0"/>
              <a:t> </a:t>
            </a:r>
            <a:endParaRPr lang="en-US" dirty="0" smtClean="0"/>
          </a:p>
          <a:p>
            <a:pPr algn="just" rtl="1"/>
            <a:r>
              <a:rPr lang="ar-SA" dirty="0" smtClean="0"/>
              <a:t>وكذلك فقد اختفت كلمة الإجهاض وحل محلها تعبيراً آخر وهي وضع نهاية لحالة الحمل بطريق غير قانوني وفي مجال الاعتداء على العرض فقد جمعها المشرع تحت مسمى الاعتداءات الجنسية حيث قسمها إلى ثلاث أقسام الأول – عن الاغتصاب والثاني – الاعتداءات الجنسية الأخرى كما أحل تعبير التحرش الجنسي (</a:t>
            </a:r>
            <a:r>
              <a:rPr lang="en-US" dirty="0" err="1" smtClean="0"/>
              <a:t>DuhareilementSexuel</a:t>
            </a:r>
            <a:r>
              <a:rPr lang="ar-SA" dirty="0" smtClean="0"/>
              <a:t>) محل الفعل الفاضح العلني واختفى مصطلح هتك العرض ليحل محله الاعتداءات الجنسية الأخرى غير الاغتصاب</a:t>
            </a:r>
            <a:r>
              <a:rPr lang="ar-IQ" dirty="0" smtClean="0"/>
              <a:t>.</a:t>
            </a:r>
            <a:endParaRPr lang="en-US" dirty="0" smtClean="0"/>
          </a:p>
          <a:p>
            <a:pPr algn="just" rtl="1"/>
            <a:endParaRPr lang="en-US" dirty="0"/>
          </a:p>
        </p:txBody>
      </p:sp>
      <p:sp>
        <p:nvSpPr>
          <p:cNvPr id="3" name="Title 2"/>
          <p:cNvSpPr>
            <a:spLocks noGrp="1"/>
          </p:cNvSpPr>
          <p:nvPr>
            <p:ph type="title"/>
          </p:nvPr>
        </p:nvSpPr>
        <p:spPr/>
        <p:txBody>
          <a:bodyPr>
            <a:normAutofit fontScale="90000"/>
          </a:bodyPr>
          <a:lstStyle/>
          <a:p>
            <a:r>
              <a:rPr lang="ar-IQ" b="1" dirty="0" smtClean="0">
                <a:solidFill>
                  <a:schemeClr val="accent4">
                    <a:lumMod val="75000"/>
                  </a:schemeClr>
                </a:solidFill>
              </a:rPr>
              <a:t>في بعض الاحكام الموضوعية الخاصة  لقانون العقوبات</a:t>
            </a:r>
            <a:endParaRPr lang="en-US" dirty="0">
              <a:solidFill>
                <a:schemeClr val="accent4">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117</TotalTime>
  <Words>2358</Words>
  <Application>Microsoft Office PowerPoint</Application>
  <PresentationFormat>On-screen Show (4:3)</PresentationFormat>
  <Paragraphs>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الاتجاهات الحديثة في قانون العقوبات الفرنسي</vt:lpstr>
      <vt:lpstr>في بعض المبادئ العامة لقانون العقوبات</vt:lpstr>
      <vt:lpstr>Slide 3</vt:lpstr>
      <vt:lpstr>Slide 4</vt:lpstr>
      <vt:lpstr>Slide 5</vt:lpstr>
      <vt:lpstr>Slide 6</vt:lpstr>
      <vt:lpstr>Slide 7</vt:lpstr>
      <vt:lpstr>Slide 8</vt:lpstr>
      <vt:lpstr>في بعض الاحكام الموضوعية الخاصة  لقانون العقوبات</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الاتجاهات الحديثة في قانون العقوبات الفرنسي</dc:title>
  <dc:creator>Ahmed</dc:creator>
  <cp:lastModifiedBy>Ahmed</cp:lastModifiedBy>
  <cp:revision>29</cp:revision>
  <dcterms:created xsi:type="dcterms:W3CDTF">2017-03-19T19:13:06Z</dcterms:created>
  <dcterms:modified xsi:type="dcterms:W3CDTF">2017-03-19T21:13:01Z</dcterms:modified>
</cp:coreProperties>
</file>